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304" r:id="rId5"/>
    <p:sldId id="319" r:id="rId6"/>
    <p:sldId id="308" r:id="rId7"/>
    <p:sldId id="288" r:id="rId8"/>
    <p:sldId id="299" r:id="rId9"/>
    <p:sldId id="322" r:id="rId10"/>
    <p:sldId id="321" r:id="rId11"/>
    <p:sldId id="320" r:id="rId12"/>
    <p:sldId id="305" r:id="rId13"/>
  </p:sldIdLst>
  <p:sldSz cx="12192000" cy="6858000"/>
  <p:notesSz cx="6858000" cy="9144000"/>
  <p:defaultTextStyle>
    <a:defPPr rtl="0">
      <a:defRPr lang="ja-JP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作成者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3750" autoAdjust="0"/>
  </p:normalViewPr>
  <p:slideViewPr>
    <p:cSldViewPr snapToGrid="0">
      <p:cViewPr varScale="1">
        <p:scale>
          <a:sx n="65" d="100"/>
          <a:sy n="65" d="100"/>
        </p:scale>
        <p:origin x="936" y="7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018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ja-JP" altLang="en-US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9A0279-E7A7-4DB2-A5B6-13A7D9F80ED3}" type="datetime1">
              <a:rPr lang="ja-JP" altLang="en-US" smtClean="0">
                <a:latin typeface="Meiryo UI" panose="020B0604030504040204" pitchFamily="50" charset="-128"/>
                <a:ea typeface="Meiryo UI" panose="020B0604030504040204" pitchFamily="50" charset="-128"/>
              </a:rPr>
              <a:t>2025/5/1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‹#›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56E82D57-C136-4DD3-B511-F134D669670D}" type="datetime1">
              <a:rPr lang="ja-JP" altLang="en-US" noProof="0" smtClean="0"/>
              <a:t>2025/5/1</a:t>
            </a:fld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ja-JP" altLang="en-US" noProof="0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8B990660-4B7D-4C11-96DB-B19FFA8CA93C}" type="slidenum">
              <a:rPr lang="en-US" altLang="ja-JP" noProof="0" smtClean="0"/>
              <a:pPr/>
              <a:t>‹#›</a:t>
            </a:fld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Meiryo UI" panose="020B0604030504040204" pitchFamily="50" charset="-128"/>
        <a:ea typeface="Meiryo UI" panose="020B0604030504040204" pitchFamily="50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1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en-US" dirty="0">
                <a:latin typeface="Meiryo UI" panose="020B0604030504040204" pitchFamily="50" charset="-128"/>
                <a:ea typeface="Meiryo UI" panose="020B0604030504040204" pitchFamily="50" charset="-128"/>
              </a:rPr>
              <a:t>長崎，長崎北，長崎国際大学，鎮西学院大学ジャズアンサンブル，鹿島，佐賀の６つで構成されている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2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915849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3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028834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ja-JP" altLang="en-US" dirty="0">
                <a:latin typeface="Meiryo UI" panose="020B0604030504040204" pitchFamily="50" charset="-128"/>
                <a:ea typeface="Meiryo UI" panose="020B0604030504040204" pitchFamily="50" charset="-128"/>
              </a:rPr>
              <a:t>現在，まだ地区代表が決まっておらず，事業計画や役員人事も未確定。地区代表候補者の要件緩和に関して，ガバナー事務所の承諾を待っている。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4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5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6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427269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7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431971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8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453891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US" altLang="ja-JP" smtClean="0">
                <a:latin typeface="Meiryo UI" panose="020B0604030504040204" pitchFamily="50" charset="-128"/>
                <a:ea typeface="Meiryo UI" panose="020B0604030504040204" pitchFamily="50" charset="-128"/>
              </a:rPr>
              <a:t>9</a:t>
            </a:fld>
            <a:endParaRPr lang="ja-JP" altLang="en-US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381473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長方形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en-US" altLang="ja-JP" noProof="0">
                <a:latin typeface="Meiryo UI" panose="020B0604030504040204" pitchFamily="50" charset="-128"/>
                <a:ea typeface="Meiryo UI" panose="020B0604030504040204" pitchFamily="50" charset="-128"/>
              </a:rPr>
              <a:t>6.53</a:t>
            </a:r>
          </a:p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3" name="サブタイトル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ja-JP" altLang="en-US" noProof="0"/>
              <a:t>クリックして編集</a:t>
            </a:r>
          </a:p>
        </p:txBody>
      </p:sp>
      <p:grpSp>
        <p:nvGrpSpPr>
          <p:cNvPr id="10" name="図プレースホルダー 16" descr="ビルのカラフルな抽象画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市場の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6" name="テキスト プレースホルダー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US" altLang="ja-JP" noProof="0"/>
              <a:t>1</a:t>
            </a:r>
            <a:endParaRPr lang="ja-JP" altLang="en-US" noProof="0"/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0" name="テキスト プレースホルダー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2" name="テキスト プレースホルダー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23" name="テキスト プレースホルダー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ja-JP" altLang="en-US" noProof="0"/>
              <a:t>セクション ヘッダー</a:t>
            </a:r>
          </a:p>
        </p:txBody>
      </p:sp>
      <p:sp>
        <p:nvSpPr>
          <p:cNvPr id="19" name="日付プレースホルダー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11_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長方形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13" name="直線​​コネクタ(S)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クワドラン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1" name="テキスト プレースホルダー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2" name="テキスト プレースホルダー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sp>
        <p:nvSpPr>
          <p:cNvPr id="13" name="テキスト プレースホルダー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クワドラントのタイトル</a:t>
            </a:r>
          </a:p>
        </p:txBody>
      </p:sp>
      <p:cxnSp>
        <p:nvCxnSpPr>
          <p:cNvPr id="5" name="直線​​コネクタ(S)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線​​コネクタ(S)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日付プレースホルダー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成長戦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長方形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8" name="長方形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5" name="長方形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2" name="テキスト プレースホルダー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4" name="テキスト プレースホルダー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20" name="テキスト プレースホルダー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1" name="テキスト プレースホルダー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33" name="テキスト プレースホルダー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grpSp>
        <p:nvGrpSpPr>
          <p:cNvPr id="956" name="図プレースホルダー 1925" descr="ビルのカラフルな抽象画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959" name="フッター プレースホルダー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タイムライ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39" name="テキスト プレースホルダー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年</a:t>
            </a:r>
          </a:p>
        </p:txBody>
      </p:sp>
      <p:sp>
        <p:nvSpPr>
          <p:cNvPr id="40" name="テキスト プレースホルダー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1" name="テキスト プレースホルダー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2" name="テキスト プレースホルダー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3" name="テキスト プレースホルダー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4" name="テキスト プレースホルダー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年</a:t>
            </a:r>
          </a:p>
        </p:txBody>
      </p:sp>
      <p:sp>
        <p:nvSpPr>
          <p:cNvPr id="45" name="テキスト プレースホルダー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6" name="テキスト プレースホルダー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7" name="テキスト プレースホルダー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8" name="テキスト プレースホルダー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49" name="テキスト プレースホルダー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0" name="テキスト プレースホルダー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1" name="テキスト プレースホルダー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2" name="テキスト プレースホルダー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3" name="テキスト プレースホルダー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4" name="テキスト プレースホルダー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5" name="テキスト プレースホルダー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6" name="テキスト プレースホルダー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7" name="テキスト プレースホルダー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8" name="テキスト プレースホルダー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59" name="テキスト プレースホルダー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0" name="テキスト プレースホルダー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1" name="テキスト プレースホルダー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2" name="テキスト プレースホルダー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3" name="テキスト プレースホルダー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sp>
        <p:nvSpPr>
          <p:cNvPr id="64" name="テキスト プレースホルダー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US" altLang="ja-JP" noProof="0"/>
              <a:t>MM</a:t>
            </a:r>
            <a:endParaRPr lang="ja-JP" altLang="en-US" noProof="0"/>
          </a:p>
        </p:txBody>
      </p:sp>
      <p:cxnSp>
        <p:nvCxnSpPr>
          <p:cNvPr id="65" name="直線​​コネクタ(S)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テキスト プレースホルダー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ja-JP" altLang="en-US" noProof="0"/>
              <a:t>アイテムのタイトル</a:t>
            </a:r>
          </a:p>
        </p:txBody>
      </p:sp>
      <p:sp>
        <p:nvSpPr>
          <p:cNvPr id="67" name="テキスト プレースホルダー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ja-JP" altLang="en-US" noProof="0"/>
              <a:t>月、年</a:t>
            </a:r>
          </a:p>
        </p:txBody>
      </p:sp>
      <p:sp>
        <p:nvSpPr>
          <p:cNvPr id="68" name="日付プレースホルダー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6_財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7_チーム 4 面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6" name="長方形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1" name="図プレースホルダー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12" name="長方形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5" name="図プレースホルダー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16" name="長方形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17" name="テキスト プレースホルダー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9" name="図プレースホルダー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20" name="長方形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3" name="図プレースホルダー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8_チーム 8 面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長方形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1" name="図プレースホルダー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2" name="長方形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3" name="図プレースホルダー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4" name="長方形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5" name="図プレースホルダー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46" name="長方形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7" name="図プレースホルダー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17" name="テキスト プレースホルダー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5" name="テキスト プレースホルダー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26" name="テキスト プレースホルダー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29" name="テキスト プレースホルダー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0" name="テキスト プレースホルダー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33" name="テキスト プレースホルダー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4" name="テキスト プレースホルダー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37" name="テキスト プレースホルダー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名前</a:t>
            </a:r>
          </a:p>
        </p:txBody>
      </p:sp>
      <p:sp>
        <p:nvSpPr>
          <p:cNvPr id="38" name="テキスト プレースホルダー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タイトル</a:t>
            </a:r>
          </a:p>
        </p:txBody>
      </p:sp>
      <p:sp>
        <p:nvSpPr>
          <p:cNvPr id="54" name="長方形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5" name="図プレースホルダー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56" name="長方形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7" name="図プレースホルダー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58" name="長方形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9" name="図プレースホルダー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  <p:sp>
        <p:nvSpPr>
          <p:cNvPr id="60" name="長方形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61" name="図プレースホルダー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アイコンをクリックして図を追加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9_資金調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  <p:sp>
        <p:nvSpPr>
          <p:cNvPr id="7" name="コンテンツ プレースホルダー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8" name="コンテンツ プレースホルダー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9" name="コンテンツ プレースホルダー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0" name="コンテンツ プレースホルダー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2" name="テキスト プレースホルダー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4" name="テキスト プレースホルダー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5" name="テキスト プレースホルダー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6" name="テキスト プレースホルダー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7" name="テキスト プレースホルダー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ja-JP" altLang="en-US" noProof="0"/>
              <a:t>クリックしてサブタイトルを編集</a:t>
            </a:r>
          </a:p>
        </p:txBody>
      </p:sp>
      <p:sp>
        <p:nvSpPr>
          <p:cNvPr id="18" name="テキスト プレースホルダー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9" name="テキスト プレースホルダー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0" name="テキスト プレースホルダー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1" name="テキスト プレースホルダー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2" name="テキスト プレースホルダー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会社情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9144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3716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18288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grpSp>
        <p:nvGrpSpPr>
          <p:cNvPr id="971" name="図プレースホルダー 986" descr="ビルのカラフルな抽象画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0_概要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図プレースホルダー 20" descr="ビルのカラフルな抽象画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675" name="テキスト プレースホルダー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2pPr>
            <a:lvl3pPr marL="9144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3pPr>
            <a:lvl4pPr marL="13716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4pPr>
            <a:lvl5pPr marL="1828800" indent="0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5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1_ありがとうございまし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長方形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クリックしてマスター タイトルを書式設定する</a:t>
            </a:r>
          </a:p>
        </p:txBody>
      </p:sp>
      <p:sp>
        <p:nvSpPr>
          <p:cNvPr id="14" name="テキスト プレースホルダー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grpSp>
        <p:nvGrpSpPr>
          <p:cNvPr id="10" name="図プレースホルダー 44" descr="ビルのカラフルな抽象画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キャプション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ja-JP" altLang="en-US" noProof="0"/>
              <a:t>クリックしてマスター テキストのスタイルを編集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noProof="0" smtClean="0"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問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図プレースホルダー 57" descr="ビルのカラフルな抽象画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9" name="テキスト プレースホルダー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0" name="テキスト プレースホルダー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2" name="テキスト プレースホルダー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4" name="テキスト プレースホルダー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5" name="テキスト プレースホルダー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8" name="テキスト プレースホルダー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9" name="テキスト プレースホルダー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解決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図プレースホルダー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10" name="テキスト プレースホルダー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1" name="テキスト プレースホルダー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2" name="テキスト プレースホルダー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13" name="テキスト プレースホルダー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9" name="テキスト プレースホルダー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0" name="テキスト プレースホルダー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21" name="テキスト プレースホルダー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クリックしてテキストを編集</a:t>
            </a:r>
          </a:p>
        </p:txBody>
      </p:sp>
      <p:sp>
        <p:nvSpPr>
          <p:cNvPr id="22" name="テキスト プレースホルダー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15" name="フッター プレースホルダー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16" name="スライド番号プレースホルダー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製品の概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図プレースホルダー 1029" descr="ビルのカラフルな抽象画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19" name="テキスト プレースホルダー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2" name="テキスト プレースホルダー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3" name="テキスト プレースホルダー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24" name="テキスト プレースホルダー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ja-JP" altLang="en-US" noProof="0"/>
              <a:t>クリックしてテキストへ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製品の利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長方形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27" name="直線​​コネクタ(S)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3" name="コンテンツ プレースホルダー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19" name="コンテンツ プレースホルダー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2" name="コンテンツ プレースホルダー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3" name="テキスト プレースホルダー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34" name="テキスト プレースホルダー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35" name="テキスト プレースホルダー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セクション ヘッダ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grpSp>
        <p:nvGrpSpPr>
          <p:cNvPr id="7" name="図プレースホルダー 795" descr="ビルのカラフルな抽象画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ja-JP" altLang="en-US" noProof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ビジネス モデル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長方形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8" name="直線​​コネクタ(S)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クリックしてタイトルを編集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3" name="コンテンツ プレースホルダー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17" name="テキスト プレースホルダー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19" name="コンテンツ プレースホルダー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0" name="テキスト プレースホルダー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2" name="コンテンツ プレースホルダー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ja-JP" altLang="en-US" noProof="0"/>
              <a:t>アイコン</a:t>
            </a:r>
          </a:p>
        </p:txBody>
      </p:sp>
      <p:sp>
        <p:nvSpPr>
          <p:cNvPr id="23" name="テキスト プレースホルダー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15" name="テキスト プレースホルダー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6" name="テキスト プレースホルダー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4" name="テキスト プレースホルダー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行頭文字 </a:t>
            </a:r>
            <a:r>
              <a:rPr lang="en-US" altLang="ja-JP" noProof="0"/>
              <a:t>4</a:t>
            </a:r>
            <a:endParaRPr lang="ja-JP" altLang="en-US" noProof="0"/>
          </a:p>
        </p:txBody>
      </p:sp>
      <p:cxnSp>
        <p:nvCxnSpPr>
          <p:cNvPr id="10" name="直線​​コネクタ(S)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​​コネクタ(S)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​​コネクタ(S)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市場の概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長方形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cxnSp>
        <p:nvCxnSpPr>
          <p:cNvPr id="11" name="直線​​コネクタ(S)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rtl="0"/>
            <a:r>
              <a:rPr lang="ja-JP" altLang="en-US" noProof="0"/>
              <a:t>マスター タイトルの書式設定</a:t>
            </a:r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19B51A1E-902D-48AF-9020-955120F399B6}" type="slidenum">
              <a:rPr lang="en-ZA" altLang="ja-JP" noProof="0" smtClean="0"/>
              <a:pPr/>
              <a:t>‹#›</a:t>
            </a:fld>
            <a:endParaRPr lang="ja-JP" altLang="en-US" noProof="0"/>
          </a:p>
        </p:txBody>
      </p:sp>
      <p:sp>
        <p:nvSpPr>
          <p:cNvPr id="16" name="テキスト プレースホルダー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US" altLang="ja-JP" noProof="0"/>
              <a:t>1</a:t>
            </a:r>
            <a:endParaRPr lang="ja-JP" altLang="en-US" noProof="0"/>
          </a:p>
        </p:txBody>
      </p:sp>
      <p:sp>
        <p:nvSpPr>
          <p:cNvPr id="17" name="テキスト プレースホルダー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2</a:t>
            </a:r>
            <a:endParaRPr lang="ja-JP" altLang="en-US" noProof="0"/>
          </a:p>
        </p:txBody>
      </p:sp>
      <p:sp>
        <p:nvSpPr>
          <p:cNvPr id="18" name="テキスト プレースホルダー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marL="266700" lvl="0" indent="-266700" algn="ctr" rtl="0"/>
            <a:r>
              <a:rPr lang="en-US" altLang="ja-JP" noProof="0"/>
              <a:t>3</a:t>
            </a:r>
            <a:endParaRPr lang="ja-JP" altLang="en-US" noProof="0"/>
          </a:p>
        </p:txBody>
      </p:sp>
      <p:sp>
        <p:nvSpPr>
          <p:cNvPr id="20" name="テキスト プレースホルダー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1" name="テキスト プレースホルダー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ja-JP" altLang="en-US" noProof="0"/>
              <a:t>セクションの説明</a:t>
            </a:r>
          </a:p>
        </p:txBody>
      </p:sp>
      <p:sp>
        <p:nvSpPr>
          <p:cNvPr id="24" name="日付プレースホルダー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  <a:endParaRPr lang="ja-JP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ja-JP" altLang="en-US" noProof="0"/>
              <a:t>クリックしてマスター タイトルのスタイルを編集する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ja-JP" altLang="en-US" noProof="0"/>
              <a:t>クリックしてマスター テキストのスタイルを編集</a:t>
            </a:r>
          </a:p>
          <a:p>
            <a:pPr lvl="1" rtl="0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 rtl="0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 rtl="0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 rtl="0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en-US" altLang="ja-JP" noProof="0"/>
              <a:t>2024 </a:t>
            </a:r>
            <a:r>
              <a:rPr lang="ja-JP" altLang="en-US" noProof="0"/>
              <a:t>年 </a:t>
            </a:r>
            <a:r>
              <a:rPr lang="en-US" altLang="ja-JP" noProof="0"/>
              <a:t>5 </a:t>
            </a:r>
            <a:r>
              <a:rPr lang="ja-JP" altLang="en-US" noProof="0"/>
              <a:t>月 </a:t>
            </a:r>
            <a:r>
              <a:rPr lang="en-US" altLang="ja-JP" noProof="0"/>
              <a:t>19 </a:t>
            </a:r>
            <a:r>
              <a:rPr lang="ja-JP" altLang="en-US" noProof="0"/>
              <a:t>日</a:t>
            </a:r>
            <a:endParaRPr lang="ja-JP" altLang="en-US" noProof="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r>
              <a:rPr lang="ja-JP" altLang="en-US" noProof="0"/>
              <a:t>第</a:t>
            </a:r>
            <a:r>
              <a:rPr lang="en-US" altLang="ja-JP" noProof="0"/>
              <a:t>2740</a:t>
            </a:r>
            <a:r>
              <a:rPr lang="ja-JP" altLang="en-US" noProof="0"/>
              <a:t>地区ローターアクト委員会</a:t>
            </a:r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</a:defRPr>
            </a:lvl1pPr>
          </a:lstStyle>
          <a:p>
            <a:fld id="{B5CEABB6-07DC-46E8-9B57-56EC44A396E5}" type="slidenum">
              <a:rPr lang="en-US" altLang="ja-JP" noProof="0" smtClean="0"/>
              <a:pPr/>
              <a:t>‹#›</a:t>
            </a:fld>
            <a:endParaRPr lang="ja-JP" altLang="en-US" noProof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3800" b="1" kern="1200" cap="all" baseline="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Meiryo UI" panose="020B0604030504040204" pitchFamily="50" charset="-128"/>
          <a:ea typeface="Meiryo UI" panose="020B0604030504040204" pitchFamily="50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6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タイトル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020529" y="619432"/>
            <a:ext cx="5043948" cy="1858297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4000" dirty="0"/>
              <a:t>ローターアクト委員会</a:t>
            </a:r>
            <a:br>
              <a:rPr lang="en-US" altLang="ja-JP" sz="4000" dirty="0"/>
            </a:br>
            <a:r>
              <a:rPr lang="en-US" altLang="ja-JP" sz="4000" dirty="0"/>
              <a:t>2025-2026</a:t>
            </a:r>
            <a:r>
              <a:rPr lang="ja-JP" altLang="en-US" sz="4000" dirty="0"/>
              <a:t>年度の</a:t>
            </a:r>
            <a:br>
              <a:rPr lang="en-US" altLang="ja-JP" sz="4000" dirty="0"/>
            </a:br>
            <a:r>
              <a:rPr lang="ja-JP" altLang="en-US" sz="4000" dirty="0"/>
              <a:t>ビジョン</a:t>
            </a:r>
          </a:p>
        </p:txBody>
      </p:sp>
      <p:sp>
        <p:nvSpPr>
          <p:cNvPr id="20" name="サブタイトル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31277" y="5088193"/>
            <a:ext cx="5043948" cy="1150375"/>
          </a:xfrm>
        </p:spPr>
        <p:txBody>
          <a:bodyPr rtlCol="0">
            <a:normAutofit fontScale="77500" lnSpcReduction="20000"/>
          </a:bodyPr>
          <a:lstStyle/>
          <a:p>
            <a:pPr rtl="0"/>
            <a:r>
              <a:rPr lang="ja-JP" altLang="en-US" sz="2900" b="1" dirty="0"/>
              <a:t>　第２７４０地区ローターアクト委員長</a:t>
            </a:r>
            <a:endParaRPr lang="en-US" altLang="ja-JP" sz="2900" b="1" dirty="0"/>
          </a:p>
          <a:p>
            <a:pPr rtl="0"/>
            <a:r>
              <a:rPr lang="ja-JP" altLang="en-US" sz="2900" b="1" dirty="0"/>
              <a:t>　　　　　　　　　　　　　　　</a:t>
            </a:r>
            <a:endParaRPr lang="en-US" altLang="ja-JP" sz="2900" b="1" dirty="0"/>
          </a:p>
          <a:p>
            <a:pPr rtl="0"/>
            <a:r>
              <a:rPr lang="ja-JP" altLang="en-US" sz="2900" b="1" dirty="0"/>
              <a:t>　　　　　　　　　　　　　　　大　串　龍　大</a:t>
            </a:r>
            <a:endParaRPr lang="en-US" altLang="ja-JP" sz="2900" b="1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タイトル 10">
            <a:extLst>
              <a:ext uri="{FF2B5EF4-FFF2-40B4-BE49-F238E27FC236}">
                <a16:creationId xmlns:a16="http://schemas.microsoft.com/office/drawing/2014/main" id="{B1B29E87-9C2C-400B-834D-4E4BD6E944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2764" y="365124"/>
            <a:ext cx="7644145" cy="1325563"/>
          </a:xfrm>
        </p:spPr>
        <p:txBody>
          <a:bodyPr rtlCol="0">
            <a:normAutofit fontScale="90000"/>
          </a:bodyPr>
          <a:lstStyle/>
          <a:p>
            <a:pPr rtl="0">
              <a:spcBef>
                <a:spcPts val="0"/>
              </a:spcBef>
            </a:pPr>
            <a:br>
              <a:rPr lang="en-US" altLang="ja-JP" sz="3100" b="0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</a:br>
            <a:r>
              <a:rPr lang="ja-JP" altLang="en-US" sz="4000" dirty="0">
                <a:solidFill>
                  <a:schemeClr val="accent2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第２７４０地区　　　</a:t>
            </a:r>
            <a:r>
              <a:rPr lang="en-US" altLang="ja-JP" sz="4000" b="0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 </a:t>
            </a:r>
            <a:r>
              <a:rPr lang="ja-JP" altLang="en-US" sz="4000" dirty="0">
                <a:solidFill>
                  <a:schemeClr val="accent2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　　　　　　</a:t>
            </a:r>
            <a:br>
              <a:rPr lang="en-US" altLang="ja-JP" sz="4000" dirty="0">
                <a:solidFill>
                  <a:schemeClr val="accent2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</a:br>
            <a:r>
              <a:rPr lang="ja-JP" altLang="en-US" sz="4000" dirty="0">
                <a:solidFill>
                  <a:schemeClr val="accent2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ローターアクト委員会　　　　　　　　　　　　　</a:t>
            </a:r>
            <a:br>
              <a:rPr lang="en-US" altLang="ja-JP" sz="4000" dirty="0"/>
            </a:br>
            <a:endParaRPr lang="ja-JP" altLang="en-US" dirty="0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A34FD345-CA89-4CE9-ACBA-C83FB6C5C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CFB6C7E4-E7FB-4E6C-B03B-82B059B40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t>2</a:t>
            </a:fld>
            <a:endParaRPr lang="ja-JP" altLang="en-US"/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172C96B9-3F71-B85A-18FB-8F0CF50FC224}"/>
              </a:ext>
            </a:extLst>
          </p:cNvPr>
          <p:cNvSpPr txBox="1"/>
          <p:nvPr/>
        </p:nvSpPr>
        <p:spPr>
          <a:xfrm>
            <a:off x="7034644" y="305692"/>
            <a:ext cx="273484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800" b="1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The district </a:t>
            </a:r>
            <a:br>
              <a:rPr lang="en-US" altLang="ja-JP" sz="2800" b="1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</a:br>
            <a:r>
              <a:rPr lang="en-US" altLang="ja-JP" sz="2800" b="1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Rotaract</a:t>
            </a:r>
            <a:br>
              <a:rPr lang="en-US" altLang="ja-JP" sz="2800" b="1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</a:br>
            <a:r>
              <a:rPr lang="en-US" altLang="ja-JP" sz="2800" b="1" i="0" dirty="0">
                <a:effectLst/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committee </a:t>
            </a:r>
            <a:r>
              <a:rPr lang="ja-JP" altLang="en-US" sz="2800" b="1" dirty="0">
                <a:solidFill>
                  <a:schemeClr val="accent2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　　　　</a:t>
            </a:r>
            <a:endParaRPr kumimoji="1" lang="ja-JP" altLang="en-US" sz="2800" b="1" dirty="0"/>
          </a:p>
        </p:txBody>
      </p:sp>
      <p:pic>
        <p:nvPicPr>
          <p:cNvPr id="22" name="図 21">
            <a:extLst>
              <a:ext uri="{FF2B5EF4-FFF2-40B4-BE49-F238E27FC236}">
                <a16:creationId xmlns:a16="http://schemas.microsoft.com/office/drawing/2014/main" id="{4AE434B7-BC09-DBD7-28DF-FBED239986B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8092" b="27775"/>
          <a:stretch/>
        </p:blipFill>
        <p:spPr>
          <a:xfrm>
            <a:off x="5407003" y="1690687"/>
            <a:ext cx="5946797" cy="4300538"/>
          </a:xfrm>
          <a:prstGeom prst="rect">
            <a:avLst/>
          </a:prstGeom>
        </p:spPr>
      </p:pic>
      <p:pic>
        <p:nvPicPr>
          <p:cNvPr id="24" name="図 23">
            <a:extLst>
              <a:ext uri="{FF2B5EF4-FFF2-40B4-BE49-F238E27FC236}">
                <a16:creationId xmlns:a16="http://schemas.microsoft.com/office/drawing/2014/main" id="{BA156C55-BA06-BB88-7E1B-61FF7CD5557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7737" b="19714"/>
          <a:stretch/>
        </p:blipFill>
        <p:spPr>
          <a:xfrm>
            <a:off x="1263617" y="1690687"/>
            <a:ext cx="4139091" cy="2100263"/>
          </a:xfrm>
          <a:prstGeom prst="rect">
            <a:avLst/>
          </a:prstGeom>
        </p:spPr>
      </p:pic>
      <p:pic>
        <p:nvPicPr>
          <p:cNvPr id="26" name="図 25">
            <a:extLst>
              <a:ext uri="{FF2B5EF4-FFF2-40B4-BE49-F238E27FC236}">
                <a16:creationId xmlns:a16="http://schemas.microsoft.com/office/drawing/2014/main" id="{9F026759-03C6-AED8-E43E-998C2AEA9C2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t="27362" b="28883"/>
          <a:stretch/>
        </p:blipFill>
        <p:spPr>
          <a:xfrm>
            <a:off x="1264091" y="3790950"/>
            <a:ext cx="4138617" cy="2200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6622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en-US" altLang="ja-JP" dirty="0"/>
              <a:t>2025-2026</a:t>
            </a:r>
            <a:r>
              <a:rPr lang="ja-JP" altLang="en-US" dirty="0"/>
              <a:t>　事業計画について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en-US" altLang="ja-JP" sz="2400" b="1" dirty="0">
                <a:solidFill>
                  <a:srgbClr val="0070C0"/>
                </a:solidFill>
              </a:rPr>
              <a:t>7</a:t>
            </a:r>
            <a:r>
              <a:rPr lang="ja-JP" altLang="en-US" sz="2400" b="1" dirty="0">
                <a:solidFill>
                  <a:srgbClr val="0070C0"/>
                </a:solidFill>
              </a:rPr>
              <a:t>月　代表者会議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01501"/>
            <a:ext cx="3657600" cy="118872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ja-JP" altLang="en-US" dirty="0"/>
              <a:t>クラブ代表が一堂に会する。</a:t>
            </a:r>
            <a:endParaRPr lang="en-US" altLang="ja-JP" dirty="0"/>
          </a:p>
          <a:p>
            <a:pPr rtl="0"/>
            <a:r>
              <a:rPr lang="ja-JP" altLang="en-US" dirty="0"/>
              <a:t>地区代表及びクラブ代表が事業計画を発表する。</a:t>
            </a:r>
            <a:endParaRPr lang="en-US" altLang="ja-JP" dirty="0"/>
          </a:p>
          <a:p>
            <a:pPr rtl="0"/>
            <a:r>
              <a:rPr lang="ja-JP" altLang="en-US" dirty="0"/>
              <a:t>地区委員も参加し，助言する。</a:t>
            </a:r>
          </a:p>
        </p:txBody>
      </p:sp>
      <p:sp>
        <p:nvSpPr>
          <p:cNvPr id="17" name="テキスト プレースホルダー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264" y="3094476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2400" b="1" dirty="0">
                <a:solidFill>
                  <a:srgbClr val="0070C0"/>
                </a:solidFill>
              </a:rPr>
              <a:t>第</a:t>
            </a:r>
            <a:r>
              <a:rPr lang="en-US" altLang="ja-JP" sz="2400" b="1" dirty="0">
                <a:solidFill>
                  <a:srgbClr val="0070C0"/>
                </a:solidFill>
              </a:rPr>
              <a:t>2690</a:t>
            </a:r>
            <a:r>
              <a:rPr lang="ja-JP" altLang="en-US" sz="2400" b="1" dirty="0">
                <a:solidFill>
                  <a:srgbClr val="0070C0"/>
                </a:solidFill>
              </a:rPr>
              <a:t>地区・第</a:t>
            </a:r>
            <a:r>
              <a:rPr lang="en-US" altLang="ja-JP" sz="2400" b="1" dirty="0">
                <a:solidFill>
                  <a:srgbClr val="0070C0"/>
                </a:solidFill>
              </a:rPr>
              <a:t>2740</a:t>
            </a:r>
          </a:p>
          <a:p>
            <a:pPr rtl="0"/>
            <a:r>
              <a:rPr lang="ja-JP" altLang="en-US" sz="2400" b="1" dirty="0">
                <a:solidFill>
                  <a:srgbClr val="0070C0"/>
                </a:solidFill>
              </a:rPr>
              <a:t>地区交流会</a:t>
            </a:r>
          </a:p>
        </p:txBody>
      </p:sp>
      <p:sp>
        <p:nvSpPr>
          <p:cNvPr id="16" name="テキスト プレースホルダー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9264" y="3979717"/>
            <a:ext cx="3657600" cy="1036741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dirty="0"/>
              <a:t>鳥取・島根・岡山で構成される第</a:t>
            </a:r>
            <a:r>
              <a:rPr lang="en-US" altLang="ja-JP" dirty="0"/>
              <a:t>2690</a:t>
            </a:r>
            <a:r>
              <a:rPr lang="ja-JP" altLang="en-US" dirty="0"/>
              <a:t>地区と伝統的に交流を行っている。</a:t>
            </a:r>
          </a:p>
        </p:txBody>
      </p:sp>
      <p:sp>
        <p:nvSpPr>
          <p:cNvPr id="43" name="テキスト プレースホルダー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77503" y="4781577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en-US" altLang="ja-JP" sz="2400" b="1" dirty="0">
                <a:solidFill>
                  <a:srgbClr val="0070C0"/>
                </a:solidFill>
              </a:rPr>
              <a:t>4</a:t>
            </a:r>
            <a:r>
              <a:rPr lang="ja-JP" altLang="en-US" sz="2400" b="1" dirty="0">
                <a:solidFill>
                  <a:srgbClr val="0070C0"/>
                </a:solidFill>
              </a:rPr>
              <a:t>月　全国</a:t>
            </a:r>
            <a:r>
              <a:rPr lang="en-US" altLang="ja-JP" sz="2400" b="1" dirty="0">
                <a:solidFill>
                  <a:srgbClr val="0070C0"/>
                </a:solidFill>
              </a:rPr>
              <a:t>RA</a:t>
            </a:r>
            <a:r>
              <a:rPr lang="ja-JP" altLang="en-US" sz="2400" b="1" dirty="0">
                <a:solidFill>
                  <a:srgbClr val="0070C0"/>
                </a:solidFill>
              </a:rPr>
              <a:t>大会</a:t>
            </a:r>
          </a:p>
        </p:txBody>
      </p:sp>
      <p:sp>
        <p:nvSpPr>
          <p:cNvPr id="54" name="テキスト プレースホルダー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7503" y="5276837"/>
            <a:ext cx="3657600" cy="822960"/>
          </a:xfrm>
        </p:spPr>
        <p:txBody>
          <a:bodyPr rtlCol="0"/>
          <a:lstStyle/>
          <a:p>
            <a:pPr rtl="0"/>
            <a:r>
              <a:rPr lang="ja-JP" altLang="en-US" dirty="0"/>
              <a:t>ローターアクトクラブの全国大会</a:t>
            </a:r>
            <a:endParaRPr lang="en-US" altLang="ja-JP" dirty="0"/>
          </a:p>
          <a:p>
            <a:pPr rtl="0"/>
            <a:r>
              <a:rPr lang="ja-JP" altLang="en-US" dirty="0"/>
              <a:t>本年度は東京都で開催予定。</a:t>
            </a:r>
          </a:p>
        </p:txBody>
      </p:sp>
      <p:sp>
        <p:nvSpPr>
          <p:cNvPr id="19" name="テキスト プレースホルダー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en-US" altLang="ja-JP" sz="2400" b="1" dirty="0">
                <a:solidFill>
                  <a:srgbClr val="0070C0"/>
                </a:solidFill>
              </a:rPr>
              <a:t>8</a:t>
            </a:r>
            <a:r>
              <a:rPr lang="ja-JP" altLang="en-US" sz="2400" b="1" dirty="0">
                <a:solidFill>
                  <a:srgbClr val="0070C0"/>
                </a:solidFill>
              </a:rPr>
              <a:t>～</a:t>
            </a:r>
            <a:r>
              <a:rPr lang="en-US" altLang="ja-JP" sz="2400" b="1" dirty="0">
                <a:solidFill>
                  <a:srgbClr val="0070C0"/>
                </a:solidFill>
              </a:rPr>
              <a:t>11</a:t>
            </a:r>
            <a:r>
              <a:rPr lang="ja-JP" altLang="en-US" sz="2400" b="1" dirty="0">
                <a:solidFill>
                  <a:srgbClr val="0070C0"/>
                </a:solidFill>
              </a:rPr>
              <a:t>月　公式訪問例会</a:t>
            </a:r>
          </a:p>
        </p:txBody>
      </p:sp>
      <p:sp>
        <p:nvSpPr>
          <p:cNvPr id="18" name="テキスト プレースホルダー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097489"/>
            <a:ext cx="3657600" cy="1188720"/>
          </a:xfrm>
        </p:spPr>
        <p:txBody>
          <a:bodyPr rtlCol="0"/>
          <a:lstStyle/>
          <a:p>
            <a:pPr rtl="0"/>
            <a:r>
              <a:rPr lang="ja-JP" altLang="en-US" dirty="0"/>
              <a:t>地区代表及び地区委員長が各クラブを訪問する。</a:t>
            </a:r>
            <a:endParaRPr lang="en-US" altLang="ja-JP" dirty="0"/>
          </a:p>
          <a:p>
            <a:pPr rtl="0"/>
            <a:r>
              <a:rPr lang="ja-JP" altLang="en-US" dirty="0"/>
              <a:t>地区代表が各クラブに対して，直接，事業計画やローターアクトの意義等について発表する。</a:t>
            </a:r>
          </a:p>
        </p:txBody>
      </p:sp>
      <p:sp>
        <p:nvSpPr>
          <p:cNvPr id="21" name="テキスト プレースホルダー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866348" y="3113044"/>
            <a:ext cx="4050491" cy="365760"/>
          </a:xfrm>
        </p:spPr>
        <p:txBody>
          <a:bodyPr rtlCol="0">
            <a:noAutofit/>
          </a:bodyPr>
          <a:lstStyle/>
          <a:p>
            <a:pPr rtl="0"/>
            <a:r>
              <a:rPr lang="en-US" altLang="ja-JP" sz="2400" b="1" dirty="0">
                <a:solidFill>
                  <a:srgbClr val="0070C0"/>
                </a:solidFill>
              </a:rPr>
              <a:t>1</a:t>
            </a:r>
            <a:r>
              <a:rPr lang="ja-JP" altLang="en-US" sz="2400" b="1" dirty="0">
                <a:solidFill>
                  <a:srgbClr val="0070C0"/>
                </a:solidFill>
              </a:rPr>
              <a:t>月　インターシティミーティング</a:t>
            </a:r>
          </a:p>
        </p:txBody>
      </p:sp>
      <p:sp>
        <p:nvSpPr>
          <p:cNvPr id="82" name="テキスト プレースホルダー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53000" y="3563287"/>
            <a:ext cx="3657600" cy="1188720"/>
          </a:xfrm>
        </p:spPr>
        <p:txBody>
          <a:bodyPr rtlCol="0"/>
          <a:lstStyle/>
          <a:p>
            <a:pPr rtl="0"/>
            <a:r>
              <a:rPr lang="ja-JP" altLang="en-US" dirty="0"/>
              <a:t>ロータリーと同様の行事。</a:t>
            </a:r>
            <a:endParaRPr lang="en-US" altLang="ja-JP" dirty="0"/>
          </a:p>
          <a:p>
            <a:pPr rtl="0"/>
            <a:r>
              <a:rPr lang="ja-JP" altLang="en-US" dirty="0"/>
              <a:t>地区内のローターアクトが集まり，ローターアクトの意義を学び，親睦を深める。</a:t>
            </a:r>
            <a:endParaRPr lang="en-US" altLang="ja-JP" dirty="0"/>
          </a:p>
          <a:p>
            <a:pPr rtl="0"/>
            <a:r>
              <a:rPr lang="ja-JP" altLang="en-US" dirty="0"/>
              <a:t>ホストクラブが主催する。</a:t>
            </a:r>
          </a:p>
        </p:txBody>
      </p:sp>
      <p:sp>
        <p:nvSpPr>
          <p:cNvPr id="56" name="フッター プレースホルダー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20836" y="6356349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148" name="スライド番号プレースホルダー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3</a:t>
            </a:fld>
            <a:endParaRPr lang="ja-JP" altLang="en-US"/>
          </a:p>
        </p:txBody>
      </p:sp>
      <p:sp>
        <p:nvSpPr>
          <p:cNvPr id="5" name="テキスト プレースホルダー 42">
            <a:extLst>
              <a:ext uri="{FF2B5EF4-FFF2-40B4-BE49-F238E27FC236}">
                <a16:creationId xmlns:a16="http://schemas.microsoft.com/office/drawing/2014/main" id="{F2F59B0A-C263-9FAF-31F9-126024554162}"/>
              </a:ext>
            </a:extLst>
          </p:cNvPr>
          <p:cNvSpPr txBox="1">
            <a:spLocks/>
          </p:cNvSpPr>
          <p:nvPr/>
        </p:nvSpPr>
        <p:spPr>
          <a:xfrm>
            <a:off x="4741657" y="4781577"/>
            <a:ext cx="365760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1" sz="1800" kern="1200">
                <a:solidFill>
                  <a:schemeClr val="bg1">
                    <a:lumMod val="50000"/>
                  </a:schemeClr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ja-JP" altLang="en-US" b="1" dirty="0">
                <a:solidFill>
                  <a:srgbClr val="0070C0"/>
                </a:solidFill>
              </a:rPr>
              <a:t>　</a:t>
            </a:r>
            <a:r>
              <a:rPr lang="en-US" altLang="ja-JP" sz="2400" b="1" dirty="0">
                <a:solidFill>
                  <a:srgbClr val="0070C0"/>
                </a:solidFill>
              </a:rPr>
              <a:t>5</a:t>
            </a:r>
            <a:r>
              <a:rPr lang="ja-JP" altLang="en-US" sz="2400" b="1" dirty="0">
                <a:solidFill>
                  <a:srgbClr val="0070C0"/>
                </a:solidFill>
              </a:rPr>
              <a:t>月　地区年次大会</a:t>
            </a:r>
          </a:p>
        </p:txBody>
      </p:sp>
      <p:sp>
        <p:nvSpPr>
          <p:cNvPr id="6" name="テキスト プレースホルダー 53">
            <a:extLst>
              <a:ext uri="{FF2B5EF4-FFF2-40B4-BE49-F238E27FC236}">
                <a16:creationId xmlns:a16="http://schemas.microsoft.com/office/drawing/2014/main" id="{235D6C0D-842B-4450-4711-CC94A3CA3C95}"/>
              </a:ext>
            </a:extLst>
          </p:cNvPr>
          <p:cNvSpPr txBox="1">
            <a:spLocks/>
          </p:cNvSpPr>
          <p:nvPr/>
        </p:nvSpPr>
        <p:spPr>
          <a:xfrm>
            <a:off x="4940020" y="5170480"/>
            <a:ext cx="3657600" cy="8229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kumimoji="1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ja-JP" altLang="en-US" dirty="0"/>
              <a:t>ロータリーと同様の行事。地区内外のローターアクト及び地区委員，地区内のロータリアンが集まる。</a:t>
            </a:r>
            <a:endParaRPr lang="en-US" altLang="ja-JP" dirty="0"/>
          </a:p>
          <a:p>
            <a:r>
              <a:rPr lang="ja-JP" altLang="en-US" dirty="0"/>
              <a:t>各クラブの活動報告とメインイベントが行われる。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31773" y="365125"/>
            <a:ext cx="6854400" cy="1325563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dirty="0"/>
              <a:t>ローターアクトが現状抱える問題</a:t>
            </a:r>
          </a:p>
        </p:txBody>
      </p:sp>
      <p:sp>
        <p:nvSpPr>
          <p:cNvPr id="6" name="テキスト プレースホルダー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2400" b="1" dirty="0">
                <a:solidFill>
                  <a:srgbClr val="0070C0"/>
                </a:solidFill>
              </a:rPr>
              <a:t>地区代表の負担の大きさ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0" y="2210112"/>
            <a:ext cx="5669280" cy="640080"/>
          </a:xfrm>
          <a:noFill/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ja-JP" altLang="en-US" sz="2000" dirty="0"/>
              <a:t>クラブ数も減少し、なり手がいない。</a:t>
            </a:r>
            <a:endParaRPr lang="en-US" altLang="ja-JP" sz="2000" dirty="0"/>
          </a:p>
          <a:p>
            <a:pPr rtl="0"/>
            <a:r>
              <a:rPr lang="ja-JP" altLang="en-US" sz="2000" dirty="0"/>
              <a:t>年々地区代表の参加義務行事が増加している。</a:t>
            </a:r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15158" y="3089154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2400" b="1" dirty="0">
                <a:solidFill>
                  <a:srgbClr val="0070C0"/>
                </a:solidFill>
              </a:rPr>
              <a:t>広域での活動の負担</a:t>
            </a:r>
          </a:p>
        </p:txBody>
      </p:sp>
      <p:sp>
        <p:nvSpPr>
          <p:cNvPr id="7" name="テキスト プレースホルダー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42324" y="3611149"/>
            <a:ext cx="5669280" cy="631888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sz="2000" dirty="0"/>
              <a:t>佐賀</a:t>
            </a:r>
            <a:r>
              <a:rPr lang="en-US" altLang="ja-JP" sz="2000" dirty="0"/>
              <a:t>―</a:t>
            </a:r>
            <a:r>
              <a:rPr lang="ja-JP" altLang="en-US" sz="2000" dirty="0"/>
              <a:t>長崎間の移動の負担（時間，費用）が若いローターアクターの負担となっている。</a:t>
            </a:r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42324" y="4597745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2400" b="1" dirty="0">
                <a:solidFill>
                  <a:srgbClr val="0070C0"/>
                </a:solidFill>
              </a:rPr>
              <a:t>クラブ間の格差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25896" y="5096308"/>
            <a:ext cx="5669280" cy="640080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sz="2000" dirty="0"/>
              <a:t>大学生だけのクラブ，少人数（消滅危機）のクラブと大規模クラブは足並みを揃えることができてない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20F9FDD5-17DD-4E86-859F-12FD2CEFA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46" name="スライド番号プレースホルダー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ja-JP" altLang="en-US" dirty="0"/>
              <a:t>問題の解決のために</a:t>
            </a:r>
          </a:p>
        </p:txBody>
      </p:sp>
      <p:sp>
        <p:nvSpPr>
          <p:cNvPr id="6" name="テキスト プレースホルダー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577410" y="1862484"/>
            <a:ext cx="6575990" cy="428755"/>
          </a:xfrm>
        </p:spPr>
        <p:txBody>
          <a:bodyPr rtlCol="0"/>
          <a:lstStyle/>
          <a:p>
            <a:pPr rtl="0"/>
            <a:r>
              <a:rPr lang="ja-JP" altLang="en-US" sz="4000" b="1" dirty="0">
                <a:solidFill>
                  <a:srgbClr val="0070C0"/>
                </a:solidFill>
              </a:rPr>
              <a:t>ロータリアンの助言の強化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85900" y="2446263"/>
            <a:ext cx="10058400" cy="2710887"/>
          </a:xfrm>
        </p:spPr>
        <p:txBody>
          <a:bodyPr rtlCol="0">
            <a:noAutofit/>
          </a:bodyPr>
          <a:lstStyle/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各クラブに対しては，スポンサークラブの関わりの強化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地区に対しては地区ローターアクトやロータリーファ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ミリーが助言を行う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13" name="スライド番号プレースホルダー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5</a:t>
            </a:fld>
            <a:endParaRPr lang="ja-JP" altLang="en-US"/>
          </a:p>
        </p:txBody>
      </p:sp>
      <p:sp>
        <p:nvSpPr>
          <p:cNvPr id="19" name="テキスト プレースホルダー 4">
            <a:extLst>
              <a:ext uri="{FF2B5EF4-FFF2-40B4-BE49-F238E27FC236}">
                <a16:creationId xmlns:a16="http://schemas.microsoft.com/office/drawing/2014/main" id="{558057F2-F7CA-F199-2C22-E8DD79F11B80}"/>
              </a:ext>
            </a:extLst>
          </p:cNvPr>
          <p:cNvSpPr txBox="1">
            <a:spLocks/>
          </p:cNvSpPr>
          <p:nvPr/>
        </p:nvSpPr>
        <p:spPr>
          <a:xfrm>
            <a:off x="6406392" y="3648158"/>
            <a:ext cx="4114800" cy="11419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kumimoji="1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ja-JP" altLang="en-US" sz="1600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ja-JP" altLang="en-US" dirty="0"/>
              <a:t>問題の解決のために</a:t>
            </a:r>
          </a:p>
        </p:txBody>
      </p:sp>
      <p:sp>
        <p:nvSpPr>
          <p:cNvPr id="10" name="テキスト プレースホルダー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70575" y="2016721"/>
            <a:ext cx="4983516" cy="428755"/>
          </a:xfrm>
        </p:spPr>
        <p:txBody>
          <a:bodyPr rtlCol="0"/>
          <a:lstStyle/>
          <a:p>
            <a:pPr rtl="0"/>
            <a:r>
              <a:rPr lang="ja-JP" altLang="en-US" sz="4000" b="1" dirty="0">
                <a:solidFill>
                  <a:srgbClr val="0070C0"/>
                </a:solidFill>
              </a:rPr>
              <a:t>地区代表の負担軽減</a:t>
            </a:r>
          </a:p>
        </p:txBody>
      </p:sp>
      <p:sp>
        <p:nvSpPr>
          <p:cNvPr id="9" name="テキスト プレースホルダー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113475" y="2846370"/>
            <a:ext cx="8734634" cy="1839929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sz="3200" dirty="0"/>
              <a:t>青少年奉仕でローターアクトの出席機会を設ける</a:t>
            </a:r>
            <a:endParaRPr lang="en-US" altLang="ja-JP" sz="3200" dirty="0"/>
          </a:p>
          <a:p>
            <a:pPr rtl="0"/>
            <a:endParaRPr lang="en-US" altLang="ja-JP" sz="3200" dirty="0"/>
          </a:p>
          <a:p>
            <a:pPr rtl="0"/>
            <a:endParaRPr lang="en-US" altLang="ja-JP" sz="3200" dirty="0"/>
          </a:p>
          <a:p>
            <a:pPr rtl="0"/>
            <a:r>
              <a:rPr lang="ja-JP" altLang="en-US" sz="3200" dirty="0"/>
              <a:t>場合は，地区代表の代理出席を許容する。</a:t>
            </a:r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13" name="スライド番号プレースホルダー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6</a:t>
            </a:fld>
            <a:endParaRPr lang="ja-JP" altLang="en-US"/>
          </a:p>
        </p:txBody>
      </p:sp>
      <p:sp>
        <p:nvSpPr>
          <p:cNvPr id="19" name="テキスト プレースホルダー 4">
            <a:extLst>
              <a:ext uri="{FF2B5EF4-FFF2-40B4-BE49-F238E27FC236}">
                <a16:creationId xmlns:a16="http://schemas.microsoft.com/office/drawing/2014/main" id="{558057F2-F7CA-F199-2C22-E8DD79F11B80}"/>
              </a:ext>
            </a:extLst>
          </p:cNvPr>
          <p:cNvSpPr txBox="1">
            <a:spLocks/>
          </p:cNvSpPr>
          <p:nvPr/>
        </p:nvSpPr>
        <p:spPr>
          <a:xfrm>
            <a:off x="6406392" y="3648158"/>
            <a:ext cx="4114800" cy="11419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kumimoji="1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ja-JP" altLang="en-US" sz="1600" dirty="0"/>
          </a:p>
        </p:txBody>
      </p:sp>
    </p:spTree>
    <p:extLst>
      <p:ext uri="{BB962C8B-B14F-4D97-AF65-F5344CB8AC3E}">
        <p14:creationId xmlns:p14="http://schemas.microsoft.com/office/powerpoint/2010/main" val="3925595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ja-JP" altLang="en-US" dirty="0"/>
              <a:t>問題の解決のために</a:t>
            </a:r>
          </a:p>
        </p:txBody>
      </p:sp>
      <p:sp>
        <p:nvSpPr>
          <p:cNvPr id="8" name="テキスト プレースホルダー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524000" y="2026766"/>
            <a:ext cx="6248400" cy="428755"/>
          </a:xfrm>
        </p:spPr>
        <p:txBody>
          <a:bodyPr rtlCol="0"/>
          <a:lstStyle/>
          <a:p>
            <a:pPr rtl="0"/>
            <a:r>
              <a:rPr lang="ja-JP" altLang="en-US" sz="4000" b="1" dirty="0">
                <a:solidFill>
                  <a:srgbClr val="0070C0"/>
                </a:solidFill>
              </a:rPr>
              <a:t>広域での活動負担軽減</a:t>
            </a:r>
          </a:p>
        </p:txBody>
      </p:sp>
      <p:sp>
        <p:nvSpPr>
          <p:cNvPr id="7" name="テキスト プレースホルダー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542652" y="3067665"/>
            <a:ext cx="9357412" cy="2728450"/>
          </a:xfrm>
        </p:spPr>
        <p:txBody>
          <a:bodyPr rtlCol="0">
            <a:noAutofit/>
          </a:bodyPr>
          <a:lstStyle/>
          <a:p>
            <a:pPr rtl="0"/>
            <a:r>
              <a:rPr lang="ja-JP" altLang="en-US" sz="3600" dirty="0"/>
              <a:t>ロータリーの行事にローターアクトが出席する場合は，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近隣のローターアクトの出席を中心とする。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旅費等の費用負担をロータリークラブに申請し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r>
              <a:rPr lang="ja-JP" altLang="en-US" sz="3600" dirty="0"/>
              <a:t>助成をお願いする。</a:t>
            </a:r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  <a:p>
            <a:pPr rtl="0"/>
            <a:endParaRPr lang="en-US" altLang="ja-JP" sz="3600" dirty="0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13" name="スライド番号プレースホルダー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7</a:t>
            </a:fld>
            <a:endParaRPr lang="ja-JP" altLang="en-US"/>
          </a:p>
        </p:txBody>
      </p:sp>
      <p:sp>
        <p:nvSpPr>
          <p:cNvPr id="19" name="テキスト プレースホルダー 4">
            <a:extLst>
              <a:ext uri="{FF2B5EF4-FFF2-40B4-BE49-F238E27FC236}">
                <a16:creationId xmlns:a16="http://schemas.microsoft.com/office/drawing/2014/main" id="{558057F2-F7CA-F199-2C22-E8DD79F11B80}"/>
              </a:ext>
            </a:extLst>
          </p:cNvPr>
          <p:cNvSpPr txBox="1">
            <a:spLocks/>
          </p:cNvSpPr>
          <p:nvPr/>
        </p:nvSpPr>
        <p:spPr>
          <a:xfrm>
            <a:off x="6406392" y="3648158"/>
            <a:ext cx="4114800" cy="11419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kumimoji="1" sz="14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kumimoji="1" sz="1600" kern="1200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ja-JP" altLang="en-US" sz="1600" dirty="0"/>
          </a:p>
        </p:txBody>
      </p:sp>
    </p:spTree>
    <p:extLst>
      <p:ext uri="{BB962C8B-B14F-4D97-AF65-F5344CB8AC3E}">
        <p14:creationId xmlns:p14="http://schemas.microsoft.com/office/powerpoint/2010/main" val="3524322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9000"/>
            <a:lum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6918" y="925622"/>
            <a:ext cx="7042655" cy="1325563"/>
          </a:xfrm>
        </p:spPr>
        <p:txBody>
          <a:bodyPr rtlCol="0">
            <a:normAutofit fontScale="90000"/>
          </a:bodyPr>
          <a:lstStyle/>
          <a:p>
            <a:pPr rtl="0"/>
            <a:r>
              <a:rPr lang="ja-JP" altLang="en-US" dirty="0"/>
              <a:t>青少年奉仕の交流（ロータリーファミリー構想）のためにお願いしたいこと</a:t>
            </a:r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90A0DE57-FED1-462B-9C3B-B490B2384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26" name="スライド番号プレースホルダー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8</a:t>
            </a:fld>
            <a:endParaRPr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455227" y="2816352"/>
            <a:ext cx="5538355" cy="277977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ja-JP" altLang="en-US" sz="2000" b="1" dirty="0"/>
              <a:t>ローターアクト年次大会（</a:t>
            </a:r>
            <a:r>
              <a:rPr lang="en-US" altLang="ja-JP" sz="2000" b="1" dirty="0"/>
              <a:t>2025</a:t>
            </a:r>
            <a:r>
              <a:rPr lang="ja-JP" altLang="en-US" sz="2000" b="1" dirty="0"/>
              <a:t>年５～</a:t>
            </a:r>
            <a:r>
              <a:rPr lang="en-US" altLang="ja-JP" sz="2000" b="1" dirty="0"/>
              <a:t>6</a:t>
            </a:r>
            <a:r>
              <a:rPr lang="ja-JP" altLang="en-US" sz="2000" b="1" dirty="0"/>
              <a:t>月頃）への参加をお願いします！</a:t>
            </a:r>
            <a:endParaRPr lang="en-US" altLang="ja-JP" sz="2000" b="1" dirty="0"/>
          </a:p>
          <a:p>
            <a:pPr rtl="0"/>
            <a:r>
              <a:rPr lang="ja-JP" altLang="en-US" sz="2000" b="1" dirty="0"/>
              <a:t>年次大会は，インターアクト年次大会と異なり，ロータリアンの参加は非常に少ないです。</a:t>
            </a:r>
            <a:endParaRPr lang="en-US" altLang="ja-JP" sz="2000" b="1" dirty="0"/>
          </a:p>
          <a:p>
            <a:pPr rtl="0"/>
            <a:r>
              <a:rPr lang="ja-JP" altLang="en-US" sz="2000" b="1" dirty="0"/>
              <a:t>ローターアクターの活動を直接知ることができます。</a:t>
            </a:r>
            <a:endParaRPr lang="en-US" altLang="ja-JP" sz="2000" b="1" dirty="0"/>
          </a:p>
          <a:p>
            <a:pPr rtl="0"/>
            <a:r>
              <a:rPr lang="ja-JP" altLang="en-US" sz="2000" b="1" dirty="0"/>
              <a:t>ぜひ，ロータリアンのご参加と，ロータリーファミリーのご参加をお願いしたく存じます！</a:t>
            </a:r>
          </a:p>
        </p:txBody>
      </p:sp>
    </p:spTree>
    <p:extLst>
      <p:ext uri="{BB962C8B-B14F-4D97-AF65-F5344CB8AC3E}">
        <p14:creationId xmlns:p14="http://schemas.microsoft.com/office/powerpoint/2010/main" val="40519991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>
            <a:alphaModFix amt="19000"/>
          </a:blip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タイトル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742688" cy="1325563"/>
          </a:xfrm>
        </p:spPr>
        <p:txBody>
          <a:bodyPr rtlCol="0"/>
          <a:lstStyle/>
          <a:p>
            <a:pPr rtl="0"/>
            <a:r>
              <a:rPr lang="ja-JP" altLang="en-US" dirty="0"/>
              <a:t>ありがとうございました</a:t>
            </a:r>
          </a:p>
        </p:txBody>
      </p:sp>
      <p:sp>
        <p:nvSpPr>
          <p:cNvPr id="37" name="テキスト プレースホルダー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515897" y="3776790"/>
            <a:ext cx="5456903" cy="2004578"/>
          </a:xfrm>
        </p:spPr>
        <p:txBody>
          <a:bodyPr rtlCol="0">
            <a:normAutofit/>
          </a:bodyPr>
          <a:lstStyle/>
          <a:p>
            <a:pPr rtl="0"/>
            <a:r>
              <a:rPr lang="ja-JP" altLang="en-US" sz="3200" dirty="0"/>
              <a:t>第</a:t>
            </a:r>
            <a:r>
              <a:rPr lang="en-US" altLang="ja-JP" sz="3200" dirty="0"/>
              <a:t>2740</a:t>
            </a:r>
            <a:r>
              <a:rPr lang="ja-JP" altLang="en-US" sz="3200" dirty="0"/>
              <a:t>地区</a:t>
            </a:r>
            <a:endParaRPr lang="en-US" altLang="ja-JP" sz="3200" dirty="0"/>
          </a:p>
          <a:p>
            <a:pPr rtl="0"/>
            <a:endParaRPr lang="en-US" altLang="ja-JP" sz="3200" dirty="0"/>
          </a:p>
          <a:p>
            <a:pPr rtl="0"/>
            <a:r>
              <a:rPr lang="ja-JP" altLang="en-US" sz="3200" dirty="0"/>
              <a:t>地区ローターアクト委員長</a:t>
            </a:r>
            <a:endParaRPr lang="en-US" altLang="ja-JP" sz="3200" dirty="0"/>
          </a:p>
          <a:p>
            <a:pPr rtl="0"/>
            <a:endParaRPr lang="en-US" altLang="ja-JP" sz="3200" dirty="0"/>
          </a:p>
          <a:p>
            <a:pPr rtl="0"/>
            <a:r>
              <a:rPr lang="ja-JP" altLang="en-US" sz="3200" dirty="0"/>
              <a:t>大　串　龍　大</a:t>
            </a:r>
            <a:endParaRPr lang="en-US" altLang="ja-JP" sz="3200" dirty="0"/>
          </a:p>
          <a:p>
            <a:pPr rtl="0"/>
            <a:endParaRPr lang="en-US" altLang="ja-JP" sz="3200" dirty="0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ja-JP" altLang="en-US"/>
              <a:t>第</a:t>
            </a:r>
            <a:r>
              <a:rPr lang="en-US" altLang="ja-JP"/>
              <a:t>2740</a:t>
            </a:r>
            <a:r>
              <a:rPr lang="ja-JP" altLang="en-US"/>
              <a:t>地区ローターアクト委員会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US" altLang="ja-JP" smtClean="0"/>
              <a:pPr rtl="0"/>
              <a:t>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3_TF16411248_Win32" id="{52BAF6FD-CA3D-4D88-A997-41E42B0FFB69}" vid="{5C1C1E96-0E06-49A2-B571-CFFC0FCCD492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177</TotalTime>
  <Words>608</Words>
  <Application>Microsoft Office PowerPoint</Application>
  <PresentationFormat>ワイド画面</PresentationFormat>
  <Paragraphs>101</Paragraphs>
  <Slides>9</Slides>
  <Notes>9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9</vt:i4>
      </vt:variant>
    </vt:vector>
  </HeadingPairs>
  <TitlesOfParts>
    <vt:vector size="13" baseType="lpstr">
      <vt:lpstr>HGP創英角ｺﾞｼｯｸUB</vt:lpstr>
      <vt:lpstr>Meiryo UI</vt:lpstr>
      <vt:lpstr>Arial</vt:lpstr>
      <vt:lpstr>Office テーマ</vt:lpstr>
      <vt:lpstr>ローターアクト委員会 2025-2026年度の ビジョン</vt:lpstr>
      <vt:lpstr> 第２７４０地区　　　 　　　　　　 ローターアクト委員会　　　　　　　　　　　　　 </vt:lpstr>
      <vt:lpstr>2025-2026　事業計画について</vt:lpstr>
      <vt:lpstr>ローターアクトが現状抱える問題</vt:lpstr>
      <vt:lpstr>問題の解決のために</vt:lpstr>
      <vt:lpstr>問題の解決のために</vt:lpstr>
      <vt:lpstr>問題の解決のために</vt:lpstr>
      <vt:lpstr>青少年奉仕の交流（ロータリーファミリー構想）のためにお願いしたいこと</vt:lpstr>
      <vt:lpstr>ありがとうございました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ローターアクト 2024-2025年度のビジョン</dc:title>
  <dc:creator>恵子 安永</dc:creator>
  <cp:lastModifiedBy>龍大 大串</cp:lastModifiedBy>
  <cp:revision>8</cp:revision>
  <dcterms:created xsi:type="dcterms:W3CDTF">2024-05-09T04:38:29Z</dcterms:created>
  <dcterms:modified xsi:type="dcterms:W3CDTF">2025-05-01T05:17:04Z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