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9" r:id="rId4"/>
    <p:sldId id="258" r:id="rId5"/>
    <p:sldId id="260" r:id="rId6"/>
    <p:sldId id="274" r:id="rId7"/>
    <p:sldId id="268" r:id="rId8"/>
    <p:sldId id="275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47" autoAdjust="0"/>
  </p:normalViewPr>
  <p:slideViewPr>
    <p:cSldViewPr snapToGrid="0">
      <p:cViewPr varScale="1">
        <p:scale>
          <a:sx n="72" d="100"/>
          <a:sy n="72" d="100"/>
        </p:scale>
        <p:origin x="17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34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11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7071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56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5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963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274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85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59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41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806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65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9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98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26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0820-C298-432F-9AC4-E14A28EF1546}" type="datetimeFigureOut">
              <a:rPr kumimoji="1" lang="ja-JP" altLang="en-US" smtClean="0"/>
              <a:t>2025/5/7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0D753B2-9B13-492B-B84B-D80403DB85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19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ja/%E5%9C%B0%E7%90%83-%E4%B8%96%E7%95%8C-%E5%9C%B0%E5%9B%B3-%E7%90%83-%E7%90%83%E9%9D%A2-%E7%B7%91-%E5%9C%9F%E5%9C%B0-%E9%9D%92-%E6%B0%B4-%E6%B5%B7-%E5%9C%B0%E7%90%86%E5%AD%A6-3452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ja/%E6%97%A5%E6%9C%AC-%E6%97%A5%E6%9C%AC%E8%AA%9E-%E5%9C%B0%E5%9B%B3-%E3%83%95%E3%83%A9%E3%82%B0-%E8%B5%A4-%E6%A6%82%E8%A6%81-%E7%BD%AB%E7%B7%9A-112722/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0F19B-9FFD-2E24-B2AC-FA9F844AB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6" y="2232837"/>
            <a:ext cx="7115174" cy="1351274"/>
          </a:xfrm>
        </p:spPr>
        <p:txBody>
          <a:bodyPr>
            <a:normAutofit fontScale="90000"/>
          </a:bodyPr>
          <a:lstStyle/>
          <a:p>
            <a:r>
              <a:rPr kumimoji="1" lang="ja-JP" alt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ＲＹＬＡについて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FE9E0C-BDCE-B2DC-BA8D-7C61968EB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2137" y="5106987"/>
            <a:ext cx="5419725" cy="1257300"/>
          </a:xfrm>
        </p:spPr>
        <p:txBody>
          <a:bodyPr>
            <a:normAutofit/>
          </a:bodyPr>
          <a:lstStyle/>
          <a:p>
            <a:r>
              <a:rPr kumimoji="1" lang="ja-JP" altLang="en-US" sz="1600" b="1" dirty="0"/>
              <a:t>国際ロータリー第２７４０地区</a:t>
            </a:r>
            <a:endParaRPr kumimoji="1" lang="en-US" altLang="ja-JP" sz="1600" b="1" dirty="0"/>
          </a:p>
          <a:p>
            <a:r>
              <a:rPr lang="ja-JP" altLang="en-US" sz="1600" b="1" dirty="0"/>
              <a:t>２０２５－２０２６年度ＲＹＬＡ委員会</a:t>
            </a:r>
            <a:endParaRPr lang="en-US" altLang="ja-JP" sz="1600" b="1" dirty="0"/>
          </a:p>
          <a:p>
            <a:r>
              <a:rPr kumimoji="1" lang="ja-JP" altLang="en-US" sz="1600" b="1" dirty="0"/>
              <a:t>委員長　太田　陽子</a:t>
            </a:r>
            <a:endParaRPr kumimoji="1" lang="en-US" altLang="ja-JP" sz="1600" b="1" dirty="0"/>
          </a:p>
          <a:p>
            <a:endParaRPr kumimoji="1" lang="ja-JP" altLang="en-US" sz="16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F7D609-189D-5EF6-DEB0-C98F0EE5FCF0}"/>
              </a:ext>
            </a:extLst>
          </p:cNvPr>
          <p:cNvSpPr txBox="1"/>
          <p:nvPr/>
        </p:nvSpPr>
        <p:spPr>
          <a:xfrm>
            <a:off x="364388" y="493713"/>
            <a:ext cx="801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国際ロータリー第２７４０地区　２０２５－２０２６年度　地区研修協議会</a:t>
            </a:r>
          </a:p>
        </p:txBody>
      </p:sp>
    </p:spTree>
    <p:extLst>
      <p:ext uri="{BB962C8B-B14F-4D97-AF65-F5344CB8AC3E}">
        <p14:creationId xmlns:p14="http://schemas.microsoft.com/office/powerpoint/2010/main" val="311608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946444-F3CE-6CF8-CD87-926AAF6E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683554"/>
            <a:ext cx="7932109" cy="1320800"/>
          </a:xfrm>
        </p:spPr>
        <p:txBody>
          <a:bodyPr>
            <a:normAutofit fontScale="90000"/>
          </a:bodyPr>
          <a:lstStyle/>
          <a:p>
            <a:r>
              <a:rPr kumimoji="1" lang="ja-JP" altLang="en-US" sz="2200" dirty="0">
                <a:solidFill>
                  <a:schemeClr val="accent4"/>
                </a:solidFill>
              </a:rPr>
              <a:t>２０２４～２０２５年度</a:t>
            </a:r>
            <a:br>
              <a:rPr kumimoji="1" lang="en-US" altLang="ja-JP" sz="2400" dirty="0">
                <a:solidFill>
                  <a:schemeClr val="accent4"/>
                </a:solidFill>
              </a:rPr>
            </a:br>
            <a:r>
              <a:rPr kumimoji="1" lang="ja-JP" altLang="en-US" sz="3100" b="1" dirty="0">
                <a:solidFill>
                  <a:schemeClr val="accent4"/>
                </a:solidFill>
              </a:rPr>
              <a:t>ＲＹＬＡ事業</a:t>
            </a:r>
            <a:br>
              <a:rPr kumimoji="1" lang="en-US" altLang="ja-JP" sz="2400" dirty="0"/>
            </a:br>
            <a:r>
              <a:rPr kumimoji="1" lang="ja-JP" altLang="en-US" sz="2200" b="1" dirty="0"/>
              <a:t>テーマ</a:t>
            </a:r>
            <a:r>
              <a:rPr kumimoji="1" lang="ja-JP" altLang="en-US" sz="2700" b="1" dirty="0"/>
              <a:t>「シン・</a:t>
            </a:r>
            <a:r>
              <a:rPr lang="ja-JP" altLang="en-US" sz="2700" b="1" dirty="0"/>
              <a:t>ライラ</a:t>
            </a:r>
            <a:br>
              <a:rPr kumimoji="1" lang="en-US" altLang="ja-JP" sz="2700" b="1" dirty="0"/>
            </a:br>
            <a:r>
              <a:rPr kumimoji="1" lang="ja-JP" altLang="en-US" sz="2700" b="1" dirty="0"/>
              <a:t>　　　～</a:t>
            </a:r>
            <a:r>
              <a:rPr lang="ja-JP" altLang="en-US" sz="2700" b="1" dirty="0"/>
              <a:t>一円融合であるためのリーダーシップ～</a:t>
            </a:r>
            <a:r>
              <a:rPr kumimoji="1" lang="ja-JP" altLang="en-US" sz="2700" b="1" dirty="0"/>
              <a:t>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4DD806-5593-74CE-2AC6-F74E563B5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598736" cy="388077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1600" dirty="0"/>
              <a:t>２０２５年</a:t>
            </a:r>
            <a:r>
              <a:rPr lang="ja-JP" altLang="en-US" sz="1600" dirty="0"/>
              <a:t>５</a:t>
            </a:r>
            <a:r>
              <a:rPr kumimoji="1" lang="ja-JP" altLang="en-US" sz="1600" dirty="0"/>
              <a:t>月</a:t>
            </a:r>
            <a:r>
              <a:rPr lang="ja-JP" altLang="en-US" sz="1600" dirty="0"/>
              <a:t>１７</a:t>
            </a:r>
            <a:r>
              <a:rPr kumimoji="1" lang="ja-JP" altLang="en-US" sz="1600" dirty="0"/>
              <a:t>日（土）・１８日（日）　　　　　　　　　　　　　　　</a:t>
            </a:r>
            <a:r>
              <a:rPr lang="ja-JP" altLang="en-US" sz="1600" dirty="0"/>
              <a:t>ボートレース大村（セミナー）・</a:t>
            </a:r>
            <a:r>
              <a:rPr kumimoji="1" lang="ja-JP" altLang="en-US" sz="1600" dirty="0"/>
              <a:t>シュシュ（交流会）・ヴィラそのぎ（宿泊）</a:t>
            </a:r>
            <a:endParaRPr kumimoji="1" lang="en-US" altLang="ja-JP" sz="16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568048-1536-42CD-E207-1A82203B6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1" y="2860267"/>
            <a:ext cx="7598736" cy="38807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9204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04FB9C-6B44-0DFF-AFC0-DC6A56A3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ＲＹＬＡ</a:t>
            </a:r>
            <a:r>
              <a:rPr kumimoji="1" lang="ja-JP" altLang="en-US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（ライラ）とは？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65246-6D1D-0F8A-AF6C-9211F4E8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930400"/>
            <a:ext cx="6347714" cy="4489450"/>
          </a:xfrm>
        </p:spPr>
        <p:txBody>
          <a:bodyPr>
            <a:noAutofit/>
          </a:bodyPr>
          <a:lstStyle/>
          <a:p>
            <a:r>
              <a:rPr kumimoji="1" lang="en-US" altLang="ja-JP" sz="6600" b="1" dirty="0">
                <a:solidFill>
                  <a:srgbClr val="FF0000"/>
                </a:solidFill>
              </a:rPr>
              <a:t>R</a:t>
            </a:r>
            <a:r>
              <a:rPr kumimoji="1" lang="en-US" altLang="ja-JP" sz="6600" dirty="0"/>
              <a:t>otary</a:t>
            </a:r>
          </a:p>
          <a:p>
            <a:r>
              <a:rPr lang="en-US" altLang="ja-JP" sz="6600" b="1" dirty="0">
                <a:solidFill>
                  <a:srgbClr val="FF0000"/>
                </a:solidFill>
              </a:rPr>
              <a:t>Y</a:t>
            </a:r>
            <a:r>
              <a:rPr lang="en-US" altLang="ja-JP" sz="6600" dirty="0"/>
              <a:t>outh</a:t>
            </a:r>
          </a:p>
          <a:p>
            <a:r>
              <a:rPr kumimoji="1" lang="en-US" altLang="ja-JP" sz="6600" b="1" dirty="0">
                <a:solidFill>
                  <a:srgbClr val="FF0000"/>
                </a:solidFill>
              </a:rPr>
              <a:t>L</a:t>
            </a:r>
            <a:r>
              <a:rPr kumimoji="1" lang="en-US" altLang="ja-JP" sz="6600" dirty="0"/>
              <a:t>eadership</a:t>
            </a:r>
          </a:p>
          <a:p>
            <a:r>
              <a:rPr lang="en-US" altLang="ja-JP" sz="6600" b="1" dirty="0">
                <a:solidFill>
                  <a:srgbClr val="FF0000"/>
                </a:solidFill>
              </a:rPr>
              <a:t>A</a:t>
            </a:r>
            <a:r>
              <a:rPr lang="en-US" altLang="ja-JP" sz="6600" dirty="0"/>
              <a:t>wards</a:t>
            </a:r>
            <a:endParaRPr kumimoji="1"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89669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FC55C7-D869-4DEE-3F35-69403487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ＲＹＬＡ（ライラ）の歴史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44EBB2C-A8A6-A4F8-E702-B149C3B73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6218" y="1795537"/>
            <a:ext cx="1604963" cy="152399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8A40DC-81F6-9A60-120D-A3E328A4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488" y="4038600"/>
            <a:ext cx="1876425" cy="200024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DBD4BF-57A3-10F5-475F-7A006C6C2691}"/>
              </a:ext>
            </a:extLst>
          </p:cNvPr>
          <p:cNvSpPr txBox="1"/>
          <p:nvPr/>
        </p:nvSpPr>
        <p:spPr>
          <a:xfrm>
            <a:off x="2214562" y="1745735"/>
            <a:ext cx="235743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　世　界</a:t>
            </a:r>
            <a:endParaRPr kumimoji="1" lang="en-US" altLang="ja-JP" sz="32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EB966A-6990-377E-512B-1FF5776E68E1}"/>
              </a:ext>
            </a:extLst>
          </p:cNvPr>
          <p:cNvSpPr txBox="1"/>
          <p:nvPr/>
        </p:nvSpPr>
        <p:spPr>
          <a:xfrm>
            <a:off x="1831181" y="2461247"/>
            <a:ext cx="5617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１９５９年オーストラリアで開催されたのが発祥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DB6AA1-ED1C-ACCD-FD94-A998A8C05BD1}"/>
              </a:ext>
            </a:extLst>
          </p:cNvPr>
          <p:cNvSpPr txBox="1"/>
          <p:nvPr/>
        </p:nvSpPr>
        <p:spPr>
          <a:xfrm>
            <a:off x="2214562" y="3894892"/>
            <a:ext cx="216693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　日　本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E3F661-EBE6-F024-5EFB-11CD5BA73CE6}"/>
              </a:ext>
            </a:extLst>
          </p:cNvPr>
          <p:cNvSpPr txBox="1"/>
          <p:nvPr/>
        </p:nvSpPr>
        <p:spPr>
          <a:xfrm>
            <a:off x="1724025" y="4892527"/>
            <a:ext cx="6610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１９７６年第</a:t>
            </a:r>
            <a:r>
              <a:rPr kumimoji="1" lang="en-US" altLang="ja-JP" sz="3200" b="1" dirty="0"/>
              <a:t>366</a:t>
            </a:r>
            <a:r>
              <a:rPr kumimoji="1" lang="ja-JP" altLang="en-US" sz="3200" b="1" dirty="0"/>
              <a:t>地区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（大阪・和歌山）で初めて開催</a:t>
            </a:r>
          </a:p>
        </p:txBody>
      </p:sp>
    </p:spTree>
    <p:extLst>
      <p:ext uri="{BB962C8B-B14F-4D97-AF65-F5344CB8AC3E}">
        <p14:creationId xmlns:p14="http://schemas.microsoft.com/office/powerpoint/2010/main" val="409106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8F4F35-35F3-75F6-EF2B-74035771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361950"/>
            <a:ext cx="8443912" cy="1320800"/>
          </a:xfrm>
        </p:spPr>
        <p:txBody>
          <a:bodyPr>
            <a:noAutofit/>
          </a:bodyPr>
          <a:lstStyle/>
          <a:p>
            <a:br>
              <a:rPr kumimoji="1" lang="en-US" altLang="ja-JP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3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ロータリー青少年指導者養成プログラム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6B7C49-0977-8048-45A5-AE4896F41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" y="1930400"/>
            <a:ext cx="7991475" cy="47371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3600" dirty="0"/>
              <a:t>リーダーシップを発揮したい</a:t>
            </a:r>
            <a:endParaRPr lang="en-US" altLang="ja-JP" sz="3600" dirty="0"/>
          </a:p>
          <a:p>
            <a:pPr>
              <a:buFont typeface="Wingdings" panose="05000000000000000000" pitchFamily="2" charset="2"/>
              <a:buChar char="n"/>
            </a:pPr>
            <a:endParaRPr lang="en-US" altLang="ja-JP" sz="3600" dirty="0"/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3600" dirty="0"/>
              <a:t>自分の可能性を広げたい</a:t>
            </a:r>
            <a:endParaRPr kumimoji="1" lang="en-US" altLang="ja-JP" sz="3600" dirty="0"/>
          </a:p>
          <a:p>
            <a:pPr>
              <a:buFont typeface="Wingdings" panose="05000000000000000000" pitchFamily="2" charset="2"/>
              <a:buChar char="n"/>
            </a:pPr>
            <a:endParaRPr kumimoji="1" lang="en-US" altLang="ja-JP" sz="3600" dirty="0"/>
          </a:p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3600" dirty="0"/>
              <a:t>世界を変えたい</a:t>
            </a:r>
            <a:endParaRPr kumimoji="1" lang="en-US" altLang="ja-JP" sz="3600" dirty="0"/>
          </a:p>
          <a:p>
            <a:pPr>
              <a:buFont typeface="Wingdings" panose="05000000000000000000" pitchFamily="2" charset="2"/>
              <a:buChar char="n"/>
            </a:pPr>
            <a:endParaRPr lang="en-US" altLang="ja-JP" sz="3600" dirty="0"/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3600" dirty="0"/>
              <a:t>対象年齢は</a:t>
            </a:r>
            <a:r>
              <a:rPr lang="en-US" altLang="ja-JP" sz="3600" dirty="0"/>
              <a:t>14</a:t>
            </a:r>
            <a:r>
              <a:rPr lang="ja-JP" altLang="en-US" sz="3600" dirty="0"/>
              <a:t>歳～</a:t>
            </a:r>
            <a:r>
              <a:rPr lang="en-US" altLang="ja-JP" sz="3600" dirty="0"/>
              <a:t>30</a:t>
            </a:r>
            <a:r>
              <a:rPr lang="ja-JP" altLang="en-US" sz="3600" dirty="0"/>
              <a:t>歳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495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E564480-C7CB-EFBC-A9EE-53BC140B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66775"/>
          </a:xfrm>
        </p:spPr>
        <p:txBody>
          <a:bodyPr/>
          <a:lstStyle/>
          <a:p>
            <a:r>
              <a:rPr lang="ja-JP" altLang="en-US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ＲＹＬＡ事業　二つの方式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510D22-4679-C9E1-E223-8FED269E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2308023"/>
            <a:ext cx="3090672" cy="576262"/>
          </a:xfrm>
          <a:solidFill>
            <a:schemeClr val="accent1"/>
          </a:solidFill>
        </p:spPr>
        <p:txBody>
          <a:bodyPr/>
          <a:lstStyle/>
          <a:p>
            <a:r>
              <a:rPr lang="ja-JP" altLang="en-US" b="1" dirty="0">
                <a:solidFill>
                  <a:schemeClr val="tx1"/>
                </a:solidFill>
              </a:rPr>
              <a:t>　　　兵庫方式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2905BC-A492-6F31-8F17-D2496AEA5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3327796"/>
            <a:ext cx="3090672" cy="3304117"/>
          </a:xfrm>
        </p:spPr>
        <p:txBody>
          <a:bodyPr>
            <a:normAutofit/>
          </a:bodyPr>
          <a:lstStyle/>
          <a:p>
            <a:r>
              <a:rPr lang="en-US" altLang="ja-JP" sz="3600" b="1" dirty="0"/>
              <a:t>3</a:t>
            </a:r>
            <a:r>
              <a:rPr lang="ja-JP" altLang="en-US" sz="3600" b="1" dirty="0"/>
              <a:t>泊</a:t>
            </a:r>
            <a:r>
              <a:rPr lang="en-US" altLang="ja-JP" sz="3600" b="1" dirty="0"/>
              <a:t>4</a:t>
            </a:r>
            <a:r>
              <a:rPr lang="ja-JP" altLang="en-US" sz="3600" b="1" dirty="0"/>
              <a:t>日型</a:t>
            </a:r>
            <a:endParaRPr lang="en-US" altLang="ja-JP" sz="3600" b="1" dirty="0"/>
          </a:p>
          <a:p>
            <a:r>
              <a:rPr lang="en-US" altLang="ja-JP" sz="3600" b="1" dirty="0"/>
              <a:t>2</a:t>
            </a:r>
            <a:r>
              <a:rPr lang="ja-JP" altLang="en-US" sz="3600" b="1" dirty="0"/>
              <a:t>泊</a:t>
            </a:r>
            <a:r>
              <a:rPr lang="en-US" altLang="ja-JP" sz="3600" b="1" dirty="0"/>
              <a:t>3</a:t>
            </a:r>
            <a:r>
              <a:rPr lang="ja-JP" altLang="en-US" sz="3600" b="1" dirty="0"/>
              <a:t>日型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ABF7764D-C8F4-465D-ED6B-25C45A656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1555" y="2249083"/>
            <a:ext cx="3343785" cy="586384"/>
          </a:xfrm>
          <a:solidFill>
            <a:schemeClr val="accent1"/>
          </a:solidFill>
        </p:spPr>
        <p:txBody>
          <a:bodyPr/>
          <a:lstStyle/>
          <a:p>
            <a:r>
              <a:rPr lang="ja-JP" altLang="en-US" b="1" dirty="0"/>
              <a:t>　　持ち回り方式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F47CFFBC-33FC-274A-D3F8-6353AA01C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83455" y="3327796"/>
            <a:ext cx="3881629" cy="3304117"/>
          </a:xfrm>
        </p:spPr>
        <p:txBody>
          <a:bodyPr>
            <a:normAutofit/>
          </a:bodyPr>
          <a:lstStyle/>
          <a:p>
            <a:r>
              <a:rPr lang="ja-JP" altLang="en-US" sz="2800" b="1" dirty="0"/>
              <a:t>単年度で持ち回り</a:t>
            </a:r>
            <a:endParaRPr lang="en-US" altLang="ja-JP" sz="2800" b="1" dirty="0"/>
          </a:p>
          <a:p>
            <a:pPr marL="0" indent="0">
              <a:buNone/>
            </a:pPr>
            <a:r>
              <a:rPr lang="ja-JP" altLang="en-US" sz="2800" b="1" dirty="0"/>
              <a:t>　クラブが開催する。</a:t>
            </a:r>
            <a:endParaRPr lang="en-US" altLang="ja-JP" sz="2800" b="1" dirty="0"/>
          </a:p>
          <a:p>
            <a:r>
              <a:rPr lang="ja-JP" altLang="en-US" sz="2800" b="1" dirty="0"/>
              <a:t>１泊２日型</a:t>
            </a:r>
          </a:p>
        </p:txBody>
      </p:sp>
    </p:spTree>
    <p:extLst>
      <p:ext uri="{BB962C8B-B14F-4D97-AF65-F5344CB8AC3E}">
        <p14:creationId xmlns:p14="http://schemas.microsoft.com/office/powerpoint/2010/main" val="74050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1869F-91F4-8C5D-D28B-39B8CA2F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42260"/>
            <a:ext cx="6347714" cy="563526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kumimoji="1" lang="ja-JP" altLang="en-US" sz="2400" dirty="0">
                <a:solidFill>
                  <a:schemeClr val="bg1"/>
                </a:solidFill>
              </a:rPr>
              <a:t>◆地区委員会主導方式の</a:t>
            </a:r>
            <a:r>
              <a:rPr lang="ja-JP" altLang="en-US" sz="2400" dirty="0">
                <a:solidFill>
                  <a:schemeClr val="bg1"/>
                </a:solidFill>
              </a:rPr>
              <a:t>課題</a:t>
            </a:r>
            <a:r>
              <a:rPr kumimoji="1" lang="ja-JP" altLang="en-US" sz="2400" dirty="0">
                <a:solidFill>
                  <a:schemeClr val="bg1"/>
                </a:solidFill>
              </a:rPr>
              <a:t>と対処法◆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6E99FC-384A-23B5-F094-501878FB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503044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3200" dirty="0"/>
              <a:t>◎運営準備の困難・危機管理問題</a:t>
            </a:r>
            <a:endParaRPr kumimoji="1"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　　　　　　　↓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ＲＹＬＡ事業にご興味・ご関心の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あるロータリアンにお声掛けをし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運営の協力を依頼する。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また</a:t>
            </a:r>
            <a:r>
              <a:rPr lang="ja-JP" altLang="en-US" sz="3200" dirty="0"/>
              <a:t>参加者（宿泊）の対象年齢を</a:t>
            </a: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/>
              <a:t>２０歳～３０歳限定。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3008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EAFC9C-6F0C-40E9-D513-C26BE6F8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516598"/>
            <a:ext cx="6981161" cy="600075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kumimoji="1" lang="ja-JP" altLang="en-US" u="sng" dirty="0">
                <a:solidFill>
                  <a:schemeClr val="bg1"/>
                </a:solidFill>
              </a:rPr>
              <a:t>持ち回り方式⇒地区委員会主導方式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1A49E2-7C9A-2EAD-E729-A24D4438F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647825"/>
            <a:ext cx="8633637" cy="5061319"/>
          </a:xfrm>
        </p:spPr>
        <p:txBody>
          <a:bodyPr>
            <a:normAutofit/>
          </a:bodyPr>
          <a:lstStyle/>
          <a:p>
            <a:pPr>
              <a:buFont typeface="+mj-ea"/>
              <a:buAutoNum type="circleNumDbPlain"/>
            </a:pPr>
            <a:r>
              <a:rPr kumimoji="1" lang="ja-JP" altLang="en-US" sz="2400" dirty="0"/>
              <a:t>受講者の成果が明確でない</a:t>
            </a:r>
            <a:endParaRPr kumimoji="1" lang="en-US" altLang="ja-JP" sz="2400" dirty="0"/>
          </a:p>
          <a:p>
            <a:pPr>
              <a:buFont typeface="+mj-ea"/>
              <a:buAutoNum type="circleNumDbPlain"/>
            </a:pPr>
            <a:r>
              <a:rPr lang="ja-JP" altLang="en-US" sz="2400" dirty="0"/>
              <a:t>モチベーションが継続しない</a:t>
            </a:r>
            <a:endParaRPr lang="en-US" altLang="ja-JP" sz="2400" dirty="0"/>
          </a:p>
          <a:p>
            <a:pPr>
              <a:buFont typeface="+mj-ea"/>
              <a:buAutoNum type="circleNumDbPlain"/>
            </a:pPr>
            <a:r>
              <a:rPr lang="ja-JP" altLang="en-US" sz="2400" dirty="0"/>
              <a:t>ロータリーファミリーとの交流がない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3600" dirty="0"/>
              <a:t>　　　　　　</a:t>
            </a:r>
            <a:r>
              <a:rPr lang="ja-JP" altLang="en-US" sz="2800" dirty="0"/>
              <a:t>↓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400" b="1" dirty="0"/>
              <a:t>◆昨年の受講生（ライラリアン）</a:t>
            </a:r>
            <a:r>
              <a:rPr lang="en-US" altLang="ja-JP" sz="2400" b="1" dirty="0"/>
              <a:t>18</a:t>
            </a:r>
            <a:r>
              <a:rPr lang="ja-JP" altLang="en-US" sz="2400" b="1" dirty="0"/>
              <a:t>人中</a:t>
            </a:r>
            <a:r>
              <a:rPr lang="en-US" altLang="ja-JP" sz="2400" b="1" dirty="0"/>
              <a:t>10</a:t>
            </a:r>
            <a:r>
              <a:rPr lang="ja-JP" altLang="en-US" sz="2400" b="1" dirty="0"/>
              <a:t>人参加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◆ローターアクトから新たに</a:t>
            </a:r>
            <a:r>
              <a:rPr lang="en-US" altLang="ja-JP" sz="2400" b="1" dirty="0"/>
              <a:t>8</a:t>
            </a:r>
            <a:r>
              <a:rPr lang="ja-JP" altLang="en-US" sz="2400" b="1" dirty="0"/>
              <a:t>人参加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◆国際青少年交換留学生（ＩＢＳ・ＯＢＳ・ＲＯＴＥＸ）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　　　　　　　　　　　　　　　　　　　　　　計</a:t>
            </a:r>
            <a:r>
              <a:rPr kumimoji="1" lang="en-US" altLang="ja-JP" sz="2400" b="1" dirty="0"/>
              <a:t>15</a:t>
            </a:r>
            <a:r>
              <a:rPr kumimoji="1" lang="ja-JP" altLang="en-US" sz="2400" b="1" dirty="0"/>
              <a:t>名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◆各クラブからの推薦者（社会人・大学生）</a:t>
            </a:r>
            <a:endParaRPr lang="en-US" altLang="ja-JP" sz="2400" b="1" dirty="0"/>
          </a:p>
          <a:p>
            <a:pPr marL="0" indent="0">
              <a:buNone/>
            </a:pPr>
            <a:endParaRPr kumimoji="1" lang="en-US" altLang="ja-JP" sz="2400" b="1" dirty="0"/>
          </a:p>
          <a:p>
            <a:pPr>
              <a:buFont typeface="+mj-ea"/>
              <a:buAutoNum type="circleNumDbPlain"/>
            </a:pP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843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3DA268-6A93-AAB4-1319-C2463F2A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400" dirty="0"/>
              <a:t>２０２４－２０２５年度</a:t>
            </a:r>
            <a:br>
              <a:rPr kumimoji="1" lang="en-US" altLang="ja-JP" dirty="0"/>
            </a:br>
            <a:r>
              <a:rPr kumimoji="1" lang="ja-JP" altLang="en-US" dirty="0"/>
              <a:t>ＲＹＬＡ事業参加者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791D8B-F65E-3819-9F53-60EDED713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dirty="0"/>
              <a:t>　　</a:t>
            </a:r>
            <a:r>
              <a:rPr kumimoji="1" lang="ja-JP" altLang="en-US" sz="4800" u="sng" dirty="0"/>
              <a:t>昨年は総勢</a:t>
            </a:r>
            <a:r>
              <a:rPr kumimoji="1" lang="en-US" altLang="ja-JP" sz="4800" u="sng" dirty="0"/>
              <a:t>30</a:t>
            </a:r>
            <a:r>
              <a:rPr kumimoji="1" lang="ja-JP" altLang="en-US" sz="4800" u="sng" dirty="0"/>
              <a:t>名</a:t>
            </a:r>
            <a:endParaRPr lang="en-US" altLang="ja-JP" sz="4800" u="sng" dirty="0"/>
          </a:p>
          <a:p>
            <a:pPr marL="0" indent="0">
              <a:buNone/>
            </a:pPr>
            <a:r>
              <a:rPr kumimoji="1" lang="ja-JP" altLang="en-US" sz="4800" dirty="0"/>
              <a:t>　　　　↓</a:t>
            </a:r>
            <a:endParaRPr kumimoji="1" lang="en-US" altLang="ja-JP" sz="4800" dirty="0"/>
          </a:p>
          <a:p>
            <a:pPr marL="0" indent="0">
              <a:buNone/>
            </a:pPr>
            <a:r>
              <a:rPr lang="ja-JP" altLang="en-US" sz="5400" b="1" dirty="0"/>
              <a:t>　</a:t>
            </a:r>
            <a:r>
              <a:rPr lang="ja-JP" altLang="en-US" sz="5400" b="1" u="sng" dirty="0"/>
              <a:t>総勢</a:t>
            </a:r>
            <a:r>
              <a:rPr lang="en-US" altLang="ja-JP" sz="5400" b="1" u="sng" dirty="0"/>
              <a:t>70</a:t>
            </a:r>
            <a:r>
              <a:rPr lang="ja-JP" altLang="en-US" sz="5400" b="1" u="sng" dirty="0"/>
              <a:t>名予定！</a:t>
            </a:r>
            <a:endParaRPr kumimoji="1" lang="ja-JP" altLang="en-US" sz="5400" b="1" u="sng" dirty="0"/>
          </a:p>
        </p:txBody>
      </p:sp>
    </p:spTree>
    <p:extLst>
      <p:ext uri="{BB962C8B-B14F-4D97-AF65-F5344CB8AC3E}">
        <p14:creationId xmlns:p14="http://schemas.microsoft.com/office/powerpoint/2010/main" val="168270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5E7EAD-357A-2425-28A9-41903E79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意見交換会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082C235-6F95-2D92-B399-14F559642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930400"/>
            <a:ext cx="3485639" cy="806846"/>
          </a:xfrm>
          <a:solidFill>
            <a:schemeClr val="accent5"/>
          </a:solidFill>
        </p:spPr>
        <p:txBody>
          <a:bodyPr/>
          <a:lstStyle/>
          <a:p>
            <a:r>
              <a:rPr kumimoji="1" lang="ja-JP" altLang="en-US" sz="3600" dirty="0"/>
              <a:t>  第</a:t>
            </a:r>
            <a:r>
              <a:rPr kumimoji="1" lang="en-US" altLang="ja-JP" sz="3600" dirty="0"/>
              <a:t>1</a:t>
            </a:r>
            <a:r>
              <a:rPr kumimoji="1" lang="ja-JP" altLang="en-US" sz="3600" dirty="0"/>
              <a:t>回</a:t>
            </a:r>
            <a:r>
              <a:rPr kumimoji="1" lang="en-US" altLang="ja-JP" sz="3600" dirty="0"/>
              <a:t>(3/29)</a:t>
            </a:r>
            <a:endParaRPr kumimoji="1" lang="ja-JP" altLang="en-US" sz="360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46E66C2-FEB5-1CBD-6521-E1823E50A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39110" y="1930400"/>
            <a:ext cx="3485639" cy="806845"/>
          </a:xfrm>
          <a:solidFill>
            <a:schemeClr val="accent5"/>
          </a:solidFill>
        </p:spPr>
        <p:txBody>
          <a:bodyPr/>
          <a:lstStyle/>
          <a:p>
            <a:r>
              <a:rPr kumimoji="1" lang="ja-JP" altLang="en-US" sz="3600" dirty="0"/>
              <a:t>　第</a:t>
            </a:r>
            <a:r>
              <a:rPr kumimoji="1" lang="en-US" altLang="ja-JP" sz="3600" dirty="0"/>
              <a:t>2</a:t>
            </a:r>
            <a:r>
              <a:rPr kumimoji="1" lang="ja-JP" altLang="en-US" sz="3600" dirty="0"/>
              <a:t>回</a:t>
            </a:r>
            <a:r>
              <a:rPr kumimoji="1" lang="en-US" altLang="ja-JP" sz="3600" dirty="0"/>
              <a:t>(4/26)</a:t>
            </a:r>
            <a:endParaRPr kumimoji="1" lang="ja-JP" altLang="en-US" sz="36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CB644E3-500B-6933-7784-85617D771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2055"/>
            <a:ext cx="3485639" cy="3242931"/>
          </a:xfrm>
          <a:prstGeom prst="rect">
            <a:avLst/>
          </a:prstGeom>
        </p:spPr>
      </p:pic>
      <p:pic>
        <p:nvPicPr>
          <p:cNvPr id="16" name="コンテンツ プレースホルダー 15">
            <a:extLst>
              <a:ext uri="{FF2B5EF4-FFF2-40B4-BE49-F238E27FC236}">
                <a16:creationId xmlns:a16="http://schemas.microsoft.com/office/drawing/2014/main" id="{052B2DD9-7C4A-E146-3661-588B35E70D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33" y="2892054"/>
            <a:ext cx="3399316" cy="3242931"/>
          </a:xfrm>
        </p:spPr>
      </p:pic>
    </p:spTree>
    <p:extLst>
      <p:ext uri="{BB962C8B-B14F-4D97-AF65-F5344CB8AC3E}">
        <p14:creationId xmlns:p14="http://schemas.microsoft.com/office/powerpoint/2010/main" val="2336804960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572</TotalTime>
  <Words>328</Words>
  <Application>Microsoft Office PowerPoint</Application>
  <PresentationFormat>画面に合わせる (4:3)</PresentationFormat>
  <Paragraphs>59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</vt:lpstr>
      <vt:lpstr>Wingdings 3</vt:lpstr>
      <vt:lpstr>ファセット</vt:lpstr>
      <vt:lpstr>ＲＹＬＡについて</vt:lpstr>
      <vt:lpstr>ＲＹＬＡ（ライラ）とは？</vt:lpstr>
      <vt:lpstr>ＲＹＬＡ（ライラ）の歴史</vt:lpstr>
      <vt:lpstr> ロータリー青少年指導者養成プログラム</vt:lpstr>
      <vt:lpstr>ＲＹＬＡ事業　二つの方式</vt:lpstr>
      <vt:lpstr>◆地区委員会主導方式の課題と対処法◆</vt:lpstr>
      <vt:lpstr>持ち回り方式⇒地区委員会主導方式</vt:lpstr>
      <vt:lpstr>２０２４－２０２５年度 ＲＹＬＡ事業参加者</vt:lpstr>
      <vt:lpstr>意見交換会</vt:lpstr>
      <vt:lpstr>２０２４～２０２５年度 ＲＹＬＡ事業 テーマ「シン・ライラ 　　　～一円融合であるためのリーダーシップ～」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ＲＹＬＡについて</dc:title>
  <dc:creator>girlsb2019@gmail.com</dc:creator>
  <cp:lastModifiedBy>girlsb2019@gmail.com</cp:lastModifiedBy>
  <cp:revision>9</cp:revision>
  <dcterms:created xsi:type="dcterms:W3CDTF">2024-05-04T19:47:47Z</dcterms:created>
  <dcterms:modified xsi:type="dcterms:W3CDTF">2025-05-07T07:46:08Z</dcterms:modified>
</cp:coreProperties>
</file>