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71" r:id="rId4"/>
    <p:sldId id="274" r:id="rId5"/>
    <p:sldId id="287" r:id="rId6"/>
    <p:sldId id="257" r:id="rId7"/>
    <p:sldId id="288" r:id="rId8"/>
    <p:sldId id="293" r:id="rId9"/>
    <p:sldId id="285" r:id="rId10"/>
    <p:sldId id="294" r:id="rId11"/>
    <p:sldId id="295" r:id="rId12"/>
    <p:sldId id="296" r:id="rId13"/>
    <p:sldId id="297" r:id="rId14"/>
    <p:sldId id="258" r:id="rId15"/>
    <p:sldId id="298" r:id="rId16"/>
    <p:sldId id="299" r:id="rId17"/>
    <p:sldId id="300" r:id="rId18"/>
    <p:sldId id="301" r:id="rId19"/>
    <p:sldId id="289" r:id="rId20"/>
    <p:sldId id="290" r:id="rId21"/>
    <p:sldId id="260" r:id="rId22"/>
    <p:sldId id="302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BB"/>
    <a:srgbClr val="F06624"/>
    <a:srgbClr val="2D2F45"/>
    <a:srgbClr val="FFFFFF"/>
    <a:srgbClr val="006AB6"/>
    <a:srgbClr val="16478E"/>
    <a:srgbClr val="00A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0BEF9-8875-452A-93D5-53D54CFCE95B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82E08-7670-47A1-A583-5D8FDC0B9C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03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F472F-27F8-47A3-9E2C-43299BC2835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4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074C72-A639-8F7F-AB6E-2097106BD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1EC89D-AE1B-EB8B-A139-DCF595A04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96B465-D6D2-7C43-2486-CCCCD1BC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A26B7A-589C-FAAA-C794-A9F2BBAB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F6121C-47AA-BB3B-6DAC-E8053E88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00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834CFB-2B2B-091E-159F-90F12134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26ADC5-EDCC-ECD9-F2FE-0C53E0511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C962EA-A353-6B4A-3D4F-47737ECE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64062D-2B68-B46E-F66C-79798187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6B66A-E993-A65A-977A-B745566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33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46E7E8F-6076-60AA-09C9-22F0664F1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1B6ADE-2C23-785E-591F-6061920F3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C96AFC-F8A3-7E60-05A8-EF85BE7C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4F5A37-0399-4F73-D798-7B6C7F34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F6A083-3CD7-40B3-8B62-8202739E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10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A9CD3-82E4-50D0-C731-660881A8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6C8157-B817-8C3C-860D-C75272672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C619F3-072F-BF80-4DB5-BE52BE10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C5442B-B221-E6E4-4995-9447DCB7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E0B02D-4CE1-B5BD-FDF9-BA5A7823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19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11B4C7-72BA-9602-995E-CCB728AD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9D277E-4B6B-CC01-7BC0-B9BA0E68F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855110-4FDC-5E50-60FD-441F8C41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B9366C-C2B1-2AD9-153C-5E95DC35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AF7AE9-247A-8918-8989-391C7740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9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28EC53-29B0-357F-8D33-FF13DCAC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815EC9-0385-6D2E-15C0-54CB50BEE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9717DC9-31CA-C7BC-9624-A47222DB9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0B24C4-856D-C187-DD83-2A385E31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1CA289-4E3A-DC69-2B62-8EB03D6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3212FF-0EA6-5BB6-1D8A-7EFBE214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59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4A2ED6-A056-9E01-1884-804311CE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9EB7EF-D8F6-2ED7-E94C-9D734A160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AB4962-583A-3461-0906-16ED4A0F9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6C8AA79-D3BA-E672-2D33-B75ABAF9D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921FB7A-F1C6-4B73-D425-96B803F12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2583136-0BC9-6D00-80C8-D4645DCE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E8C038-BB09-5533-4461-6FA46F23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5612476-3D67-AE0E-9175-C4D2C5FF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34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BFB10C-A4D9-A76F-294D-83B283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F96830-7389-5437-2351-A895D17A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342930-DA9A-46FD-7E1C-238500DD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6648F7-EC56-31F4-BE49-3409DE90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01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2C45AE6-6B9D-D307-690C-D279481C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A0303B-EFA6-632E-81C7-2F4FFD94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6E3A01-DEB7-E613-6DD4-E74A7534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0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45F90C-AECB-5BD3-BBDE-021F615B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21D003-F8DA-2CB0-F62A-18B114ECC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06551AA-F813-1754-81AE-35414DE22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07C127-8BC4-8037-BA91-DF2950D3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9F2634-1B2D-C87C-FE88-E349F103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872BDAC-D0A0-C0A1-48EB-11DEC44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84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839AF5-129A-2D1B-7C9B-804E36BA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94CE19E-5AA6-7C42-E9C5-B5CA9650B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973375D-F8A2-892A-40C2-8E710EDAC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38FC652-5065-7714-CFCB-517BB29B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82BB2E-9C08-59C0-CB15-DDEEC2B1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AE9110-6F8E-D8C7-ACAB-C92255B1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27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52BCE3D-2BE8-4ECD-3632-AEE16B8D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771C6C-C776-593A-D34D-2A26036FA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203DAF-2F7D-D060-9D93-8386B5FFE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3530E4-057E-4F58-82F2-A1BB9D9D8F65}" type="datetimeFigureOut">
              <a:rPr kumimoji="1" lang="ja-JP" altLang="en-US" smtClean="0"/>
              <a:t>2025/5/11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63AB75-0965-5600-FC19-DBB048121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532AC7-1A18-B37C-27A5-953D1CB65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A6AF1F-268E-4FAF-AF25-4E258A50CB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32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DC9B5B-A05B-7E9C-3266-12183C74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9A9513-563C-85CC-E96A-896142BFE03F}"/>
              </a:ext>
            </a:extLst>
          </p:cNvPr>
          <p:cNvSpPr txBox="1"/>
          <p:nvPr/>
        </p:nvSpPr>
        <p:spPr>
          <a:xfrm>
            <a:off x="1061604" y="1578427"/>
            <a:ext cx="10068791" cy="4339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ja-JP" sz="36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3600" b="1" dirty="0"/>
              <a:t>奉仕プロジェクト部門（青少年奉仕）</a:t>
            </a:r>
            <a:endParaRPr lang="en-US" altLang="ja-JP" sz="3600" b="1" dirty="0"/>
          </a:p>
          <a:p>
            <a:pPr algn="ctr"/>
            <a:endParaRPr lang="en-US" altLang="ja-JP" b="1" dirty="0"/>
          </a:p>
          <a:p>
            <a:pPr algn="ctr"/>
            <a:r>
              <a:rPr lang="ja-JP" altLang="en-US" sz="3600" b="1" dirty="0"/>
              <a:t>インターアクト委員会</a:t>
            </a:r>
            <a:endParaRPr lang="en-US" altLang="ja-JP" sz="3600" b="1" dirty="0"/>
          </a:p>
          <a:p>
            <a:pPr algn="ctr"/>
            <a:endParaRPr kumimoji="1" lang="en-US" altLang="ja-JP" sz="3600" b="1" dirty="0"/>
          </a:p>
          <a:p>
            <a:pPr algn="ctr"/>
            <a:r>
              <a:rPr kumimoji="1" lang="ja-JP" altLang="en-US" sz="3600" b="1" dirty="0"/>
              <a:t>２０２５－２０２６年度事業計画</a:t>
            </a:r>
            <a:endParaRPr lang="en-US" altLang="ja-JP" sz="3600" b="1" dirty="0"/>
          </a:p>
          <a:p>
            <a:pPr algn="ctr"/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341844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5A45-AF8C-74C1-C1CF-774742CF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3122884-C2DC-B1D5-AC7C-8D99EF02FCC2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F31CBBF-077E-59E9-E425-EDA0FE172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5D731C0-0C93-73C6-9653-E42602C7E315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D8BCDE-1538-DCA4-E42E-0C179527CB2E}"/>
              </a:ext>
            </a:extLst>
          </p:cNvPr>
          <p:cNvSpPr txBox="1"/>
          <p:nvPr/>
        </p:nvSpPr>
        <p:spPr>
          <a:xfrm>
            <a:off x="1040824" y="1799386"/>
            <a:ext cx="10347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第１分科会 「手で触れるコミュニケーション」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　　　　　　　　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（全ての人に健康と福祉を）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 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</p:txBody>
      </p:sp>
      <p:pic>
        <p:nvPicPr>
          <p:cNvPr id="7" name="図 6" descr="ケーキを切っている新郎新婦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EA28B64-E40F-2FC9-D1E1-1EDD9D23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49" y="3861489"/>
            <a:ext cx="3120116" cy="2340087"/>
          </a:xfrm>
          <a:prstGeom prst="rect">
            <a:avLst/>
          </a:prstGeom>
        </p:spPr>
      </p:pic>
      <p:pic>
        <p:nvPicPr>
          <p:cNvPr id="9" name="図 8" descr="ケーキを切っている新郎新婦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4EEEED3-EAF2-DB7B-4D6A-E5A6B76D9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4" y="3861488"/>
            <a:ext cx="3120116" cy="2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6D1D4-AA3E-1AF4-F2C5-733FE9425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4E5DF78-576F-5E54-EF96-63DCC9B2F913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00B61D5-9192-10F6-19F7-D0687C32C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049193A-1D42-2DA2-0233-ECDB8308E4C1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7C1C48-CF32-62D7-DF52-15F1B86E025A}"/>
              </a:ext>
            </a:extLst>
          </p:cNvPr>
          <p:cNvSpPr txBox="1"/>
          <p:nvPr/>
        </p:nvSpPr>
        <p:spPr>
          <a:xfrm>
            <a:off x="1040824" y="1799386"/>
            <a:ext cx="10347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第２分科会 「私たちに出来る防災とは何か」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　　　　　　　　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（減災へのチャレンジ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/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気候変動に対し最小限に抑える）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40843B-30DE-AC8C-04F9-4DD3602F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072" y="3861489"/>
            <a:ext cx="3117069" cy="23400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A101DA3-EC16-0039-DAFF-2D96B1AB6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2984" y="3862491"/>
            <a:ext cx="3120116" cy="23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8DC4-7155-03DA-9A78-9E5445F6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121E9D-F411-E682-1F2A-9D75C3D3822F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63A8E81-6D1B-718C-87EC-E9801C46C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0BB368A-8BCF-14ED-0934-5F7FC41CC3A6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CBFA2A-0DAD-7128-F8B3-AAF1D1A82E3A}"/>
              </a:ext>
            </a:extLst>
          </p:cNvPr>
          <p:cNvSpPr txBox="1"/>
          <p:nvPr/>
        </p:nvSpPr>
        <p:spPr>
          <a:xfrm>
            <a:off x="1040824" y="1799386"/>
            <a:ext cx="10347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第３分科会 「想像しよう。私たちの町の未来」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　　　　　　　　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（ゴミ問題から考える）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7BA69B-1EEB-7CA1-6410-6A89CADA5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346" y="3861489"/>
            <a:ext cx="3116521" cy="23400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0A37174-A418-DBAB-2212-94300943B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2983" y="3856893"/>
            <a:ext cx="4072360" cy="2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6B4A-9314-BD38-3A1C-767F5A6F9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25B08C-3591-2EDC-FEA0-E497CC466875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0EBFFF8-93E9-1E75-C327-04C65F29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F41224-4662-1B74-1989-CA611DAADA91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4CB523-4E93-5331-4F7B-C53B6910B3A7}"/>
              </a:ext>
            </a:extLst>
          </p:cNvPr>
          <p:cNvSpPr txBox="1"/>
          <p:nvPr/>
        </p:nvSpPr>
        <p:spPr>
          <a:xfrm>
            <a:off x="1040824" y="1799386"/>
            <a:ext cx="10347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9425" algn="l"/>
              </a:tabLst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表彰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	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・講評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4B5C30-C41E-1785-F6B8-2FBB1F6B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346" y="3558087"/>
            <a:ext cx="3522854" cy="26421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1B0D811-95C9-8E55-C957-68F102DE3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915" y="3553712"/>
            <a:ext cx="3522854" cy="264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1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49004F-154A-68B5-F4F2-ECE038BE6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9A9513-563C-85CC-E96A-896142BFE03F}"/>
              </a:ext>
            </a:extLst>
          </p:cNvPr>
          <p:cNvSpPr txBox="1"/>
          <p:nvPr/>
        </p:nvSpPr>
        <p:spPr>
          <a:xfrm>
            <a:off x="1070263" y="12736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令和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７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年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７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月２６日　　＠佐賀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ホスト校：佐賀女子高等学校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（提唱：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佐賀北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ＲＣ）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・年次大会表彰への応募の呼びかけ（評価基準も明示）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・年次大会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表彰の対象校の選考、発表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・年次大会講評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0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25133-75CF-797C-6F81-5BFA5678A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D768764-61CE-7FE2-2BF0-A80A422062C7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A29F7EA-E457-DBB8-16CE-3CAE11252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5D5D512-1A2F-510B-E356-654809670A3E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游ゴシック" panose="02110004020202020204"/>
                  <a:ea typeface="游ゴシック" panose="020B0400000000000000" pitchFamily="50" charset="-128"/>
                  <a:cs typeface="+mn-cs"/>
                </a:rPr>
                <a:t>奉仕プロジェクト部門（青少年奉仕）　インターアクト委員会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游ゴシック" panose="02110004020202020204"/>
                  <a:ea typeface="游ゴシック" panose="020B0400000000000000" pitchFamily="50" charset="-128"/>
                  <a:cs typeface="+mn-cs"/>
                </a:rPr>
                <a:t>２０２５－２０２６年度事業計画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DE2C63-C946-D0D4-BEB4-B00BA0AA607B}"/>
              </a:ext>
            </a:extLst>
          </p:cNvPr>
          <p:cNvSpPr txBox="1"/>
          <p:nvPr/>
        </p:nvSpPr>
        <p:spPr>
          <a:xfrm>
            <a:off x="1040824" y="1799386"/>
            <a:ext cx="100809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lang="ja-JP" altLang="en-US" sz="2800" b="1" u="heavy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前期・後期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指導者研修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地区内のインターアクトクラブや顧問の先生、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提唱クラブの担当委員などの中から一定人数に参加いただき、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インターアクトクラブ活動の主な目標に沿った研修を行うもの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近年は９月ころ（前期）と１月ころ（後期）にそれぞれ行っている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地区委員会が企画し、実施する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1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467A-943E-A60D-3C87-A9EDC4272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A0D0E8D-5F1E-D575-3CB7-B2DD7B1D5EB3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6123CBA-BF62-3F9D-E165-D613F575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0B69944-970C-53C5-1189-E3B8A191A7E9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D60023-3AA5-4175-3E22-6AD20274A7CA}"/>
              </a:ext>
            </a:extLst>
          </p:cNvPr>
          <p:cNvSpPr txBox="1"/>
          <p:nvPr/>
        </p:nvSpPr>
        <p:spPr>
          <a:xfrm>
            <a:off x="1040824" y="1799386"/>
            <a:ext cx="108931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前期・後期指導者研修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【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参考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】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２０２４－２０２５年度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前期・・・日程調整が上手くいかず、実施できず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0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後期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２０２５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年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２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月２２日　　＠東彼杵町総合会館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6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講演「青年と大人の狭間」　ロータリーファミリー委員長 德川清隆 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　　　　　同委員 兼 鎮西学院大学ジャズアンサンブル</a:t>
            </a:r>
            <a:r>
              <a:rPr lang="en-US" altLang="ja-JP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RAC 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神川 朝日 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　　　　　　　　　　　　　　　　　　　　　　　　  同</a:t>
            </a:r>
            <a:r>
              <a:rPr lang="en-US" altLang="ja-JP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RAC 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川口 芥 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　　　　　　　　　　　　　　　　　　　　　　　  同</a:t>
            </a:r>
            <a:r>
              <a:rPr lang="en-US" altLang="ja-JP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RAC 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増田 彩乃 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レクリエーション</a:t>
            </a:r>
            <a:r>
              <a:rPr lang="en-US" altLang="ja-JP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(</a:t>
            </a:r>
            <a:r>
              <a:rPr lang="ja-JP" altLang="en-US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謎解きゲーム</a:t>
            </a:r>
            <a:r>
              <a:rPr lang="en-US" altLang="ja-JP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351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7399F-A961-E6EA-4A52-25892D493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81B4DA1-65C4-403F-316F-6CF5F3CF511D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663DDC8-3D3D-E1F8-710F-F0794B3B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0B11444-FD4D-06E4-2894-F7BF67B80508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E476B0-D162-5F4E-7700-3DF514C6B2B3}"/>
              </a:ext>
            </a:extLst>
          </p:cNvPr>
          <p:cNvSpPr txBox="1"/>
          <p:nvPr/>
        </p:nvSpPr>
        <p:spPr>
          <a:xfrm>
            <a:off x="1040824" y="1799386"/>
            <a:ext cx="10347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lang="ja-JP" altLang="en-US" sz="2800" b="1" u="heavy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前期・後期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指導者研修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9425" algn="l"/>
              </a:tabLst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後期指導者研修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9C2632-19B6-C149-24AB-A04478C22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346" y="3558087"/>
            <a:ext cx="3522853" cy="26421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6F763F-DCE3-B24D-B9EC-F742DBBB9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637" y="3558087"/>
            <a:ext cx="3522854" cy="26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28B6B-F113-EB20-FAFD-B9F07D3A8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7E00DB-05E4-6E11-21A8-2AFA699ED915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EE2CC68-AAD9-7093-7E7B-AAD34F0E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A806CCD-3225-41D7-3583-B144BE179D42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E885EC-2B3B-4E5A-256B-221A4C5E514A}"/>
              </a:ext>
            </a:extLst>
          </p:cNvPr>
          <p:cNvSpPr txBox="1"/>
          <p:nvPr/>
        </p:nvSpPr>
        <p:spPr>
          <a:xfrm>
            <a:off x="1040824" y="1799386"/>
            <a:ext cx="10347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lang="ja-JP" altLang="en-US" sz="2800" b="1" u="heavy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前期・後期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指導者研修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9425" algn="l"/>
              </a:tabLst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後期指導者研修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5E19A4-8B64-E458-C3A8-868E6DB5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346" y="3558087"/>
            <a:ext cx="3522853" cy="2642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9BF370-3AC8-5B43-1AD8-FEA5BA59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637" y="3558087"/>
            <a:ext cx="3522853" cy="26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20BE-340D-FFAA-7AAC-4A78CD61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881A127-A1C3-571E-AC55-8B1C5FB735CD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10" name="図 9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D73D18A-42BE-95E8-98AC-7C7EB3C7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4805489-0C68-376C-D57E-76B0B5C647F8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F70073-FA7F-47EA-2319-9B526DE5BFA9}"/>
              </a:ext>
            </a:extLst>
          </p:cNvPr>
          <p:cNvSpPr txBox="1"/>
          <p:nvPr/>
        </p:nvSpPr>
        <p:spPr>
          <a:xfrm>
            <a:off x="1040824" y="1799386"/>
            <a:ext cx="1008091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インターアクト活動の評価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・インターアクトクラブ活動認定制度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認定基準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ア　２年以上在籍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イ　定例会への出席率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50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％以上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ウ　定期的な奉仕活動への出席率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50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　エ　年次大会、指導者研修等の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地区行事へ１回以上参加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061DBD25-C33E-1B6D-B14B-BAD5CD9B4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r="10571"/>
          <a:stretch/>
        </p:blipFill>
        <p:spPr bwMode="auto">
          <a:xfrm>
            <a:off x="8101691" y="2810028"/>
            <a:ext cx="2300423" cy="2794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639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F614050-5518-3004-A316-32191F095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9A9513-563C-85CC-E96A-896142BFE03F}"/>
              </a:ext>
            </a:extLst>
          </p:cNvPr>
          <p:cNvSpPr txBox="1"/>
          <p:nvPr/>
        </p:nvSpPr>
        <p:spPr>
          <a:xfrm>
            <a:off x="1070263" y="12736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インターアクトクラブ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ロータリークラブ提唱の下、１２～１８歳までの青少年男女が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社会奉仕、国際理解、指導力育成に寄与した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世界的な友好の精神の中で、相共に活動する機会を得ること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活動は、主に学校あるいは地域社会を基盤として結成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「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インターアクト（インターナショナル＋アクション）」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に示されるように、世界的な青少年ネットワークとして発展</a:t>
            </a:r>
          </a:p>
        </p:txBody>
      </p:sp>
    </p:spTree>
    <p:extLst>
      <p:ext uri="{BB962C8B-B14F-4D97-AF65-F5344CB8AC3E}">
        <p14:creationId xmlns:p14="http://schemas.microsoft.com/office/powerpoint/2010/main" val="39177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6303B-80E8-AE4A-C8E5-1FB1F17D5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247A50F-ABEF-F135-51BC-EFD693D94BD4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C2E6C19-F496-4ACC-616E-C0901901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4D65820-0B2D-11A7-5FE5-F346754112C8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E88246-F7C3-0DC2-AB56-74920CF41612}"/>
              </a:ext>
            </a:extLst>
          </p:cNvPr>
          <p:cNvSpPr txBox="1"/>
          <p:nvPr/>
        </p:nvSpPr>
        <p:spPr>
          <a:xfrm>
            <a:off x="1040824" y="1799386"/>
            <a:ext cx="10080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インターアクト活動の評価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・インターアクトクラブ活動認定制度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 descr="座る, 古い, キッチン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2079E3C-7633-F48D-5E72-AD8C5A11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t="10135" r="9315" b="10472"/>
          <a:stretch/>
        </p:blipFill>
        <p:spPr>
          <a:xfrm rot="5400000">
            <a:off x="8404239" y="3351892"/>
            <a:ext cx="3106211" cy="2271603"/>
          </a:xfrm>
          <a:prstGeom prst="rect">
            <a:avLst/>
          </a:prstGeom>
        </p:spPr>
      </p:pic>
      <p:pic>
        <p:nvPicPr>
          <p:cNvPr id="22" name="図 21" descr="建物, 男, 立つ, フロン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B49DF76-CCD9-AE8D-462E-1D26B27FC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8558" r="16786"/>
          <a:stretch/>
        </p:blipFill>
        <p:spPr>
          <a:xfrm>
            <a:off x="1995243" y="3429000"/>
            <a:ext cx="2523594" cy="2596158"/>
          </a:xfrm>
          <a:prstGeom prst="rect">
            <a:avLst/>
          </a:prstGeom>
        </p:spPr>
      </p:pic>
      <p:pic>
        <p:nvPicPr>
          <p:cNvPr id="24" name="図 23" descr="人, グループ, 立つ, 民衆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99BC115-1955-DA97-90DF-12F2A7B2F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/>
          <a:stretch/>
        </p:blipFill>
        <p:spPr>
          <a:xfrm>
            <a:off x="4654531" y="3444641"/>
            <a:ext cx="4031318" cy="25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0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4DE4359-33C3-2642-EAB3-2FFDE0605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9A9513-563C-85CC-E96A-896142BFE03F}"/>
              </a:ext>
            </a:extLst>
          </p:cNvPr>
          <p:cNvSpPr txBox="1"/>
          <p:nvPr/>
        </p:nvSpPr>
        <p:spPr>
          <a:xfrm>
            <a:off x="1070263" y="12736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その他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・インターアクターとしての自覚付け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6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→　インターアクトクラブの歴史や評価の啓蒙（しおりの改訂）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例会での点鐘・インターアクトソング斉唱の徹底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・インターアクトクラブとして奉仕活動をする意義を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　　→　国際交流の機会、卒業後も奉仕活動を継続できる組織作り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地区内外との交流、ロータリアンとの交流の機会を増やす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33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937C-6862-AE16-CBE6-BF8E453B8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D3CDE51-B1EE-FE68-082A-CB7D6494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036E38-794C-3530-0D3E-F8BD90ACD45D}"/>
              </a:ext>
            </a:extLst>
          </p:cNvPr>
          <p:cNvSpPr txBox="1"/>
          <p:nvPr/>
        </p:nvSpPr>
        <p:spPr>
          <a:xfrm>
            <a:off x="1061604" y="1578427"/>
            <a:ext cx="10068791" cy="4339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ja-JP" sz="36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3600" b="1" dirty="0"/>
              <a:t>奉仕プロジェクト部門（青少年奉仕）</a:t>
            </a:r>
            <a:endParaRPr lang="en-US" altLang="ja-JP" sz="3600" b="1" dirty="0"/>
          </a:p>
          <a:p>
            <a:pPr algn="ctr"/>
            <a:endParaRPr lang="en-US" altLang="ja-JP" b="1" dirty="0"/>
          </a:p>
          <a:p>
            <a:pPr algn="ctr"/>
            <a:r>
              <a:rPr lang="ja-JP" altLang="en-US" sz="3600" b="1" dirty="0"/>
              <a:t>インターアクト委員会</a:t>
            </a:r>
            <a:endParaRPr lang="en-US" altLang="ja-JP" sz="3600" b="1" dirty="0"/>
          </a:p>
          <a:p>
            <a:pPr algn="ctr"/>
            <a:endParaRPr kumimoji="1" lang="en-US" altLang="ja-JP" sz="3600" b="1" dirty="0"/>
          </a:p>
          <a:p>
            <a:pPr algn="ctr"/>
            <a:r>
              <a:rPr kumimoji="1" lang="ja-JP" altLang="en-US" sz="3600" b="1" dirty="0"/>
              <a:t>２０２５－２０２６年度事業計画</a:t>
            </a:r>
            <a:endParaRPr lang="en-US" altLang="ja-JP" sz="3600" b="1" dirty="0"/>
          </a:p>
          <a:p>
            <a:pPr algn="ctr"/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32298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CD285D-8837-FF73-2521-06DAD5B0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9A9513-563C-85CC-E96A-896142BFE03F}"/>
              </a:ext>
            </a:extLst>
          </p:cNvPr>
          <p:cNvSpPr txBox="1"/>
          <p:nvPr/>
        </p:nvSpPr>
        <p:spPr>
          <a:xfrm>
            <a:off x="1070263" y="12736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インターアクトクラブ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主な目標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１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 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指導力と優れた人格の育成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２ 他者を尊敬し、進んで助ける態度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３ 各人の責任を果たすことや一生懸命努力することの価値の理解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４ 国際理解と親善の推進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以上の目標に照らし合わせ、先輩たちが築いて来られた礎を基に、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創造性に富んだ奉仕の考え方を持ち、地域、社会へ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幅広い奉仕活動となるよう進めて行きたい</a:t>
            </a:r>
          </a:p>
        </p:txBody>
      </p:sp>
    </p:spTree>
    <p:extLst>
      <p:ext uri="{BB962C8B-B14F-4D97-AF65-F5344CB8AC3E}">
        <p14:creationId xmlns:p14="http://schemas.microsoft.com/office/powerpoint/2010/main" val="301859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国際ロータリー第２７４０地区（佐賀・長崎）の現況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・１０ある各グループに最低１つのインターアクトクラブが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存在。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・クラブ数は２１、インターアクターは３００名以上。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・ほとんどは高校のボランティア活動を主とする部活動の位置づけ。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</p:txBody>
      </p:sp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B97E7BD-3D4B-DB85-176E-C6D8544E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C80F07-8AE3-BB1D-1F95-88A34143B34A}"/>
              </a:ext>
            </a:extLst>
          </p:cNvPr>
          <p:cNvSpPr txBox="1"/>
          <p:nvPr/>
        </p:nvSpPr>
        <p:spPr>
          <a:xfrm>
            <a:off x="1070263" y="12736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00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6159C5F-842B-7112-FB20-BDB843DF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91"/>
            <a:ext cx="12192000" cy="64201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E26F50-6F74-E01E-271C-E73B6A33D903}"/>
              </a:ext>
            </a:extLst>
          </p:cNvPr>
          <p:cNvSpPr txBox="1"/>
          <p:nvPr/>
        </p:nvSpPr>
        <p:spPr>
          <a:xfrm>
            <a:off x="1222663" y="1426094"/>
            <a:ext cx="1089313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奉仕プロジェクト部門（青少年奉仕）　インターアクト委員会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934898-CCA7-D91F-FC39-5BA466B6776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BE689479-CA3F-E919-568E-17EEF5A61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6" y="0"/>
            <a:ext cx="7201647" cy="6858000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21D461D9-76B9-C51D-780C-CF9B2690B8B6}"/>
              </a:ext>
            </a:extLst>
          </p:cNvPr>
          <p:cNvSpPr/>
          <p:nvPr/>
        </p:nvSpPr>
        <p:spPr>
          <a:xfrm>
            <a:off x="9251601" y="2500813"/>
            <a:ext cx="2616694" cy="503590"/>
          </a:xfrm>
          <a:prstGeom prst="wedgeRectCallout">
            <a:avLst>
              <a:gd name="adj1" fmla="val -188244"/>
              <a:gd name="adj2" fmla="val -23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有田工業高校インターアクト部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提唱：有田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4FFA812A-1870-4AAE-711F-EBD948DC508A}"/>
              </a:ext>
            </a:extLst>
          </p:cNvPr>
          <p:cNvSpPr/>
          <p:nvPr/>
        </p:nvSpPr>
        <p:spPr>
          <a:xfrm>
            <a:off x="9040351" y="244501"/>
            <a:ext cx="2816208" cy="503590"/>
          </a:xfrm>
          <a:prstGeom prst="wedgeRectCallout">
            <a:avLst>
              <a:gd name="adj1" fmla="val -150202"/>
              <a:gd name="adj2" fmla="val 1408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唐津西高校インターアクトクラブ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提唱：唐津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6BF37CD3-4684-1CB6-0255-85BF467B2E91}"/>
              </a:ext>
            </a:extLst>
          </p:cNvPr>
          <p:cNvSpPr/>
          <p:nvPr/>
        </p:nvSpPr>
        <p:spPr>
          <a:xfrm>
            <a:off x="9248886" y="819528"/>
            <a:ext cx="2616694" cy="503590"/>
          </a:xfrm>
          <a:prstGeom prst="wedgeRectCallout">
            <a:avLst>
              <a:gd name="adj1" fmla="val -101610"/>
              <a:gd name="adj2" fmla="val 209445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佐賀清和高校インターアクト部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提唱：佐賀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479D1DF6-4193-C4AB-659D-6B1E91F3896F}"/>
              </a:ext>
            </a:extLst>
          </p:cNvPr>
          <p:cNvSpPr/>
          <p:nvPr/>
        </p:nvSpPr>
        <p:spPr>
          <a:xfrm>
            <a:off x="324503" y="241487"/>
            <a:ext cx="2953446" cy="503590"/>
          </a:xfrm>
          <a:prstGeom prst="wedgeRectCallout">
            <a:avLst>
              <a:gd name="adj1" fmla="val 105336"/>
              <a:gd name="adj2" fmla="val 4250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西海学園高校インターアクトクラブ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提唱：佐世保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A033A4A4-6239-5AE3-96F9-598F5ABED815}"/>
              </a:ext>
            </a:extLst>
          </p:cNvPr>
          <p:cNvSpPr/>
          <p:nvPr/>
        </p:nvSpPr>
        <p:spPr>
          <a:xfrm>
            <a:off x="329181" y="823316"/>
            <a:ext cx="2953446" cy="503590"/>
          </a:xfrm>
          <a:prstGeom prst="wedgeRectCallout">
            <a:avLst>
              <a:gd name="adj1" fmla="val 104368"/>
              <a:gd name="adj2" fmla="val 32293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聖和女子学院高校インターアクト部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提唱：佐世保南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C0D95EBE-90A0-1290-6C74-67934458361C}"/>
              </a:ext>
            </a:extLst>
          </p:cNvPr>
          <p:cNvSpPr/>
          <p:nvPr/>
        </p:nvSpPr>
        <p:spPr>
          <a:xfrm>
            <a:off x="329181" y="1380827"/>
            <a:ext cx="1746172" cy="503590"/>
          </a:xfrm>
          <a:prstGeom prst="wedgeRectCallout">
            <a:avLst>
              <a:gd name="adj1" fmla="val 205023"/>
              <a:gd name="adj2" fmla="val 2416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E.J.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キングスクール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提唱：佐世保南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F6D68ED0-9918-6D4D-934E-36D154424B7F}"/>
              </a:ext>
            </a:extLst>
          </p:cNvPr>
          <p:cNvSpPr/>
          <p:nvPr/>
        </p:nvSpPr>
        <p:spPr>
          <a:xfrm>
            <a:off x="335646" y="1948233"/>
            <a:ext cx="3157353" cy="503590"/>
          </a:xfrm>
          <a:prstGeom prst="wedgeRectCallout">
            <a:avLst>
              <a:gd name="adj1" fmla="val 85018"/>
              <a:gd name="adj2" fmla="val 9974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佐世保工業高専インターアクトクラブ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提唱：佐世保北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4B8F0EAA-CF0F-3383-7404-59DD84C51138}"/>
              </a:ext>
            </a:extLst>
          </p:cNvPr>
          <p:cNvSpPr/>
          <p:nvPr/>
        </p:nvSpPr>
        <p:spPr>
          <a:xfrm>
            <a:off x="9246124" y="3695733"/>
            <a:ext cx="2616694" cy="503590"/>
          </a:xfrm>
          <a:prstGeom prst="wedgeRectCallout">
            <a:avLst>
              <a:gd name="adj1" fmla="val -163997"/>
              <a:gd name="adj2" fmla="val 1092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向陽高校インターアクトクラブ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提唱：大村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F73C4AEF-39FA-C9AF-24AC-ABED47BE1C81}"/>
              </a:ext>
            </a:extLst>
          </p:cNvPr>
          <p:cNvSpPr/>
          <p:nvPr/>
        </p:nvSpPr>
        <p:spPr>
          <a:xfrm>
            <a:off x="8886861" y="6106677"/>
            <a:ext cx="2953446" cy="503590"/>
          </a:xfrm>
          <a:prstGeom prst="wedgeRectCallout">
            <a:avLst>
              <a:gd name="adj1" fmla="val -118858"/>
              <a:gd name="adj2" fmla="val -30597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諫早農業高校インターアクトクラブ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提唱：諫早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08E91D0C-9212-55D7-A4EC-E272AB735CBF}"/>
              </a:ext>
            </a:extLst>
          </p:cNvPr>
          <p:cNvSpPr/>
          <p:nvPr/>
        </p:nvSpPr>
        <p:spPr>
          <a:xfrm>
            <a:off x="8895120" y="5495009"/>
            <a:ext cx="2953446" cy="503590"/>
          </a:xfrm>
          <a:prstGeom prst="wedgeRectCallout">
            <a:avLst>
              <a:gd name="adj1" fmla="val -66882"/>
              <a:gd name="adj2" fmla="val -1064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島原中央高校インターアクトクラブ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提唱：島原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吹き出し: 四角形 35">
            <a:extLst>
              <a:ext uri="{FF2B5EF4-FFF2-40B4-BE49-F238E27FC236}">
                <a16:creationId xmlns:a16="http://schemas.microsoft.com/office/drawing/2014/main" id="{851A456F-990C-5EE4-B290-10A4B2A7F8DC}"/>
              </a:ext>
            </a:extLst>
          </p:cNvPr>
          <p:cNvSpPr/>
          <p:nvPr/>
        </p:nvSpPr>
        <p:spPr>
          <a:xfrm>
            <a:off x="329181" y="2515639"/>
            <a:ext cx="2953446" cy="503590"/>
          </a:xfrm>
          <a:prstGeom prst="wedgeRectCallout">
            <a:avLst>
              <a:gd name="adj1" fmla="val 145972"/>
              <a:gd name="adj2" fmla="val 33238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大村工業高校インターアクト同好会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提唱：大村北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吹き出し: 四角形 36">
            <a:extLst>
              <a:ext uri="{FF2B5EF4-FFF2-40B4-BE49-F238E27FC236}">
                <a16:creationId xmlns:a16="http://schemas.microsoft.com/office/drawing/2014/main" id="{1E8106E4-827E-A67B-AACF-F40B0CC3A7E2}"/>
              </a:ext>
            </a:extLst>
          </p:cNvPr>
          <p:cNvSpPr/>
          <p:nvPr/>
        </p:nvSpPr>
        <p:spPr>
          <a:xfrm>
            <a:off x="8917343" y="4290119"/>
            <a:ext cx="2953446" cy="503590"/>
          </a:xfrm>
          <a:prstGeom prst="wedgeRectCallout">
            <a:avLst>
              <a:gd name="adj1" fmla="val -140414"/>
              <a:gd name="adj2" fmla="val 2408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大村城南高校インターアクトクラブ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提唱：大村東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C4669E2A-58CD-9745-6ABB-3423BE172BD8}"/>
              </a:ext>
            </a:extLst>
          </p:cNvPr>
          <p:cNvSpPr/>
          <p:nvPr/>
        </p:nvSpPr>
        <p:spPr>
          <a:xfrm>
            <a:off x="323704" y="6106677"/>
            <a:ext cx="2231392" cy="503590"/>
          </a:xfrm>
          <a:prstGeom prst="wedgeRectCallout">
            <a:avLst>
              <a:gd name="adj1" fmla="val 71358"/>
              <a:gd name="adj2" fmla="val -1563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五島高校インターアクト部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提唱：福江中央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吹き出し: 四角形 41">
            <a:extLst>
              <a:ext uri="{FF2B5EF4-FFF2-40B4-BE49-F238E27FC236}">
                <a16:creationId xmlns:a16="http://schemas.microsoft.com/office/drawing/2014/main" id="{4710E915-AED4-342C-B852-95887E0EB4FF}"/>
              </a:ext>
            </a:extLst>
          </p:cNvPr>
          <p:cNvSpPr/>
          <p:nvPr/>
        </p:nvSpPr>
        <p:spPr>
          <a:xfrm>
            <a:off x="323704" y="5500975"/>
            <a:ext cx="2231392" cy="503590"/>
          </a:xfrm>
          <a:prstGeom prst="wedgeRectCallout">
            <a:avLst>
              <a:gd name="adj1" fmla="val 191306"/>
              <a:gd name="adj2" fmla="val -4589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海星高校インターアクト部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提唱：長崎西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吹き出し: 四角形 43">
            <a:extLst>
              <a:ext uri="{FF2B5EF4-FFF2-40B4-BE49-F238E27FC236}">
                <a16:creationId xmlns:a16="http://schemas.microsoft.com/office/drawing/2014/main" id="{C128FE01-8E4A-793E-6FCF-97AD2F888DAD}"/>
              </a:ext>
            </a:extLst>
          </p:cNvPr>
          <p:cNvSpPr/>
          <p:nvPr/>
        </p:nvSpPr>
        <p:spPr>
          <a:xfrm>
            <a:off x="321210" y="3089653"/>
            <a:ext cx="2953446" cy="503590"/>
          </a:xfrm>
          <a:prstGeom prst="wedgeRectCallout">
            <a:avLst>
              <a:gd name="adj1" fmla="val 132426"/>
              <a:gd name="adj2" fmla="val 40426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純心女子高校インターアクトクラブ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提唱：長崎中央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吹き出し: 四角形 44">
            <a:extLst>
              <a:ext uri="{FF2B5EF4-FFF2-40B4-BE49-F238E27FC236}">
                <a16:creationId xmlns:a16="http://schemas.microsoft.com/office/drawing/2014/main" id="{AF534605-C6E2-ACD1-2E8A-D0897C1C8DBE}"/>
              </a:ext>
            </a:extLst>
          </p:cNvPr>
          <p:cNvSpPr/>
          <p:nvPr/>
        </p:nvSpPr>
        <p:spPr>
          <a:xfrm>
            <a:off x="329181" y="3673505"/>
            <a:ext cx="2616694" cy="503590"/>
          </a:xfrm>
          <a:prstGeom prst="wedgeRectCallout">
            <a:avLst>
              <a:gd name="adj1" fmla="val 152724"/>
              <a:gd name="adj2" fmla="val 300234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活水高校インターアクトクラブ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提唱：長崎出島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吹き出し: 四角形 42">
            <a:extLst>
              <a:ext uri="{FF2B5EF4-FFF2-40B4-BE49-F238E27FC236}">
                <a16:creationId xmlns:a16="http://schemas.microsoft.com/office/drawing/2014/main" id="{ABB4DFCC-E219-03D9-C48F-5BDF6A993464}"/>
              </a:ext>
            </a:extLst>
          </p:cNvPr>
          <p:cNvSpPr/>
          <p:nvPr/>
        </p:nvSpPr>
        <p:spPr>
          <a:xfrm>
            <a:off x="329181" y="4290119"/>
            <a:ext cx="3344470" cy="503590"/>
          </a:xfrm>
          <a:prstGeom prst="wedgeRectCallout">
            <a:avLst>
              <a:gd name="adj1" fmla="val 111504"/>
              <a:gd name="adj2" fmla="val 18674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長崎女子商業高校インターアクトクラブ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提唱：長崎南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52B6A7E1-08F0-DD1C-D70E-051A74C2B11C}"/>
              </a:ext>
            </a:extLst>
          </p:cNvPr>
          <p:cNvSpPr/>
          <p:nvPr/>
        </p:nvSpPr>
        <p:spPr>
          <a:xfrm>
            <a:off x="9248886" y="1369986"/>
            <a:ext cx="2616694" cy="503590"/>
          </a:xfrm>
          <a:prstGeom prst="wedgeRectCallout">
            <a:avLst>
              <a:gd name="adj1" fmla="val -102338"/>
              <a:gd name="adj2" fmla="val 1167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佐賀女子高校インターアクト部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提唱：佐賀北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90D9B923-C16C-8A22-98D8-93F32F5C77ED}"/>
              </a:ext>
            </a:extLst>
          </p:cNvPr>
          <p:cNvSpPr/>
          <p:nvPr/>
        </p:nvSpPr>
        <p:spPr>
          <a:xfrm>
            <a:off x="9240000" y="1931877"/>
            <a:ext cx="2616694" cy="503590"/>
          </a:xfrm>
          <a:prstGeom prst="wedgeRectCallout">
            <a:avLst>
              <a:gd name="adj1" fmla="val -107798"/>
              <a:gd name="adj2" fmla="val 46783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牛津高校インターアクトクラブ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提唱：牛津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9EC5709A-07D1-CDC2-3DFD-E1C58BCEF158}"/>
              </a:ext>
            </a:extLst>
          </p:cNvPr>
          <p:cNvSpPr/>
          <p:nvPr/>
        </p:nvSpPr>
        <p:spPr>
          <a:xfrm>
            <a:off x="8917343" y="4882303"/>
            <a:ext cx="2953446" cy="503590"/>
          </a:xfrm>
          <a:prstGeom prst="wedgeRectCallout">
            <a:avLst>
              <a:gd name="adj1" fmla="val -125843"/>
              <a:gd name="adj2" fmla="val -8179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鎮西学院高校インターアクトクラブ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提唱：諫早北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吹き出し: 四角形 39">
            <a:extLst>
              <a:ext uri="{FF2B5EF4-FFF2-40B4-BE49-F238E27FC236}">
                <a16:creationId xmlns:a16="http://schemas.microsoft.com/office/drawing/2014/main" id="{76B67518-BCC3-0C00-AF3C-745F0A4CFDC8}"/>
              </a:ext>
            </a:extLst>
          </p:cNvPr>
          <p:cNvSpPr/>
          <p:nvPr/>
        </p:nvSpPr>
        <p:spPr>
          <a:xfrm>
            <a:off x="321210" y="4882303"/>
            <a:ext cx="2953446" cy="503590"/>
          </a:xfrm>
          <a:prstGeom prst="wedgeRectCallout">
            <a:avLst>
              <a:gd name="adj1" fmla="val 136620"/>
              <a:gd name="adj2" fmla="val 7893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長崎女子高校インターアクトクラブ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提唱：長崎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RC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1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690135-4D31-F09F-90E0-524668931525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3" name="図 2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5CA3AC1-09A7-E480-B5FE-CE0E4F07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C9A9513-563C-85CC-E96A-896142BFE03F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998382-53F8-CD1C-4E9A-F264C8E1413A}"/>
              </a:ext>
            </a:extLst>
          </p:cNvPr>
          <p:cNvSpPr txBox="1"/>
          <p:nvPr/>
        </p:nvSpPr>
        <p:spPr>
          <a:xfrm>
            <a:off x="1040824" y="1799386"/>
            <a:ext cx="100809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２０２５－２０２６年度事業計画</a:t>
            </a:r>
            <a:endParaRPr kumimoji="1" lang="en-US" altLang="ja-JP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２０２５年７月２６日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地区インターアクト年次大会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２０２５年９月ころ　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前期指導者研修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２０２６年１月ころ　　　後期指導者研修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２０２６年５月ころ　　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全国インターアクト研究会</a:t>
            </a:r>
          </a:p>
        </p:txBody>
      </p:sp>
    </p:spTree>
    <p:extLst>
      <p:ext uri="{BB962C8B-B14F-4D97-AF65-F5344CB8AC3E}">
        <p14:creationId xmlns:p14="http://schemas.microsoft.com/office/powerpoint/2010/main" val="173347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45C038A-3C05-0E80-9EE0-EB5C72A87AB2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D70D933-2E70-0A25-0D6B-674D9869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079663-5666-6CC7-2710-1E2897B95E3A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0809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地区内のインターアクトクラブが一堂に集い、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社会奉仕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や国際理解へ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の学びを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得たり、</a:t>
            </a: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相互理解を高めるための交流を行ったりする大会</a:t>
            </a:r>
            <a:endParaRPr lang="en-US" altLang="ja-JP" sz="24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近年は１日、午前中に基調講演、午後からは分科会が開かれる構成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地区委員会は、その中で、地区内のインターアクトクラブの年間活動</a:t>
            </a: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に対する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表彰対象校の募集、選考</a:t>
            </a:r>
            <a:r>
              <a:rPr lang="ja-JP" altLang="en-US" sz="24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及び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発表並びに大会講評を担当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75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B6D7-97A5-A73E-213E-8745BCC19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062F9B-0205-0769-3B32-EF3EDE832442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9B84AA4-0A39-8F78-72CD-E235254FD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3FB3425-D69A-655D-6112-EA20554AD2EF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6C58DF-865C-F9BE-DE2B-ED4729B0B22B}"/>
              </a:ext>
            </a:extLst>
          </p:cNvPr>
          <p:cNvSpPr txBox="1"/>
          <p:nvPr/>
        </p:nvSpPr>
        <p:spPr>
          <a:xfrm>
            <a:off x="1040824" y="1799386"/>
            <a:ext cx="100809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【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参考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】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２０２４－２０２５年度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２０２４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年８月２４日　　＠シーハットおおむら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0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大会テーマ「自他共栄」 一人の価値よりみんなで作る存在感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0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ホスト校：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大村・向陽高校（提唱：大村ＲＣ）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コ・ホスト校：　大村工業高校（提唱：大村北ＲＣ）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　　　　　　：　　　城南高校（提唱：大村東ＲＣ）</a:t>
            </a:r>
            <a:endParaRPr lang="en-US" altLang="ja-JP" sz="20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80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39BB50-7C2F-19E9-E642-994437F14F01}"/>
              </a:ext>
            </a:extLst>
          </p:cNvPr>
          <p:cNvGrpSpPr/>
          <p:nvPr/>
        </p:nvGrpSpPr>
        <p:grpSpPr>
          <a:xfrm>
            <a:off x="0" y="383691"/>
            <a:ext cx="12192000" cy="6420196"/>
            <a:chOff x="0" y="383691"/>
            <a:chExt cx="12192000" cy="6420196"/>
          </a:xfrm>
        </p:grpSpPr>
        <p:pic>
          <p:nvPicPr>
            <p:cNvPr id="6" name="図 5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1FDFD27-3EE9-5E10-2A6B-B5A3B58DF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691"/>
              <a:ext cx="12192000" cy="642019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B1D3530-2692-CA52-7826-5BFF8347DC16}"/>
                </a:ext>
              </a:extLst>
            </p:cNvPr>
            <p:cNvSpPr txBox="1"/>
            <p:nvPr/>
          </p:nvSpPr>
          <p:spPr>
            <a:xfrm>
              <a:off x="1070263" y="1273694"/>
              <a:ext cx="1089313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奉仕プロジェクト部門（青少年奉仕）　インターアクト委員会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r"/>
              <a:r>
                <a:rPr kumimoji="1" lang="ja-JP" altLang="en-US" b="1" dirty="0">
                  <a:solidFill>
                    <a:schemeClr val="bg1">
                      <a:lumMod val="65000"/>
                    </a:schemeClr>
                  </a:solidFill>
                </a:rPr>
                <a:t>２０２５－２０２６年度事業計画</a:t>
              </a:r>
              <a:endParaRPr lang="en-US" altLang="ja-JP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122CD-8B22-670A-4413-0CE606BE9C41}"/>
              </a:ext>
            </a:extLst>
          </p:cNvPr>
          <p:cNvSpPr txBox="1"/>
          <p:nvPr/>
        </p:nvSpPr>
        <p:spPr>
          <a:xfrm>
            <a:off x="1040824" y="1799386"/>
            <a:ext cx="10347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地区インターアクト年次大会</a:t>
            </a:r>
            <a:endParaRPr kumimoji="1" lang="en-US" altLang="ja-JP" sz="28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参考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２０２４－２０２５年度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356475" algn="l"/>
              </a:tabLst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・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基調講演 「かわいそうはもう古い！」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	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 ・向陽高等学校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40613" algn="l"/>
              </a:tabLst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　　　　　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講師： 田中れいか 様 </a:t>
            </a:r>
            <a:r>
              <a:rPr lang="en-US" altLang="ja-JP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	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　</a:t>
            </a:r>
            <a:r>
              <a:rPr lang="ja-JP" altLang="en-US" sz="2000" noProof="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音楽部・合唱部 </a:t>
            </a:r>
            <a:endParaRPr lang="en-US" altLang="ja-JP" sz="2000" noProof="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</p:txBody>
      </p:sp>
      <p:pic>
        <p:nvPicPr>
          <p:cNvPr id="12" name="図 11" descr="スポーツゲーム, グループ, 立つ, 民衆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C63D378-0D38-5645-AEC9-FB79064DB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98" y="3861489"/>
            <a:ext cx="2340087" cy="2340087"/>
          </a:xfrm>
          <a:prstGeom prst="rect">
            <a:avLst/>
          </a:prstGeom>
        </p:spPr>
      </p:pic>
      <p:pic>
        <p:nvPicPr>
          <p:cNvPr id="17" name="図 16" descr="屋内, テーブル, 民衆, 多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60CE766-4F23-6B98-3AE8-5847748C7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49" y="3861489"/>
            <a:ext cx="2340087" cy="2340087"/>
          </a:xfrm>
          <a:prstGeom prst="rect">
            <a:avLst/>
          </a:prstGeom>
        </p:spPr>
      </p:pic>
      <p:pic>
        <p:nvPicPr>
          <p:cNvPr id="22" name="図 21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251816D-741A-375F-DF97-B48DFBCF6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93" y="3861490"/>
            <a:ext cx="2859275" cy="21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1385</Words>
  <Application>Microsoft Office PowerPoint</Application>
  <PresentationFormat>ワイド画面</PresentationFormat>
  <Paragraphs>267</Paragraphs>
  <Slides>22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松尾紀男</dc:creator>
  <cp:lastModifiedBy>松尾紀男</cp:lastModifiedBy>
  <cp:revision>8</cp:revision>
  <dcterms:created xsi:type="dcterms:W3CDTF">2024-05-10T08:08:08Z</dcterms:created>
  <dcterms:modified xsi:type="dcterms:W3CDTF">2025-05-10T16:18:21Z</dcterms:modified>
</cp:coreProperties>
</file>