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0.xml" ContentType="application/vnd.openxmlformats-officedocument.presentationml.tags+xml"/>
  <Override PartName="/ppt/tags/tag1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docProps/app.xml" ContentType="application/vnd.openxmlformats-officedocument.extended-properties+xml"/>
  <Override PartName="/ppt/tags/tag12.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1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455" r:id="rId3"/>
    <p:sldId id="590" r:id="rId4"/>
    <p:sldId id="2629" r:id="rId5"/>
    <p:sldId id="593" r:id="rId6"/>
    <p:sldId id="536" r:id="rId7"/>
    <p:sldId id="2625" r:id="rId8"/>
    <p:sldId id="558" r:id="rId9"/>
    <p:sldId id="947" r:id="rId10"/>
    <p:sldId id="2624" r:id="rId11"/>
    <p:sldId id="2628" r:id="rId12"/>
    <p:sldId id="2626" r:id="rId13"/>
    <p:sldId id="2627" r:id="rId14"/>
    <p:sldId id="944" r:id="rId15"/>
    <p:sldId id="535" r:id="rId16"/>
    <p:sldId id="595" r:id="rId17"/>
    <p:sldId id="618" r:id="rId18"/>
    <p:sldId id="932" r:id="rId19"/>
    <p:sldId id="316" r:id="rId20"/>
    <p:sldId id="940" r:id="rId21"/>
    <p:sldId id="941" r:id="rId22"/>
    <p:sldId id="938" r:id="rId23"/>
    <p:sldId id="943" r:id="rId24"/>
    <p:sldId id="939" r:id="rId25"/>
    <p:sldId id="610" r:id="rId26"/>
    <p:sldId id="615" r:id="rId27"/>
    <p:sldId id="616" r:id="rId28"/>
    <p:sldId id="617" r:id="rId29"/>
    <p:sldId id="2591" r:id="rId30"/>
    <p:sldId id="2603" r:id="rId31"/>
    <p:sldId id="2606" r:id="rId32"/>
    <p:sldId id="2607" r:id="rId33"/>
    <p:sldId id="2613" r:id="rId34"/>
    <p:sldId id="2612" r:id="rId35"/>
    <p:sldId id="2611" r:id="rId36"/>
    <p:sldId id="2610" r:id="rId37"/>
    <p:sldId id="2609" r:id="rId38"/>
    <p:sldId id="2621" r:id="rId39"/>
    <p:sldId id="2622" r:id="rId40"/>
    <p:sldId id="2623" r:id="rId41"/>
    <p:sldId id="967" r:id="rId42"/>
    <p:sldId id="945" r:id="rId43"/>
    <p:sldId id="954" r:id="rId44"/>
    <p:sldId id="442" r:id="rId45"/>
    <p:sldId id="598" r:id="rId46"/>
    <p:sldId id="2614" r:id="rId47"/>
    <p:sldId id="445" r:id="rId48"/>
    <p:sldId id="599" r:id="rId49"/>
    <p:sldId id="2615" r:id="rId50"/>
    <p:sldId id="447" r:id="rId51"/>
    <p:sldId id="600" r:id="rId52"/>
    <p:sldId id="2616" r:id="rId53"/>
    <p:sldId id="449" r:id="rId54"/>
    <p:sldId id="597" r:id="rId55"/>
    <p:sldId id="2617" r:id="rId56"/>
    <p:sldId id="613" r:id="rId57"/>
    <p:sldId id="2632" r:id="rId58"/>
    <p:sldId id="614" r:id="rId59"/>
    <p:sldId id="619" r:id="rId60"/>
    <p:sldId id="955" r:id="rId61"/>
    <p:sldId id="929" r:id="rId62"/>
    <p:sldId id="2633" r:id="rId63"/>
    <p:sldId id="930" r:id="rId64"/>
    <p:sldId id="2631" r:id="rId65"/>
    <p:sldId id="528" r:id="rId66"/>
    <p:sldId id="575" r:id="rId6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88" autoAdjust="0"/>
    <p:restoredTop sz="94660"/>
  </p:normalViewPr>
  <p:slideViewPr>
    <p:cSldViewPr snapToGrid="0">
      <p:cViewPr varScale="1">
        <p:scale>
          <a:sx n="89" d="100"/>
          <a:sy n="89" d="100"/>
        </p:scale>
        <p:origin x="80"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CE5C90F7-09AC-42BE-B0C1-9B8B70B63E38}" type="datetimeFigureOut">
              <a:rPr kumimoji="1" lang="ja-JP" altLang="en-US" smtClean="0"/>
              <a:t>2025/1/10</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E49874BA-C990-416E-8843-163C73C68B33}" type="slidenum">
              <a:rPr kumimoji="1" lang="ja-JP" altLang="en-US" smtClean="0"/>
              <a:t>‹#›</a:t>
            </a:fld>
            <a:endParaRPr kumimoji="1" lang="ja-JP" altLang="en-US"/>
          </a:p>
        </p:txBody>
      </p:sp>
    </p:spTree>
    <p:extLst>
      <p:ext uri="{BB962C8B-B14F-4D97-AF65-F5344CB8AC3E}">
        <p14:creationId xmlns:p14="http://schemas.microsoft.com/office/powerpoint/2010/main" val="2119198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491A063-D774-46AF-B11E-387D08BC93D7}" type="datetimeFigureOut">
              <a:rPr kumimoji="1" lang="ja-JP" altLang="en-US" smtClean="0"/>
              <a:t>2025/1/10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2E1CA9B-37E1-4CFE-906B-2AB32EA62DAF}" type="slidenum">
              <a:rPr kumimoji="1" lang="ja-JP" altLang="en-US" smtClean="0"/>
              <a:t>‹#›</a:t>
            </a:fld>
            <a:endParaRPr kumimoji="1" lang="ja-JP" altLang="en-US"/>
          </a:p>
        </p:txBody>
      </p:sp>
    </p:spTree>
    <p:extLst>
      <p:ext uri="{BB962C8B-B14F-4D97-AF65-F5344CB8AC3E}">
        <p14:creationId xmlns:p14="http://schemas.microsoft.com/office/powerpoint/2010/main" val="13811714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62C7-0598-178E-3FC6-BC30344F43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C0603C-165A-38B5-5DA4-A3F940E69F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223BBC-F501-BB49-C034-3309780294DC}"/>
              </a:ext>
            </a:extLst>
          </p:cNvPr>
          <p:cNvSpPr>
            <a:spLocks noGrp="1"/>
          </p:cNvSpPr>
          <p:nvPr>
            <p:ph type="body" idx="1"/>
          </p:nvPr>
        </p:nvSpPr>
        <p:spPr/>
        <p:txBody>
          <a:bodyPr rtlCol="0"/>
          <a:lstStyle/>
          <a:p>
            <a:pPr rtl="0"/>
            <a:endParaRPr lang="ja-JP" altLang="en-US" dirty="0"/>
          </a:p>
        </p:txBody>
      </p:sp>
      <p:sp>
        <p:nvSpPr>
          <p:cNvPr id="4" name="スライド番号プレースホルダー 3">
            <a:extLst>
              <a:ext uri="{FF2B5EF4-FFF2-40B4-BE49-F238E27FC236}">
                <a16:creationId xmlns:a16="http://schemas.microsoft.com/office/drawing/2014/main" id="{021D6C9F-14C6-13E5-AFF1-9CB17A6B87BB}"/>
              </a:ext>
            </a:extLst>
          </p:cNvPr>
          <p:cNvSpPr>
            <a:spLocks noGrp="1"/>
          </p:cNvSpPr>
          <p:nvPr>
            <p:ph type="sldNum" sz="quarter" idx="5"/>
          </p:nvPr>
        </p:nvSpPr>
        <p:spPr/>
        <p:txBody>
          <a:bodyPr rtlCol="0"/>
          <a:lstStyle/>
          <a:p>
            <a:pPr rtl="0"/>
            <a:fld id="{3CFA0038-7055-434C-B6C4-B8C69565C600}" type="slidenum">
              <a:rPr lang="en-US" altLang="ja-JP" smtClean="0"/>
              <a:t>29</a:t>
            </a:fld>
            <a:endParaRPr lang="ja-JP" altLang="en-US"/>
          </a:p>
        </p:txBody>
      </p:sp>
    </p:spTree>
    <p:extLst>
      <p:ext uri="{BB962C8B-B14F-4D97-AF65-F5344CB8AC3E}">
        <p14:creationId xmlns:p14="http://schemas.microsoft.com/office/powerpoint/2010/main" val="41470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EE90-07FD-ECAA-EA4F-4F747EB0DF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E7DFD1-25DF-8700-65C6-0B38C4036D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522A47-3361-5599-7194-CBB4FE08AC11}"/>
              </a:ext>
            </a:extLst>
          </p:cNvPr>
          <p:cNvSpPr>
            <a:spLocks noGrp="1"/>
          </p:cNvSpPr>
          <p:nvPr>
            <p:ph type="body" idx="1"/>
          </p:nvPr>
        </p:nvSpPr>
        <p:spPr/>
        <p:txBody>
          <a:bodyPr rtlCol="0"/>
          <a:lstStyle/>
          <a:p>
            <a:pPr rtl="0"/>
            <a:endParaRPr lang="ja-JP" altLang="en-US" dirty="0"/>
          </a:p>
        </p:txBody>
      </p:sp>
      <p:sp>
        <p:nvSpPr>
          <p:cNvPr id="4" name="スライド番号プレースホルダー 3">
            <a:extLst>
              <a:ext uri="{FF2B5EF4-FFF2-40B4-BE49-F238E27FC236}">
                <a16:creationId xmlns:a16="http://schemas.microsoft.com/office/drawing/2014/main" id="{7DA940BC-A086-35A2-66CE-9B4422B4400D}"/>
              </a:ext>
            </a:extLst>
          </p:cNvPr>
          <p:cNvSpPr>
            <a:spLocks noGrp="1"/>
          </p:cNvSpPr>
          <p:nvPr>
            <p:ph type="sldNum" sz="quarter" idx="5"/>
          </p:nvPr>
        </p:nvSpPr>
        <p:spPr/>
        <p:txBody>
          <a:bodyPr rtlCol="0"/>
          <a:lstStyle/>
          <a:p>
            <a:pPr rtl="0"/>
            <a:fld id="{3CFA0038-7055-434C-B6C4-B8C69565C600}" type="slidenum">
              <a:rPr lang="en-US" altLang="ja-JP" smtClean="0"/>
              <a:t>30</a:t>
            </a:fld>
            <a:endParaRPr lang="ja-JP" altLang="en-US"/>
          </a:p>
        </p:txBody>
      </p:sp>
    </p:spTree>
    <p:extLst>
      <p:ext uri="{BB962C8B-B14F-4D97-AF65-F5344CB8AC3E}">
        <p14:creationId xmlns:p14="http://schemas.microsoft.com/office/powerpoint/2010/main" val="287476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239A9-74C9-C445-E201-580A17343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EED0B-7163-637F-7F6B-346FC718C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53511-7DC3-7975-09A1-0DD9002FCC95}"/>
              </a:ext>
            </a:extLst>
          </p:cNvPr>
          <p:cNvSpPr>
            <a:spLocks noGrp="1"/>
          </p:cNvSpPr>
          <p:nvPr>
            <p:ph type="body" idx="1"/>
          </p:nvPr>
        </p:nvSpPr>
        <p:spPr/>
        <p:txBody>
          <a:bodyPr/>
          <a:lstStyle/>
          <a:p>
            <a:pPr marL="342900" marR="0" lvl="0" indent="-342900" algn="l" rtl="0">
              <a:lnSpc>
                <a:spcPct val="150000"/>
              </a:lnSpc>
              <a:spcBef>
                <a:spcPts val="0"/>
              </a:spcBef>
              <a:spcAft>
                <a:spcPts val="1595"/>
              </a:spcAft>
              <a:buFont typeface="Symbol" panose="05050102010706020507" pitchFamily="18" charset="2"/>
              <a:buChar char=""/>
            </a:pPr>
            <a:r>
              <a:rPr lang="ja" sz="1200" b="0" i="0" u="none" baseline="0">
                <a:effectLst/>
                <a:latin typeface="MS PMincho" panose="020B0503020204020204" pitchFamily="34" charset="0"/>
                <a:ea typeface="Noto Sans JP" panose="020F0502020204030204" pitchFamily="34" charset="0"/>
                <a:cs typeface="Noto Serif JP" panose="02020603050405020304" pitchFamily="18" charset="0"/>
              </a:rPr>
              <a:t>より大きなインパクトをもたらす </a:t>
            </a:r>
            <a:endParaRPr lang="ja" sz="1100" dirty="0">
              <a:effectLst/>
              <a:latin typeface="Noto Sans JP" panose="020F0502020204030204" pitchFamily="34" charset="0"/>
              <a:ea typeface="Noto Sans JP" panose="020F0502020204030204" pitchFamily="34" charset="0"/>
              <a:cs typeface="Noto Serif JP"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ja" sz="1200" b="0" i="0" u="none" baseline="0">
                <a:effectLst/>
                <a:latin typeface="MS PMincho" panose="020B0503020204020204" pitchFamily="34" charset="0"/>
                <a:ea typeface="Noto Sans JP" panose="020F0502020204030204" pitchFamily="34" charset="0"/>
                <a:cs typeface="Noto Serif JP" panose="02020603050405020304" pitchFamily="18" charset="0"/>
              </a:rPr>
              <a:t>参加者の基盤を広げる</a:t>
            </a:r>
            <a:endParaRPr lang="ja" sz="1100" dirty="0">
              <a:effectLst/>
              <a:latin typeface="Noto Sans JP" panose="020F0502020204030204" pitchFamily="34" charset="0"/>
              <a:ea typeface="Noto Sans JP" panose="020F0502020204030204" pitchFamily="34" charset="0"/>
              <a:cs typeface="Noto Serif JP"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ja" sz="1200" b="0" i="0" u="none" baseline="0">
                <a:effectLst/>
                <a:latin typeface="MS PMincho" panose="020B0503020204020204" pitchFamily="34" charset="0"/>
                <a:ea typeface="Noto Sans JP" panose="020F0502020204030204" pitchFamily="34" charset="0"/>
                <a:cs typeface="Noto Serif JP" panose="02020603050405020304" pitchFamily="18" charset="0"/>
              </a:rPr>
              <a:t>参加者の積極的なかかわりを促す</a:t>
            </a:r>
            <a:endParaRPr lang="ja" sz="1100" dirty="0">
              <a:effectLst/>
              <a:latin typeface="Noto Sans JP" panose="020F0502020204030204" pitchFamily="34" charset="0"/>
              <a:ea typeface="Noto Sans JP" panose="020F0502020204030204" pitchFamily="34" charset="0"/>
              <a:cs typeface="Noto Serif JP"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ja" sz="1200" b="0" i="0" u="none" baseline="0">
                <a:effectLst/>
                <a:latin typeface="MS PMincho" panose="020B0503020204020204" pitchFamily="34" charset="0"/>
                <a:ea typeface="Noto Sans JP" panose="020F0502020204030204" pitchFamily="34" charset="0"/>
                <a:cs typeface="Noto Serif JP" panose="02020603050405020304" pitchFamily="18" charset="0"/>
              </a:rPr>
              <a:t>適応力を高める</a:t>
            </a:r>
            <a:endParaRPr lang="ja" sz="1100" dirty="0">
              <a:effectLst/>
              <a:latin typeface="Noto Sans JP" panose="020F0502020204030204" pitchFamily="34" charset="0"/>
              <a:ea typeface="Noto Sans JP" panose="020F0502020204030204" pitchFamily="34" charset="0"/>
              <a:cs typeface="Noto Serif JP" panose="02020603050405020304" pitchFamily="18" charset="0"/>
            </a:endParaRPr>
          </a:p>
          <a:p>
            <a:endParaRPr lang="ja" dirty="0"/>
          </a:p>
        </p:txBody>
      </p:sp>
      <p:sp>
        <p:nvSpPr>
          <p:cNvPr id="4" name="Slide Number Placeholder 3">
            <a:extLst>
              <a:ext uri="{FF2B5EF4-FFF2-40B4-BE49-F238E27FC236}">
                <a16:creationId xmlns:a16="http://schemas.microsoft.com/office/drawing/2014/main" id="{79F3FCCB-0060-7E69-A9E5-54D4CBE66FE0}"/>
              </a:ext>
            </a:extLst>
          </p:cNvPr>
          <p:cNvSpPr>
            <a:spLocks noGrp="1"/>
          </p:cNvSpPr>
          <p:nvPr>
            <p:ph type="sldNum" sz="quarter" idx="10"/>
          </p:nvPr>
        </p:nvSpPr>
        <p:spPr/>
        <p:txBody>
          <a:bodyPr/>
          <a:lstStyle/>
          <a:p>
            <a:pPr algn="l" rtl="0"/>
            <a:fld id="{ECF2206C-F2E9-4408-A090-1C57F73B417C}" type="slidenum">
              <a:rPr/>
              <a:t>43</a:t>
            </a:fld>
            <a:endParaRPr lang="ja"/>
          </a:p>
        </p:txBody>
      </p:sp>
    </p:spTree>
    <p:extLst>
      <p:ext uri="{BB962C8B-B14F-4D97-AF65-F5344CB8AC3E}">
        <p14:creationId xmlns:p14="http://schemas.microsoft.com/office/powerpoint/2010/main" val="212158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65</a:t>
            </a:fld>
            <a:endParaRPr lang="en-US" dirty="0"/>
          </a:p>
        </p:txBody>
      </p:sp>
    </p:spTree>
    <p:extLst>
      <p:ext uri="{BB962C8B-B14F-4D97-AF65-F5344CB8AC3E}">
        <p14:creationId xmlns:p14="http://schemas.microsoft.com/office/powerpoint/2010/main" val="48815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E6F5FC-9D7C-5A8C-8608-F28035A0B2D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9B98E60-F031-9F29-5457-5067168B7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32B8E7-F5D3-7D0F-C098-496914578DB7}"/>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5D6E733B-DD9D-0581-1A57-F131889CC9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2CE5FC-5E19-6370-25B1-49C9DB4B5FF5}"/>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90308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9D565-4A27-F0F8-7F56-6923164F7AC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807115-1465-90CD-65A6-459D9CF256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A4F86B-10A4-09C1-FE11-B692C7CAEA46}"/>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736A517A-3DC4-AFDE-D74C-550498A754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A8E7EA-0FB2-8435-3828-E1310F5A990F}"/>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410310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E14E120-D261-A58A-966C-AAC4F8DE1A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00A3733-DCD5-119A-5401-FB14E7361C7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7AEFBB-9C2C-C906-C4C8-F015CCEDB89C}"/>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BD2E5F18-353F-832E-898F-05EE69F2D5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FE8BAF0-1675-D918-FB0E-725CBF731840}"/>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05710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2659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46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EA7BAA7-AE68-41F8-BD05-85B945976F7E}"/>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B590355B-04D0-48FD-800A-1CE43E87497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DC951DB-6E73-4788-8786-691EBC7DCE82}"/>
              </a:ext>
            </a:extLst>
          </p:cNvPr>
          <p:cNvSpPr>
            <a:spLocks noGrp="1"/>
          </p:cNvSpPr>
          <p:nvPr>
            <p:ph type="sldNum" sz="quarter" idx="12"/>
          </p:nvPr>
        </p:nvSpPr>
        <p:spPr/>
        <p:txBody>
          <a:bodyPr/>
          <a:lstStyle/>
          <a:p>
            <a:fld id="{A7B5CDBE-6E5B-4112-8AF8-9BE62FF22E74}" type="slidenum">
              <a:rPr kumimoji="1" lang="ja-JP" altLang="en-US" smtClean="0"/>
              <a:t>‹#›</a:t>
            </a:fld>
            <a:endParaRPr kumimoji="1" lang="ja-JP" altLang="en-US"/>
          </a:p>
        </p:txBody>
      </p:sp>
    </p:spTree>
    <p:extLst>
      <p:ext uri="{BB962C8B-B14F-4D97-AF65-F5344CB8AC3E}">
        <p14:creationId xmlns:p14="http://schemas.microsoft.com/office/powerpoint/2010/main" val="1117255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カスタム レイアウト">
    <p:spTree>
      <p:nvGrpSpPr>
        <p:cNvPr id="1" name=""/>
        <p:cNvGrpSpPr/>
        <p:nvPr/>
      </p:nvGrpSpPr>
      <p:grpSpPr>
        <a:xfrm>
          <a:off x="0" y="0"/>
          <a:ext cx="0" cy="0"/>
          <a:chOff x="0" y="0"/>
          <a:chExt cx="0" cy="0"/>
        </a:xfrm>
      </p:grpSpPr>
      <p:sp>
        <p:nvSpPr>
          <p:cNvPr id="5" name="図プレースホルダー 4">
            <a:extLst>
              <a:ext uri="{FF2B5EF4-FFF2-40B4-BE49-F238E27FC236}">
                <a16:creationId xmlns:a16="http://schemas.microsoft.com/office/drawing/2014/main" id="{9B9B3BD2-24FF-4E30-B0DA-4DCD6E57D9FC}"/>
              </a:ext>
            </a:extLst>
          </p:cNvPr>
          <p:cNvSpPr>
            <a:spLocks noGrp="1"/>
          </p:cNvSpPr>
          <p:nvPr>
            <p:ph type="pic" sz="quarter" idx="10" hasCustomPrompt="1"/>
          </p:nvPr>
        </p:nvSpPr>
        <p:spPr>
          <a:xfrm>
            <a:off x="838200" y="0"/>
            <a:ext cx="11353800" cy="6858000"/>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rtlCol="0">
            <a:normAutofit/>
          </a:bodyPr>
          <a:lstStyle>
            <a:lvl1pPr>
              <a:defRPr sz="4000">
                <a:latin typeface="Meiryo UI" panose="020B0604030504040204" pitchFamily="50" charset="-128"/>
                <a:ea typeface="Meiryo UI" panose="020B0604030504040204" pitchFamily="50" charset="-128"/>
              </a:defRPr>
            </a:lvl1pPr>
          </a:lstStyle>
          <a:p>
            <a:pPr rtl="0"/>
            <a:r>
              <a:rPr lang="ja-JP" altLang="en-US" noProof="0"/>
              <a:t>クリックして編集する </a:t>
            </a:r>
            <a:br>
              <a:rPr lang="ja-JP" altLang="en-US" noProof="0"/>
            </a:br>
            <a:r>
              <a:rPr lang="ja-JP" altLang="en-US" noProof="0"/>
              <a:t>マスター タイトル スタイル</a:t>
            </a:r>
          </a:p>
        </p:txBody>
      </p:sp>
    </p:spTree>
    <p:extLst>
      <p:ext uri="{BB962C8B-B14F-4D97-AF65-F5344CB8AC3E}">
        <p14:creationId xmlns:p14="http://schemas.microsoft.com/office/powerpoint/2010/main" val="230682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58F002-7A8D-6521-960B-542337D555C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6152B6A-FF60-0AE6-CDA4-C679B7922A3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37E523-9441-EAA8-F6D0-2A8EE5EF4817}"/>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C7E0BF67-CB64-90FD-6B04-EEDDDEC49F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A869D2-5155-AD3A-A05E-529840BE0838}"/>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37304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4AB8B-1E55-ECED-C0BC-FF12B6C2B69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DFB51F-BEA3-7177-5D1E-7DFCE02AB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BFF5ED3-A408-3B4F-4ED6-19117F8323DC}"/>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19F28CFC-02AE-ABF1-A135-DE47035A80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F01D5A-7F54-37E3-1695-E04B7FF89459}"/>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67681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D6658E-6058-9795-D084-101728735E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EE7D3E-B51A-7CCD-067E-49E3A14C102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1982B83-1346-D1D5-2D4C-0840F34A25D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39F54C-84B5-BBB4-D849-D07C9592399D}"/>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6" name="フッター プレースホルダー 5">
            <a:extLst>
              <a:ext uri="{FF2B5EF4-FFF2-40B4-BE49-F238E27FC236}">
                <a16:creationId xmlns:a16="http://schemas.microsoft.com/office/drawing/2014/main" id="{4BCB35D0-FFF3-7AE8-792E-E8E4D61872E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675EB6-2AB7-5F30-6914-5F1200268257}"/>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276028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F1B25-ABEB-4790-FD70-3A69DCF212B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3F96E1-C058-6A4A-A4E7-FBAA63F6D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476D419-B87A-CF0D-4FA1-A6AA1AF0F2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BE244D3-1574-FFD5-4123-0A92ECDA4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E762892-10A6-76B2-0E15-EA6B0A003F6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F215D6-32F3-26DA-7F31-E583C9567929}"/>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8" name="フッター プレースホルダー 7">
            <a:extLst>
              <a:ext uri="{FF2B5EF4-FFF2-40B4-BE49-F238E27FC236}">
                <a16:creationId xmlns:a16="http://schemas.microsoft.com/office/drawing/2014/main" id="{B0CE1836-625B-59EA-00DA-74033F8296A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F6D8B35-56E6-C406-8BB1-F13F9AC3FC5A}"/>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3303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8FDCF-CBC7-D96E-680D-0E9C60470DF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73558E2-4485-DCE7-2FA3-9F52D8DF9052}"/>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4" name="フッター プレースホルダー 3">
            <a:extLst>
              <a:ext uri="{FF2B5EF4-FFF2-40B4-BE49-F238E27FC236}">
                <a16:creationId xmlns:a16="http://schemas.microsoft.com/office/drawing/2014/main" id="{3D5E805B-5B62-DC1E-5061-D928E3020C9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4CDB2C4-3058-E184-3751-9C6DB9FB720A}"/>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86758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840B99-B87C-5CBB-0301-6E0C750C509F}"/>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3" name="フッター プレースホルダー 2">
            <a:extLst>
              <a:ext uri="{FF2B5EF4-FFF2-40B4-BE49-F238E27FC236}">
                <a16:creationId xmlns:a16="http://schemas.microsoft.com/office/drawing/2014/main" id="{28A99ACD-F537-F8BC-9423-225FFC22D6F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69F795-EDF4-60C7-991A-5B28A250F0BE}"/>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1582561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52B582-8246-5179-B129-75B0A97CA95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64E02D-E17C-B738-2DCB-89BCAFD75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85C1A7-A0E8-1280-B172-BB2A89C70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DD5A62F-9D34-13EE-1A62-7CD2A0A2D052}"/>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6" name="フッター プレースホルダー 5">
            <a:extLst>
              <a:ext uri="{FF2B5EF4-FFF2-40B4-BE49-F238E27FC236}">
                <a16:creationId xmlns:a16="http://schemas.microsoft.com/office/drawing/2014/main" id="{B952A11A-4B5A-D0D7-86CA-4FDB81DDF2A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CFEBB3-2D7D-AD08-FEC6-D3281CA9611F}"/>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316022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12216-89D5-DC77-88C7-E585DCDB2E9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BC42C66-457B-D79A-806F-73F49F86A5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019B8E0-D379-E093-45F8-102EFE5EC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6073DC1-3F0C-A61C-81E2-E65276CC78B0}"/>
              </a:ext>
            </a:extLst>
          </p:cNvPr>
          <p:cNvSpPr>
            <a:spLocks noGrp="1"/>
          </p:cNvSpPr>
          <p:nvPr>
            <p:ph type="dt" sz="half" idx="10"/>
          </p:nvPr>
        </p:nvSpPr>
        <p:spPr/>
        <p:txBody>
          <a:bodyPr/>
          <a:lstStyle/>
          <a:p>
            <a:fld id="{71EE2826-6A0D-40AB-B68C-9B9D7B47588C}" type="datetimeFigureOut">
              <a:rPr kumimoji="1" lang="ja-JP" altLang="en-US" smtClean="0"/>
              <a:t>2025/1/10</a:t>
            </a:fld>
            <a:endParaRPr kumimoji="1" lang="ja-JP" altLang="en-US"/>
          </a:p>
        </p:txBody>
      </p:sp>
      <p:sp>
        <p:nvSpPr>
          <p:cNvPr id="6" name="フッター プレースホルダー 5">
            <a:extLst>
              <a:ext uri="{FF2B5EF4-FFF2-40B4-BE49-F238E27FC236}">
                <a16:creationId xmlns:a16="http://schemas.microsoft.com/office/drawing/2014/main" id="{7200C848-E756-14E8-26E0-245045EE290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CC7882-E21F-E030-7CB1-63AC0CA9CBA1}"/>
              </a:ext>
            </a:extLst>
          </p:cNvPr>
          <p:cNvSpPr>
            <a:spLocks noGrp="1"/>
          </p:cNvSpPr>
          <p:nvPr>
            <p:ph type="sldNum" sz="quarter" idx="12"/>
          </p:nvPr>
        </p:nvSpPr>
        <p:spPr/>
        <p:txBody>
          <a:body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387731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16873A-63B8-014D-3A08-1671056D0B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75F1590-F421-3B83-DEA2-00F41F815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4ABBB9-4539-FD7E-3B35-8D4C3478E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E2826-6A0D-40AB-B68C-9B9D7B47588C}" type="datetimeFigureOut">
              <a:rPr kumimoji="1" lang="ja-JP" altLang="en-US" smtClean="0"/>
              <a:t>2025/1/10</a:t>
            </a:fld>
            <a:endParaRPr kumimoji="1" lang="ja-JP" altLang="en-US"/>
          </a:p>
        </p:txBody>
      </p:sp>
      <p:sp>
        <p:nvSpPr>
          <p:cNvPr id="5" name="フッター プレースホルダー 4">
            <a:extLst>
              <a:ext uri="{FF2B5EF4-FFF2-40B4-BE49-F238E27FC236}">
                <a16:creationId xmlns:a16="http://schemas.microsoft.com/office/drawing/2014/main" id="{7A552E2F-782F-8266-10E8-5588CC878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AC9972C-BA6F-DA82-64D6-B7AE66636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FA1A2-999A-411D-AE45-113B041AE79C}" type="slidenum">
              <a:rPr kumimoji="1" lang="ja-JP" altLang="en-US" smtClean="0"/>
              <a:t>‹#›</a:t>
            </a:fld>
            <a:endParaRPr kumimoji="1" lang="ja-JP" altLang="en-US"/>
          </a:p>
        </p:txBody>
      </p:sp>
    </p:spTree>
    <p:extLst>
      <p:ext uri="{BB962C8B-B14F-4D97-AF65-F5344CB8AC3E}">
        <p14:creationId xmlns:p14="http://schemas.microsoft.com/office/powerpoint/2010/main" val="4168354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hyperlink" Target="https://www.japanrotary.club/home" TargetMode="External"/><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tmp"/><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5.tmp"/><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34.emf"/><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emf"/><Relationship Id="rId5" Type="http://schemas.openxmlformats.org/officeDocument/2006/relationships/image" Target="../media/image54.png"/><Relationship Id="rId4" Type="http://schemas.openxmlformats.org/officeDocument/2006/relationships/image" Target="../media/image53.emf"/></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光 が含まれている画像&#10;&#10;自動的に生成された説明">
            <a:extLst>
              <a:ext uri="{FF2B5EF4-FFF2-40B4-BE49-F238E27FC236}">
                <a16:creationId xmlns:a16="http://schemas.microsoft.com/office/drawing/2014/main" id="{3D2BFA2D-27F0-3AB4-B997-DED92EBCE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8612E45-10A6-352F-A46A-7DA700104F78}"/>
              </a:ext>
            </a:extLst>
          </p:cNvPr>
          <p:cNvSpPr txBox="1">
            <a:spLocks noChangeArrowheads="1"/>
          </p:cNvSpPr>
          <p:nvPr/>
        </p:nvSpPr>
        <p:spPr bwMode="auto">
          <a:xfrm>
            <a:off x="463619" y="1221581"/>
            <a:ext cx="11728381" cy="638291"/>
          </a:xfrm>
          <a:prstGeom prst="rect">
            <a:avLst/>
          </a:prstGeom>
          <a:noFill/>
          <a:ln>
            <a:noFill/>
          </a:ln>
          <a:effectLst>
            <a:outerShdw dist="17961" dir="2700000" algn="ctr" rotWithShape="0">
              <a:srgbClr val="1E1E2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kumimoji="1" sz="3600" kern="1200">
                <a:solidFill>
                  <a:schemeClr val="bg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3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　　国際ロータリー第２７４０地区</a:t>
            </a:r>
            <a:endParaRPr kumimoji="1" lang="en-US" altLang="ja-JP" sz="43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3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　　</a:t>
            </a:r>
            <a:endParaRPr kumimoji="1" lang="en-US" altLang="ja-JP" sz="43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ru-RU" altLang="ja-JP" sz="43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10" name="Rectangle 8">
            <a:extLst>
              <a:ext uri="{FF2B5EF4-FFF2-40B4-BE49-F238E27FC236}">
                <a16:creationId xmlns:a16="http://schemas.microsoft.com/office/drawing/2014/main" id="{754E36B7-EFF8-7CCC-9AB8-B2A18664FDF1}"/>
              </a:ext>
            </a:extLst>
          </p:cNvPr>
          <p:cNvSpPr txBox="1">
            <a:spLocks noChangeArrowheads="1"/>
          </p:cNvSpPr>
          <p:nvPr/>
        </p:nvSpPr>
        <p:spPr bwMode="auto">
          <a:xfrm>
            <a:off x="524702" y="1150755"/>
            <a:ext cx="11320463" cy="4710112"/>
          </a:xfrm>
          <a:prstGeom prst="rect">
            <a:avLst/>
          </a:prstGeom>
          <a:noFill/>
          <a:ln>
            <a:noFill/>
          </a:ln>
          <a:effectLst>
            <a:outerShdw dist="17961" dir="2700000" algn="ctr" rotWithShape="0">
              <a:srgbClr val="1E1E2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FontTx/>
              <a:buNone/>
              <a:defRPr kumimoji="1" sz="24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altLang="ja-JP" sz="3600" dirty="0">
              <a:solidFill>
                <a:srgbClr val="FFFFFF"/>
              </a:solidFill>
              <a:latin typeface="Microsoft Sans Serif"/>
              <a:ea typeface="ＭＳ Ｐゴシック" panose="020B060007020508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3600">
                <a:solidFill>
                  <a:srgbClr val="FFFFFF"/>
                </a:solidFill>
                <a:latin typeface="Microsoft Sans Serif"/>
                <a:ea typeface="ＭＳ Ｐゴシック" panose="020B0600070205080204" pitchFamily="50" charset="-128"/>
              </a:rPr>
              <a:t>アクションプラン（行動計画）セミナー</a:t>
            </a:r>
            <a:br>
              <a:rPr lang="en-US" altLang="ja-JP" sz="4800" dirty="0">
                <a:solidFill>
                  <a:srgbClr val="FFFFFF"/>
                </a:solidFill>
                <a:latin typeface="Microsoft Sans Serif"/>
                <a:ea typeface="ＭＳ Ｐゴシック" panose="020B0600070205080204" pitchFamily="50" charset="-128"/>
              </a:rPr>
            </a:br>
            <a:endParaRPr kumimoji="1" lang="en-US" altLang="ja-JP" sz="4800" b="0" i="0" u="none" strike="noStrike" kern="1200" cap="none" spc="0" normalizeH="0" baseline="0" noProof="0" dirty="0">
              <a:ln>
                <a:noFill/>
              </a:ln>
              <a:solidFill>
                <a:srgbClr val="FFFFFF"/>
              </a:solidFill>
              <a:effectLst/>
              <a:uLnTx/>
              <a:uFillTx/>
              <a:latin typeface="Microsoft Sans Serif"/>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ja-JP" altLang="en-US" noProof="0" dirty="0">
                <a:solidFill>
                  <a:srgbClr val="FFFFFF"/>
                </a:solidFill>
                <a:latin typeface="Microsoft Sans Serif"/>
              </a:rPr>
              <a:t>　　　　　　　　　　　　　　　　　　　</a:t>
            </a:r>
            <a:endParaRPr lang="en-US" altLang="ja-JP" noProof="0" dirty="0">
              <a:solidFill>
                <a:srgbClr val="FFFFFF"/>
              </a:solidFill>
              <a:latin typeface="Microsoft Sans Serif"/>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dirty="0">
                <a:ln>
                  <a:noFill/>
                </a:ln>
                <a:solidFill>
                  <a:srgbClr val="FFFFFF"/>
                </a:solidFill>
                <a:effectLst/>
                <a:uLnTx/>
                <a:uFillTx/>
                <a:latin typeface="Microsoft Sans Serif"/>
                <a:ea typeface="+mn-ea"/>
                <a:cs typeface="+mn-cs"/>
              </a:rPr>
              <a:t>　　　　　　　　　　　　　　　　　</a:t>
            </a:r>
            <a:r>
              <a:rPr kumimoji="1" lang="ja-JP" altLang="en-US" sz="2800" b="0" i="0" u="none" strike="noStrike" kern="1200" cap="none" spc="0" normalizeH="0" baseline="0" noProof="0" dirty="0">
                <a:ln>
                  <a:noFill/>
                </a:ln>
                <a:solidFill>
                  <a:srgbClr val="FFFFFF"/>
                </a:solidFill>
                <a:effectLst/>
                <a:uLnTx/>
                <a:uFillTx/>
                <a:latin typeface="Microsoft Sans Serif"/>
                <a:ea typeface="+mn-ea"/>
                <a:cs typeface="+mn-cs"/>
              </a:rPr>
              <a:t>第３地域</a:t>
            </a:r>
            <a:r>
              <a:rPr kumimoji="1" lang="ja-JP" altLang="en-US" sz="2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行動計画推進リーダー</a:t>
            </a:r>
            <a:endParaRPr kumimoji="1" lang="en-US" altLang="ja-JP" sz="2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ja-JP" altLang="en-US" dirty="0">
                <a:solidFill>
                  <a:srgbClr val="FFFFFF"/>
                </a:solidFill>
                <a:latin typeface="ＭＳ Ｐゴシック" panose="020B0600070205080204" pitchFamily="50" charset="-128"/>
                <a:ea typeface="ＭＳ Ｐゴシック" panose="020B0600070205080204" pitchFamily="50" charset="-128"/>
              </a:rPr>
              <a:t>　　　　　　　　　　　　　　　　　　　　　　　　　　　　　　　　　</a:t>
            </a:r>
            <a:r>
              <a:rPr lang="ja-JP" altLang="en-US" sz="2800" dirty="0">
                <a:solidFill>
                  <a:srgbClr val="FFFFFF"/>
                </a:solidFill>
                <a:latin typeface="ＭＳ Ｐゴシック" panose="020B0600070205080204" pitchFamily="50" charset="-128"/>
                <a:ea typeface="ＭＳ Ｐゴシック" panose="020B0600070205080204" pitchFamily="50" charset="-128"/>
              </a:rPr>
              <a:t>２７２０地区</a:t>
            </a:r>
            <a:r>
              <a:rPr lang="en-US" altLang="ja-JP" sz="2800" dirty="0">
                <a:solidFill>
                  <a:srgbClr val="FFFFFF"/>
                </a:solidFill>
                <a:latin typeface="ＭＳ Ｐゴシック" panose="020B0600070205080204" pitchFamily="50" charset="-128"/>
                <a:ea typeface="ＭＳ Ｐゴシック" panose="020B0600070205080204" pitchFamily="50" charset="-128"/>
              </a:rPr>
              <a:t>PDG</a:t>
            </a:r>
            <a:r>
              <a:rPr lang="ja-JP" altLang="en-US" sz="2800" dirty="0">
                <a:solidFill>
                  <a:srgbClr val="FFFFFF"/>
                </a:solidFill>
                <a:latin typeface="ＭＳ Ｐゴシック" panose="020B0600070205080204" pitchFamily="50" charset="-128"/>
                <a:ea typeface="ＭＳ Ｐゴシック" panose="020B0600070205080204" pitchFamily="50" charset="-128"/>
              </a:rPr>
              <a:t>　硯川昭一</a:t>
            </a:r>
            <a:endParaRPr kumimoji="1" lang="ru-RU" altLang="ja-JP" sz="2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5E7C358F-BA77-0E07-BD79-8CEE5FDC20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24913" y="5860867"/>
            <a:ext cx="1883771" cy="716364"/>
          </a:xfrm>
          <a:prstGeom prst="rect">
            <a:avLst/>
          </a:prstGeom>
        </p:spPr>
      </p:pic>
    </p:spTree>
    <p:extLst>
      <p:ext uri="{BB962C8B-B14F-4D97-AF65-F5344CB8AC3E}">
        <p14:creationId xmlns:p14="http://schemas.microsoft.com/office/powerpoint/2010/main" val="322146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55166-DBF5-2718-B439-5AB56B0F4FC4}"/>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8098360F-57DF-833E-3CC7-F6BC61D25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392EE5FF-A8F4-0287-E624-747BFFD32A18}"/>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「私たちは、世界で、地域社会で、</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そして</a:t>
            </a:r>
            <a:r>
              <a:rPr lang="ja" altLang="en-US" sz="5333" b="1" dirty="0">
                <a:solidFill>
                  <a:srgbClr val="FFFF00"/>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自分自身の中で</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、持続可能な</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良い変化を生むために、人びとが</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手を取り合って行動する世界を</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目指しています」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7329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5A15-A7DA-E8AA-6F1E-FB459E12DACE}"/>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4713E3B5-CE75-8176-00FF-4AAECD638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245AC4B0-591D-C59C-4BF4-31566169A2A4}"/>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
        <p:nvSpPr>
          <p:cNvPr id="3" name="テキスト ボックス 2">
            <a:extLst>
              <a:ext uri="{FF2B5EF4-FFF2-40B4-BE49-F238E27FC236}">
                <a16:creationId xmlns:a16="http://schemas.microsoft.com/office/drawing/2014/main" id="{0AB0B8C9-C22D-C564-E3A8-5B08D327AE77}"/>
              </a:ext>
            </a:extLst>
          </p:cNvPr>
          <p:cNvSpPr txBox="1"/>
          <p:nvPr/>
        </p:nvSpPr>
        <p:spPr>
          <a:xfrm>
            <a:off x="824707" y="286555"/>
            <a:ext cx="10325123" cy="6089872"/>
          </a:xfrm>
          <a:prstGeom prst="rect">
            <a:avLst/>
          </a:prstGeom>
          <a:noFill/>
        </p:spPr>
        <p:txBody>
          <a:bodyPr wrap="square">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ロータリーの目的は「奉仕の理念」を広め、その価値を高めてゆくことにあります。</a:t>
            </a:r>
            <a:endParaRPr kumimoji="1" lang="en-US" altLang="ja-JP"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そして理想のロータリアンとは、個人生活、職業生活、社会生活、人生のすべての面で「奉仕の理念」の研鑽、実践を行う人です。</a:t>
            </a:r>
            <a:endParaRPr kumimoji="1" lang="en-US" altLang="ja-JP"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その「奉仕の理念」とは、世のため人のために自分が持っている能力を全力で心をこめて捧げること、そうした利他の精神が</a:t>
            </a:r>
            <a:r>
              <a:rPr kumimoji="1" lang="ja-JP" altLang="en-US" sz="3600" b="0" i="0" u="none" strike="noStrike" kern="1200" cap="none" spc="0" normalizeH="0" baseline="0" noProof="0" dirty="0">
                <a:ln>
                  <a:noFill/>
                </a:ln>
                <a:solidFill>
                  <a:srgbClr val="FFFF00"/>
                </a:solidFill>
                <a:effectLst/>
                <a:uLnTx/>
                <a:uFillTx/>
                <a:latin typeface="HGP創英角ｺﾞｼｯｸUB" panose="020B0900000000000000" pitchFamily="50" charset="-128"/>
                <a:ea typeface="HGP創英角ｺﾞｼｯｸUB" panose="020B0900000000000000" pitchFamily="50" charset="-128"/>
              </a:rPr>
              <a:t>自分の幸せ</a:t>
            </a:r>
            <a:r>
              <a:rPr kumimoji="1" lang="ja-JP" altLang="en-US"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に繋がる、そしてそれが自分を生かす道である、ということです。</a:t>
            </a:r>
            <a:endParaRPr kumimoji="1" lang="en-US" altLang="ja-JP" sz="36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331326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9373-16F6-A308-E404-72FDE002CE8B}"/>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C44F81F0-5B56-D6BC-5E73-29E46BD20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8" name="Subtitle 2">
            <a:extLst>
              <a:ext uri="{FF2B5EF4-FFF2-40B4-BE49-F238E27FC236}">
                <a16:creationId xmlns:a16="http://schemas.microsoft.com/office/drawing/2014/main" id="{3C4F0A29-78B4-7C3E-2579-E5A8ADCFB96C}"/>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
        <p:nvSpPr>
          <p:cNvPr id="3" name="テキスト ボックス 2">
            <a:extLst>
              <a:ext uri="{FF2B5EF4-FFF2-40B4-BE49-F238E27FC236}">
                <a16:creationId xmlns:a16="http://schemas.microsoft.com/office/drawing/2014/main" id="{9446B16D-339F-FEF1-8757-BC80294E9AC7}"/>
              </a:ext>
            </a:extLst>
          </p:cNvPr>
          <p:cNvSpPr txBox="1"/>
          <p:nvPr/>
        </p:nvSpPr>
        <p:spPr>
          <a:xfrm>
            <a:off x="1407318" y="674400"/>
            <a:ext cx="10251281" cy="5632311"/>
          </a:xfrm>
          <a:prstGeom prst="rect">
            <a:avLst/>
          </a:prstGeom>
          <a:noFill/>
        </p:spPr>
        <p:txBody>
          <a:bodyPr wrap="square">
            <a:spAutoFit/>
          </a:bodyPr>
          <a:lstStyle/>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この奉仕の理念を示したロータリーの二つのモットー</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「超我の奉仕」</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「最もよく奉仕するもの最も多く報いられる」</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これらが明記されているのは、１９２３年セントルイス国際大会での第３４号議案、通称「２３－３４の決議」のみです。</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手続き要覧には、今は「社会奉仕に関する１９２３年の声明」と表記されています。</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375287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DCD2-CC0E-02B3-C8F3-64E66A108C91}"/>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AC082E9B-C19E-2B36-F8F7-721757E89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8" name="Subtitle 2">
            <a:extLst>
              <a:ext uri="{FF2B5EF4-FFF2-40B4-BE49-F238E27FC236}">
                <a16:creationId xmlns:a16="http://schemas.microsoft.com/office/drawing/2014/main" id="{18B4D316-BEA0-34B1-ADF0-95EA626D6415}"/>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
        <p:nvSpPr>
          <p:cNvPr id="3" name="テキスト ボックス 2">
            <a:extLst>
              <a:ext uri="{FF2B5EF4-FFF2-40B4-BE49-F238E27FC236}">
                <a16:creationId xmlns:a16="http://schemas.microsoft.com/office/drawing/2014/main" id="{442545E9-3EED-A1D3-523A-4DB043E68C85}"/>
              </a:ext>
            </a:extLst>
          </p:cNvPr>
          <p:cNvSpPr txBox="1"/>
          <p:nvPr/>
        </p:nvSpPr>
        <p:spPr>
          <a:xfrm>
            <a:off x="1164432" y="1038723"/>
            <a:ext cx="9879806" cy="5078313"/>
          </a:xfrm>
          <a:prstGeom prst="rect">
            <a:avLst/>
          </a:prstGeom>
          <a:noFill/>
        </p:spPr>
        <p:txBody>
          <a:bodyPr wrap="square">
            <a:spAutoFit/>
          </a:bodyPr>
          <a:lstStyle/>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さらに、</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第３項に</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RI</a:t>
            </a:r>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の役割として、</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ロータリーの奉仕の理念の擁護・育成。クラブの拡大。各クラブへの情報提供となっています。</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第５項に</a:t>
            </a:r>
            <a:endParaRPr lang="en-US" altLang="ja-JP" sz="36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重要な、クラブ自治権が明記され、</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RI</a:t>
            </a:r>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は指導はしても、命じたり、禁じてはならないとされています。</a:t>
            </a:r>
          </a:p>
        </p:txBody>
      </p:sp>
    </p:spTree>
    <p:custDataLst>
      <p:tags r:id="rId1"/>
    </p:custDataLst>
    <p:extLst>
      <p:ext uri="{BB962C8B-B14F-4D97-AF65-F5344CB8AC3E}">
        <p14:creationId xmlns:p14="http://schemas.microsoft.com/office/powerpoint/2010/main" val="57126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4995-3124-1CC2-BC8E-C2D603492948}"/>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C05D88D0-E189-90D6-29D9-1942DD443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62575361-7C38-DC6D-2C21-6432C969CFAC}"/>
              </a:ext>
            </a:extLst>
          </p:cNvPr>
          <p:cNvSpPr txBox="1">
            <a:spLocks noChangeArrowheads="1"/>
          </p:cNvSpPr>
          <p:nvPr/>
        </p:nvSpPr>
        <p:spPr bwMode="auto">
          <a:xfrm>
            <a:off x="2669846" y="739160"/>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ja-JP" altLang="en-US" sz="4000" dirty="0">
                <a:solidFill>
                  <a:srgbClr val="00B050"/>
                </a:solidFill>
                <a:ea typeface="ＭＳ Ｐゴシック" panose="020B0600070205080204" pitchFamily="50" charset="-128"/>
              </a:rPr>
              <a:t>このあとの発表内容</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17A47876-9A86-3AD9-242B-0EB3C57105CE}"/>
              </a:ext>
            </a:extLst>
          </p:cNvPr>
          <p:cNvSpPr txBox="1">
            <a:spLocks noChangeArrowheads="1"/>
          </p:cNvSpPr>
          <p:nvPr/>
        </p:nvSpPr>
        <p:spPr bwMode="auto">
          <a:xfrm>
            <a:off x="3698097" y="1851640"/>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00B0F0"/>
                </a:solidFill>
                <a:latin typeface="ＭＳ Ｐゴシック" panose="020B0600070205080204" pitchFamily="50" charset="-128"/>
                <a:ea typeface="ＭＳ Ｐゴシック" panose="020B0600070205080204" pitchFamily="50" charset="-128"/>
              </a:rPr>
              <a:t>・クラブの現状とビジョン作成</a:t>
            </a:r>
            <a:endParaRPr lang="en-US" altLang="ja-JP" sz="4000"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・行動計画（指針）の内容</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・３年間の目標設定</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6D8418D8-1A99-1065-AA20-E650B3ECBE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661928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2DCE-1B75-BB16-1568-BE6E31AACF14}"/>
            </a:ext>
          </a:extLst>
        </p:cNvPr>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8167780" y="5121584"/>
            <a:ext cx="1343850" cy="1262933"/>
          </a:xfrm>
          <a:prstGeom prst="rect">
            <a:avLst/>
          </a:prstGeom>
        </p:spPr>
      </p:pic>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A2BD304D-4F06-A218-6D4F-6810C908C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886"/>
            <a:ext cx="11986948" cy="6858000"/>
          </a:xfrm>
          <a:prstGeom prst="rect">
            <a:avLst/>
          </a:prstGeom>
        </p:spPr>
      </p:pic>
      <p:sp>
        <p:nvSpPr>
          <p:cNvPr id="4" name="Rectangle 2">
            <a:extLst>
              <a:ext uri="{FF2B5EF4-FFF2-40B4-BE49-F238E27FC236}">
                <a16:creationId xmlns:a16="http://schemas.microsoft.com/office/drawing/2014/main" id="{23114E5E-93A2-24C0-FBDC-C9A709AA1BEC}"/>
              </a:ext>
            </a:extLst>
          </p:cNvPr>
          <p:cNvSpPr txBox="1">
            <a:spLocks noChangeArrowheads="1"/>
          </p:cNvSpPr>
          <p:nvPr/>
        </p:nvSpPr>
        <p:spPr bwMode="auto">
          <a:xfrm>
            <a:off x="2919206" y="388986"/>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nSpc>
                <a:spcPct val="80000"/>
              </a:lnSpc>
            </a:pPr>
            <a:r>
              <a:rPr lang="ja-JP" altLang="en-US" sz="4000" dirty="0">
                <a:solidFill>
                  <a:srgbClr val="4D4D4D"/>
                </a:solidFill>
                <a:latin typeface="ＭＳ Ｐゴシック" panose="020B0600070205080204" pitchFamily="50" charset="-128"/>
                <a:ea typeface="ＭＳ Ｐゴシック" panose="020B0600070205080204" pitchFamily="50" charset="-128"/>
              </a:rPr>
              <a:t>現状・・・クラブにより状況が異なります</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p:txBody>
      </p:sp>
      <p:sp>
        <p:nvSpPr>
          <p:cNvPr id="7" name="Rectangle 3">
            <a:extLst>
              <a:ext uri="{FF2B5EF4-FFF2-40B4-BE49-F238E27FC236}">
                <a16:creationId xmlns:a16="http://schemas.microsoft.com/office/drawing/2014/main" id="{E2626148-8010-149F-BEF7-628738D8F729}"/>
              </a:ext>
            </a:extLst>
          </p:cNvPr>
          <p:cNvSpPr txBox="1">
            <a:spLocks noChangeArrowheads="1"/>
          </p:cNvSpPr>
          <p:nvPr/>
        </p:nvSpPr>
        <p:spPr bwMode="auto">
          <a:xfrm>
            <a:off x="3343815" y="1389821"/>
            <a:ext cx="797041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①　戦略計画委員会がありますか？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②　クラブ・ビジョンがありますか？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③　奉仕プロジェクトに４つの優先事項を</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考慮していますか？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④　奉仕プロジェクト実施後、効果を検証し</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ていますか？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⑤　クラブセントラルに年間目標を入力して</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いますか？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5E2D948D-C1D6-3529-9AC7-B79C99D31D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12" y="535541"/>
            <a:ext cx="1883771" cy="716364"/>
          </a:xfrm>
          <a:prstGeom prst="rect">
            <a:avLst/>
          </a:prstGeom>
        </p:spPr>
      </p:pic>
    </p:spTree>
    <p:extLst>
      <p:ext uri="{BB962C8B-B14F-4D97-AF65-F5344CB8AC3E}">
        <p14:creationId xmlns:p14="http://schemas.microsoft.com/office/powerpoint/2010/main" val="25795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EC77-6F55-C9F6-7BEE-9FE838049887}"/>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C3E9C204-F667-C2D2-2953-1790906C6A86}"/>
              </a:ext>
            </a:extLst>
          </p:cNvPr>
          <p:cNvPicPr>
            <a:picLocks noChangeAspect="1"/>
          </p:cNvPicPr>
          <p:nvPr/>
        </p:nvPicPr>
        <p:blipFill>
          <a:blip r:embed="rId2"/>
          <a:stretch>
            <a:fillRect/>
          </a:stretch>
        </p:blipFill>
        <p:spPr>
          <a:xfrm>
            <a:off x="8167780" y="5121584"/>
            <a:ext cx="1343850" cy="1262933"/>
          </a:xfrm>
          <a:prstGeom prst="rect">
            <a:avLst/>
          </a:prstGeom>
        </p:spPr>
      </p:pic>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EF7D59F5-1B32-842F-692C-6BD541587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86948" cy="6858000"/>
          </a:xfrm>
          <a:prstGeom prst="rect">
            <a:avLst/>
          </a:prstGeom>
        </p:spPr>
      </p:pic>
      <p:sp>
        <p:nvSpPr>
          <p:cNvPr id="4" name="Rectangle 2">
            <a:extLst>
              <a:ext uri="{FF2B5EF4-FFF2-40B4-BE49-F238E27FC236}">
                <a16:creationId xmlns:a16="http://schemas.microsoft.com/office/drawing/2014/main" id="{80812BCE-12C1-D3B0-63F0-1FD4E007EB7D}"/>
              </a:ext>
            </a:extLst>
          </p:cNvPr>
          <p:cNvSpPr txBox="1">
            <a:spLocks noChangeArrowheads="1"/>
          </p:cNvSpPr>
          <p:nvPr/>
        </p:nvSpPr>
        <p:spPr bwMode="auto">
          <a:xfrm>
            <a:off x="2919206" y="388986"/>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a:solidFill>
                  <a:srgbClr val="4D4D4D"/>
                </a:solidFill>
                <a:latin typeface="ＭＳ Ｐゴシック" panose="020B0600070205080204" pitchFamily="50" charset="-128"/>
                <a:ea typeface="ＭＳ Ｐゴシック" panose="020B0600070205080204" pitchFamily="50" charset="-128"/>
              </a:rPr>
              <a:t>①　戦略計画委員会の構成メンバー</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A12DB142-C192-4C44-D9FD-239CD1BB21CD}"/>
              </a:ext>
            </a:extLst>
          </p:cNvPr>
          <p:cNvSpPr txBox="1">
            <a:spLocks noChangeArrowheads="1"/>
          </p:cNvSpPr>
          <p:nvPr/>
        </p:nvSpPr>
        <p:spPr bwMode="auto">
          <a:xfrm>
            <a:off x="3343815" y="1389821"/>
            <a:ext cx="797041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・会長　　　＋　　</a:t>
            </a:r>
            <a:r>
              <a:rPr lang="ja-JP" altLang="en-US" dirty="0">
                <a:solidFill>
                  <a:srgbClr val="00B0F0"/>
                </a:solidFill>
                <a:latin typeface="ＭＳ Ｐゴシック" panose="020B0600070205080204" pitchFamily="50" charset="-128"/>
                <a:ea typeface="ＭＳ Ｐゴシック" panose="020B0600070205080204" pitchFamily="50" charset="-128"/>
              </a:rPr>
              <a:t>クラブ行動計推進リーダー</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・パスト会長</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・会長エレクト</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・会長ノミニー</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・幹事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・必要に応じて各委員長</a:t>
            </a:r>
            <a:endParaRPr lang="en-US" altLang="ja-JP"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2292992F-ACF3-C4AC-7E1F-2AA9A0F910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12" y="535541"/>
            <a:ext cx="1883771" cy="716364"/>
          </a:xfrm>
          <a:prstGeom prst="rect">
            <a:avLst/>
          </a:prstGeom>
        </p:spPr>
      </p:pic>
    </p:spTree>
    <p:extLst>
      <p:ext uri="{BB962C8B-B14F-4D97-AF65-F5344CB8AC3E}">
        <p14:creationId xmlns:p14="http://schemas.microsoft.com/office/powerpoint/2010/main" val="1692005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1C65C-5D00-B956-9AAD-BE643BA26F30}"/>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EA356C63-9605-409A-FE5D-2C118B292326}"/>
              </a:ext>
            </a:extLst>
          </p:cNvPr>
          <p:cNvPicPr>
            <a:picLocks noChangeAspect="1"/>
          </p:cNvPicPr>
          <p:nvPr/>
        </p:nvPicPr>
        <p:blipFill>
          <a:blip r:embed="rId2"/>
          <a:stretch>
            <a:fillRect/>
          </a:stretch>
        </p:blipFill>
        <p:spPr>
          <a:xfrm>
            <a:off x="8167780" y="5121584"/>
            <a:ext cx="1343850" cy="1262933"/>
          </a:xfrm>
          <a:prstGeom prst="rect">
            <a:avLst/>
          </a:prstGeom>
        </p:spPr>
      </p:pic>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19BFDC32-19A3-02D3-AD0A-6689197D0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86948" cy="6858000"/>
          </a:xfrm>
          <a:prstGeom prst="rect">
            <a:avLst/>
          </a:prstGeom>
        </p:spPr>
      </p:pic>
      <p:sp>
        <p:nvSpPr>
          <p:cNvPr id="4" name="Rectangle 2">
            <a:extLst>
              <a:ext uri="{FF2B5EF4-FFF2-40B4-BE49-F238E27FC236}">
                <a16:creationId xmlns:a16="http://schemas.microsoft.com/office/drawing/2014/main" id="{3DCDDDD2-A96F-198E-97FF-3D26FB0B73AE}"/>
              </a:ext>
            </a:extLst>
          </p:cNvPr>
          <p:cNvSpPr txBox="1">
            <a:spLocks noChangeArrowheads="1"/>
          </p:cNvSpPr>
          <p:nvPr/>
        </p:nvSpPr>
        <p:spPr bwMode="auto">
          <a:xfrm>
            <a:off x="2919206" y="388986"/>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nSpc>
                <a:spcPct val="80000"/>
              </a:lnSpc>
            </a:pPr>
            <a:r>
              <a:rPr lang="ja-JP" altLang="en-US" sz="4000" dirty="0">
                <a:solidFill>
                  <a:srgbClr val="4D4D4D"/>
                </a:solidFill>
                <a:latin typeface="ＭＳ Ｐゴシック" panose="020B0600070205080204" pitchFamily="50" charset="-128"/>
                <a:ea typeface="ＭＳ Ｐゴシック" panose="020B0600070205080204" pitchFamily="50" charset="-128"/>
              </a:rPr>
              <a:t>クラブ行動計画推進リーダーの役割</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p:txBody>
      </p:sp>
      <p:sp>
        <p:nvSpPr>
          <p:cNvPr id="7" name="Rectangle 3">
            <a:extLst>
              <a:ext uri="{FF2B5EF4-FFF2-40B4-BE49-F238E27FC236}">
                <a16:creationId xmlns:a16="http://schemas.microsoft.com/office/drawing/2014/main" id="{267539E2-2945-1D63-E830-DBFD607D1D0B}"/>
              </a:ext>
            </a:extLst>
          </p:cNvPr>
          <p:cNvSpPr txBox="1">
            <a:spLocks noChangeArrowheads="1"/>
          </p:cNvSpPr>
          <p:nvPr/>
        </p:nvSpPr>
        <p:spPr bwMode="auto">
          <a:xfrm>
            <a:off x="3000915" y="1880019"/>
            <a:ext cx="797041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①　クラブ戦略計画委員会をリードしていく</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FF0000"/>
                </a:solidFill>
                <a:latin typeface="ＭＳ Ｐゴシック" panose="020B0600070205080204" pitchFamily="50" charset="-128"/>
                <a:ea typeface="ＭＳ Ｐゴシック" panose="020B0600070205080204" pitchFamily="50" charset="-128"/>
              </a:rPr>
              <a:t>②　地区行動計画推進リーダーとの会合で</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FF0000"/>
                </a:solidFill>
                <a:latin typeface="ＭＳ Ｐゴシック" panose="020B0600070205080204" pitchFamily="50" charset="-128"/>
                <a:ea typeface="ＭＳ Ｐゴシック" panose="020B0600070205080204" pitchFamily="50" charset="-128"/>
              </a:rPr>
              <a:t>　　　　状況報告し、また、他クラブの情報を入</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FF0000"/>
                </a:solidFill>
                <a:latin typeface="ＭＳ Ｐゴシック" panose="020B0600070205080204" pitchFamily="50" charset="-128"/>
                <a:ea typeface="ＭＳ Ｐゴシック" panose="020B0600070205080204" pitchFamily="50" charset="-128"/>
              </a:rPr>
              <a:t>　　　　手し、クラブで活用する</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FF0000"/>
                </a:solidFill>
                <a:latin typeface="ＭＳ Ｐゴシック" panose="020B0600070205080204" pitchFamily="50" charset="-128"/>
                <a:ea typeface="ＭＳ Ｐゴシック" panose="020B0600070205080204" pitchFamily="50" charset="-128"/>
              </a:rPr>
              <a:t>　</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③　クラブセントラルの３年間目標設定を指</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導していく　</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A236DFD6-BC5B-B20A-EFFB-0143397268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12" y="535541"/>
            <a:ext cx="1883771" cy="716364"/>
          </a:xfrm>
          <a:prstGeom prst="rect">
            <a:avLst/>
          </a:prstGeom>
        </p:spPr>
      </p:pic>
    </p:spTree>
    <p:extLst>
      <p:ext uri="{BB962C8B-B14F-4D97-AF65-F5344CB8AC3E}">
        <p14:creationId xmlns:p14="http://schemas.microsoft.com/office/powerpoint/2010/main" val="242732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3B5D1-2591-E1C2-6749-7F8A2CF15CC0}"/>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901B13AF-D6F8-766A-D49C-BA316AF44A21}"/>
              </a:ext>
            </a:extLst>
          </p:cNvPr>
          <p:cNvPicPr>
            <a:picLocks noChangeAspect="1"/>
          </p:cNvPicPr>
          <p:nvPr/>
        </p:nvPicPr>
        <p:blipFill>
          <a:blip r:embed="rId2"/>
          <a:stretch>
            <a:fillRect/>
          </a:stretch>
        </p:blipFill>
        <p:spPr>
          <a:xfrm>
            <a:off x="8167780" y="5121584"/>
            <a:ext cx="1343850" cy="1262933"/>
          </a:xfrm>
          <a:prstGeom prst="rect">
            <a:avLst/>
          </a:prstGeom>
        </p:spPr>
      </p:pic>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3CBE86D3-7839-0FCB-6EA1-688C8ACB7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627"/>
            <a:ext cx="11986948" cy="6858000"/>
          </a:xfrm>
          <a:prstGeom prst="rect">
            <a:avLst/>
          </a:prstGeom>
        </p:spPr>
      </p:pic>
      <p:sp>
        <p:nvSpPr>
          <p:cNvPr id="4" name="Rectangle 2">
            <a:extLst>
              <a:ext uri="{FF2B5EF4-FFF2-40B4-BE49-F238E27FC236}">
                <a16:creationId xmlns:a16="http://schemas.microsoft.com/office/drawing/2014/main" id="{17975B28-E92E-C9B7-2A8F-4E6B2775E5AF}"/>
              </a:ext>
            </a:extLst>
          </p:cNvPr>
          <p:cNvSpPr txBox="1">
            <a:spLocks noChangeArrowheads="1"/>
          </p:cNvSpPr>
          <p:nvPr/>
        </p:nvSpPr>
        <p:spPr bwMode="auto">
          <a:xfrm>
            <a:off x="2919206" y="388986"/>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ea typeface="ＭＳ Ｐゴシック" panose="020B0600070205080204" pitchFamily="50" charset="-128"/>
              </a:rPr>
              <a:t>②クラブビジョンはありますか？</a:t>
            </a:r>
            <a:endParaRPr lang="en-US" altLang="ja-JP" sz="4000" dirty="0">
              <a:ea typeface="ＭＳ Ｐゴシック" panose="020B0600070205080204" pitchFamily="50" charset="-128"/>
            </a:endParaRPr>
          </a:p>
        </p:txBody>
      </p:sp>
      <p:sp>
        <p:nvSpPr>
          <p:cNvPr id="7" name="Rectangle 3">
            <a:extLst>
              <a:ext uri="{FF2B5EF4-FFF2-40B4-BE49-F238E27FC236}">
                <a16:creationId xmlns:a16="http://schemas.microsoft.com/office/drawing/2014/main" id="{55D3BA57-42D6-E722-6362-A7594A15A448}"/>
              </a:ext>
            </a:extLst>
          </p:cNvPr>
          <p:cNvSpPr txBox="1">
            <a:spLocks noChangeArrowheads="1"/>
          </p:cNvSpPr>
          <p:nvPr/>
        </p:nvSpPr>
        <p:spPr bwMode="auto">
          <a:xfrm>
            <a:off x="3307189" y="1295400"/>
            <a:ext cx="766561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dirty="0">
                <a:solidFill>
                  <a:srgbClr val="FF0000"/>
                </a:solidFill>
                <a:latin typeface="ＭＳ Ｐゴシック" panose="020B0600070205080204" pitchFamily="50" charset="-128"/>
                <a:ea typeface="ＭＳ Ｐゴシック" panose="020B0600070205080204" pitchFamily="50" charset="-128"/>
              </a:rPr>
              <a:t>ジャパンポータルサイトを活用しましょう！</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03EF8130-3A9E-0DA9-A5C0-06A29CFE20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12" y="535541"/>
            <a:ext cx="1883771" cy="716364"/>
          </a:xfrm>
          <a:prstGeom prst="rect">
            <a:avLst/>
          </a:prstGeom>
        </p:spPr>
      </p:pic>
      <p:pic>
        <p:nvPicPr>
          <p:cNvPr id="6" name="図 5">
            <a:extLst>
              <a:ext uri="{FF2B5EF4-FFF2-40B4-BE49-F238E27FC236}">
                <a16:creationId xmlns:a16="http://schemas.microsoft.com/office/drawing/2014/main" id="{A252B37A-F33E-B61D-9731-19755772A605}"/>
              </a:ext>
            </a:extLst>
          </p:cNvPr>
          <p:cNvPicPr>
            <a:picLocks noChangeAspect="1"/>
          </p:cNvPicPr>
          <p:nvPr/>
        </p:nvPicPr>
        <p:blipFill>
          <a:blip r:embed="rId2"/>
          <a:stretch>
            <a:fillRect/>
          </a:stretch>
        </p:blipFill>
        <p:spPr>
          <a:xfrm>
            <a:off x="5444804" y="2571750"/>
            <a:ext cx="3034668" cy="2851943"/>
          </a:xfrm>
          <a:prstGeom prst="rect">
            <a:avLst/>
          </a:prstGeom>
        </p:spPr>
      </p:pic>
    </p:spTree>
    <p:extLst>
      <p:ext uri="{BB962C8B-B14F-4D97-AF65-F5344CB8AC3E}">
        <p14:creationId xmlns:p14="http://schemas.microsoft.com/office/powerpoint/2010/main" val="3703888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2DC7734-4A5B-961F-76A1-3A8994171617}"/>
              </a:ext>
            </a:extLst>
          </p:cNvPr>
          <p:cNvSpPr txBox="1"/>
          <p:nvPr/>
        </p:nvSpPr>
        <p:spPr>
          <a:xfrm>
            <a:off x="2826105" y="172349"/>
            <a:ext cx="6369051" cy="646331"/>
          </a:xfrm>
          <a:prstGeom prst="rect">
            <a:avLst/>
          </a:prstGeom>
          <a:noFill/>
        </p:spPr>
        <p:txBody>
          <a:bodyPr wrap="none" rtlCol="0">
            <a:spAutoFit/>
          </a:bodyPr>
          <a:lstStyle/>
          <a:p>
            <a:r>
              <a:rPr kumimoji="1" lang="en-US" altLang="ja-JP" sz="3600" b="1" dirty="0">
                <a:latin typeface="HGMaruGothicMPRO" panose="020F0600000000000000" pitchFamily="34" charset="-128"/>
                <a:ea typeface="HGMaruGothicMPRO" panose="020F0600000000000000" pitchFamily="34" charset="-128"/>
              </a:rPr>
              <a:t>JAPAN Rotary Portal Site</a:t>
            </a:r>
            <a:endParaRPr kumimoji="1" lang="ja-JP" altLang="en-US" sz="3600" b="1">
              <a:latin typeface="HGMaruGothicMPRO" panose="020F0600000000000000" pitchFamily="34" charset="-128"/>
              <a:ea typeface="HGMaruGothicMPRO" panose="020F0600000000000000" pitchFamily="34" charset="-128"/>
            </a:endParaRPr>
          </a:p>
        </p:txBody>
      </p:sp>
      <p:pic>
        <p:nvPicPr>
          <p:cNvPr id="6" name="図 5" descr="グラフィカル ユーザー インターフェイス, Web サイト&#10;&#10;自動的に生成された説明">
            <a:extLst>
              <a:ext uri="{FF2B5EF4-FFF2-40B4-BE49-F238E27FC236}">
                <a16:creationId xmlns:a16="http://schemas.microsoft.com/office/drawing/2014/main" id="{055CE624-EF7D-92D7-72BD-BF2BB3721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596" y="1503946"/>
            <a:ext cx="6568807" cy="4235530"/>
          </a:xfrm>
          <a:prstGeom prst="rect">
            <a:avLst/>
          </a:prstGeom>
          <a:ln>
            <a:solidFill>
              <a:schemeClr val="tx1"/>
            </a:solidFill>
          </a:ln>
        </p:spPr>
      </p:pic>
      <p:sp>
        <p:nvSpPr>
          <p:cNvPr id="2" name="テキスト ボックス 1">
            <a:extLst>
              <a:ext uri="{FF2B5EF4-FFF2-40B4-BE49-F238E27FC236}">
                <a16:creationId xmlns:a16="http://schemas.microsoft.com/office/drawing/2014/main" id="{25DF265C-CDA6-5D9F-8838-9472BECB215C}"/>
              </a:ext>
            </a:extLst>
          </p:cNvPr>
          <p:cNvSpPr txBox="1"/>
          <p:nvPr/>
        </p:nvSpPr>
        <p:spPr>
          <a:xfrm>
            <a:off x="3874993" y="818680"/>
            <a:ext cx="4047903" cy="369332"/>
          </a:xfrm>
          <a:prstGeom prst="rect">
            <a:avLst/>
          </a:prstGeom>
          <a:noFill/>
        </p:spPr>
        <p:txBody>
          <a:bodyPr wrap="none" rtlCol="0">
            <a:spAutoFit/>
          </a:bodyPr>
          <a:lstStyle/>
          <a:p>
            <a:r>
              <a:rPr kumimoji="1" lang="en" altLang="ja-JP" dirty="0">
                <a:hlinkClick r:id="rId3"/>
              </a:rPr>
              <a:t>https://www.japanrotary.club/home</a:t>
            </a:r>
            <a:endParaRPr kumimoji="1" lang="en" altLang="ja-JP" dirty="0"/>
          </a:p>
        </p:txBody>
      </p:sp>
      <p:sp>
        <p:nvSpPr>
          <p:cNvPr id="11" name="四角形吹き出し 10">
            <a:extLst>
              <a:ext uri="{FF2B5EF4-FFF2-40B4-BE49-F238E27FC236}">
                <a16:creationId xmlns:a16="http://schemas.microsoft.com/office/drawing/2014/main" id="{F8C44B5E-EB8F-894B-06BF-ECB5FFF53401}"/>
              </a:ext>
            </a:extLst>
          </p:cNvPr>
          <p:cNvSpPr/>
          <p:nvPr/>
        </p:nvSpPr>
        <p:spPr>
          <a:xfrm>
            <a:off x="294540" y="1963346"/>
            <a:ext cx="2160816" cy="1573457"/>
          </a:xfrm>
          <a:prstGeom prst="wedgeRectCallout">
            <a:avLst>
              <a:gd name="adj1" fmla="val 100551"/>
              <a:gd name="adj2" fmla="val 777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Ç√</a:t>
            </a:r>
            <a:endParaRPr kumimoji="1" lang="ja-JP" altLang="en-US"/>
          </a:p>
        </p:txBody>
      </p:sp>
      <p:pic>
        <p:nvPicPr>
          <p:cNvPr id="3" name="図 2" descr="人, 女性, 男, 持つ が含まれている画像&#10;&#10;自動的に生成された説明">
            <a:extLst>
              <a:ext uri="{FF2B5EF4-FFF2-40B4-BE49-F238E27FC236}">
                <a16:creationId xmlns:a16="http://schemas.microsoft.com/office/drawing/2014/main" id="{64B3EEEA-3965-5A13-687A-D240580A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69" y="1999443"/>
            <a:ext cx="2082170" cy="1516188"/>
          </a:xfrm>
          <a:prstGeom prst="rect">
            <a:avLst/>
          </a:prstGeom>
        </p:spPr>
      </p:pic>
      <p:sp>
        <p:nvSpPr>
          <p:cNvPr id="12" name="四角形吹き出し 11">
            <a:extLst>
              <a:ext uri="{FF2B5EF4-FFF2-40B4-BE49-F238E27FC236}">
                <a16:creationId xmlns:a16="http://schemas.microsoft.com/office/drawing/2014/main" id="{8350A371-F33B-802A-00C4-0226C2AAD830}"/>
              </a:ext>
            </a:extLst>
          </p:cNvPr>
          <p:cNvSpPr/>
          <p:nvPr/>
        </p:nvSpPr>
        <p:spPr>
          <a:xfrm>
            <a:off x="207440" y="4379437"/>
            <a:ext cx="2335017" cy="1360040"/>
          </a:xfrm>
          <a:prstGeom prst="wedgeRectCallout">
            <a:avLst>
              <a:gd name="adj1" fmla="val 91234"/>
              <a:gd name="adj2" fmla="val -3667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Ç√</a:t>
            </a:r>
            <a:endParaRPr kumimoji="1" lang="ja-JP" altLang="en-US"/>
          </a:p>
        </p:txBody>
      </p:sp>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45A89931-005B-FAFA-73D3-CF52D3FD1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67" y="4439596"/>
            <a:ext cx="2247917" cy="1227541"/>
          </a:xfrm>
          <a:prstGeom prst="rect">
            <a:avLst/>
          </a:prstGeom>
        </p:spPr>
      </p:pic>
      <p:sp>
        <p:nvSpPr>
          <p:cNvPr id="13" name="四角形吹き出し 12">
            <a:extLst>
              <a:ext uri="{FF2B5EF4-FFF2-40B4-BE49-F238E27FC236}">
                <a16:creationId xmlns:a16="http://schemas.microsoft.com/office/drawing/2014/main" id="{476F9E64-B574-1E91-4A54-FA57B3986E83}"/>
              </a:ext>
            </a:extLst>
          </p:cNvPr>
          <p:cNvSpPr/>
          <p:nvPr/>
        </p:nvSpPr>
        <p:spPr>
          <a:xfrm>
            <a:off x="9607761" y="1903638"/>
            <a:ext cx="2289698" cy="1527768"/>
          </a:xfrm>
          <a:prstGeom prst="wedgeRectCallout">
            <a:avLst>
              <a:gd name="adj1" fmla="val -92341"/>
              <a:gd name="adj2" fmla="val 11624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Ç√</a:t>
            </a:r>
            <a:endParaRPr kumimoji="1" lang="ja-JP" altLang="en-US"/>
          </a:p>
        </p:txBody>
      </p:sp>
      <p:pic>
        <p:nvPicPr>
          <p:cNvPr id="7" name="図 6" descr="スーツを着ている男の子&#10;&#10;自動的に生成された説明">
            <a:extLst>
              <a:ext uri="{FF2B5EF4-FFF2-40B4-BE49-F238E27FC236}">
                <a16:creationId xmlns:a16="http://schemas.microsoft.com/office/drawing/2014/main" id="{F904084E-8201-62B4-DAA6-4C2CDA6DD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7761" y="1963346"/>
            <a:ext cx="2289699" cy="1407900"/>
          </a:xfrm>
          <a:prstGeom prst="rect">
            <a:avLst/>
          </a:prstGeom>
        </p:spPr>
      </p:pic>
      <p:sp>
        <p:nvSpPr>
          <p:cNvPr id="14" name="四角形吹き出し 13">
            <a:extLst>
              <a:ext uri="{FF2B5EF4-FFF2-40B4-BE49-F238E27FC236}">
                <a16:creationId xmlns:a16="http://schemas.microsoft.com/office/drawing/2014/main" id="{6BAAB11F-C79E-DD00-5FCD-F4486E5E41A5}"/>
              </a:ext>
            </a:extLst>
          </p:cNvPr>
          <p:cNvSpPr/>
          <p:nvPr/>
        </p:nvSpPr>
        <p:spPr>
          <a:xfrm>
            <a:off x="9582280" y="4379436"/>
            <a:ext cx="2106592" cy="1527768"/>
          </a:xfrm>
          <a:prstGeom prst="wedgeRectCallout">
            <a:avLst>
              <a:gd name="adj1" fmla="val -96956"/>
              <a:gd name="adj2" fmla="val -66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Ç√</a:t>
            </a:r>
            <a:endParaRPr kumimoji="1" lang="ja-JP" altLang="en-US"/>
          </a:p>
        </p:txBody>
      </p:sp>
      <p:pic>
        <p:nvPicPr>
          <p:cNvPr id="8" name="図 7" descr="人, 屋内, 男, 女性 が含まれている画像&#10;&#10;自動的に生成された説明">
            <a:extLst>
              <a:ext uri="{FF2B5EF4-FFF2-40B4-BE49-F238E27FC236}">
                <a16:creationId xmlns:a16="http://schemas.microsoft.com/office/drawing/2014/main" id="{93683FD6-8C45-57E4-DFE5-4AC37CEA6DA2}"/>
              </a:ext>
            </a:extLst>
          </p:cNvPr>
          <p:cNvPicPr>
            <a:picLocks noChangeAspect="1"/>
          </p:cNvPicPr>
          <p:nvPr/>
        </p:nvPicPr>
        <p:blipFill>
          <a:blip r:embed="rId7">
            <a:extLst>
              <a:ext uri="{28A0092B-C50C-407E-A947-70E740481C1C}">
                <a14:useLocalDpi xmlns:a14="http://schemas.microsoft.com/office/drawing/2010/main" val="0"/>
              </a:ext>
            </a:extLst>
          </a:blip>
          <a:srcRect t="9091" r="29331" b="1"/>
          <a:stretch/>
        </p:blipFill>
        <p:spPr>
          <a:xfrm>
            <a:off x="9618376" y="4415532"/>
            <a:ext cx="2023639" cy="1467608"/>
          </a:xfrm>
          <a:prstGeom prst="rect">
            <a:avLst/>
          </a:prstGeom>
        </p:spPr>
      </p:pic>
      <p:sp>
        <p:nvSpPr>
          <p:cNvPr id="15" name="テキスト ボックス 14">
            <a:extLst>
              <a:ext uri="{FF2B5EF4-FFF2-40B4-BE49-F238E27FC236}">
                <a16:creationId xmlns:a16="http://schemas.microsoft.com/office/drawing/2014/main" id="{2569F321-2FF3-016D-6644-BC76878C2C56}"/>
              </a:ext>
            </a:extLst>
          </p:cNvPr>
          <p:cNvSpPr txBox="1"/>
          <p:nvPr/>
        </p:nvSpPr>
        <p:spPr>
          <a:xfrm>
            <a:off x="4035570" y="6039320"/>
            <a:ext cx="3950120" cy="584775"/>
          </a:xfrm>
          <a:prstGeom prst="rect">
            <a:avLst/>
          </a:prstGeom>
          <a:noFill/>
        </p:spPr>
        <p:txBody>
          <a:bodyPr wrap="none" rtlCol="0">
            <a:spAutoFit/>
          </a:bodyPr>
          <a:lstStyle/>
          <a:p>
            <a:r>
              <a:rPr kumimoji="1" lang="ja-JP" altLang="en-US" sz="3200" b="1">
                <a:latin typeface="HGMaruGothicMPRO" panose="020F0600000000000000" pitchFamily="34" charset="-128"/>
                <a:ea typeface="HGMaruGothicMPRO" panose="020F0600000000000000" pitchFamily="34" charset="-128"/>
              </a:rPr>
              <a:t>ヒントがいっぱい！</a:t>
            </a:r>
          </a:p>
        </p:txBody>
      </p:sp>
    </p:spTree>
    <p:extLst>
      <p:ext uri="{BB962C8B-B14F-4D97-AF65-F5344CB8AC3E}">
        <p14:creationId xmlns:p14="http://schemas.microsoft.com/office/powerpoint/2010/main" val="3327514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FC67A-5B7D-F3A6-95EA-2AFB9C4FBB43}"/>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34DF11E5-DA6D-2DD5-F191-54101A857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4EDD344E-42D5-21D2-94FD-B7D735994A89}"/>
              </a:ext>
            </a:extLst>
          </p:cNvPr>
          <p:cNvSpPr txBox="1">
            <a:spLocks noChangeArrowheads="1"/>
          </p:cNvSpPr>
          <p:nvPr/>
        </p:nvSpPr>
        <p:spPr bwMode="auto">
          <a:xfrm>
            <a:off x="3342235" y="302738"/>
            <a:ext cx="7495991"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rgbClr val="00B050"/>
                </a:solidFill>
                <a:ea typeface="ＭＳ Ｐゴシック" panose="020B0600070205080204" pitchFamily="50" charset="-128"/>
              </a:rPr>
              <a:t>戦略計画の歴史的背景について</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43BF828D-1210-C012-38BA-7E1BE0AE713F}"/>
              </a:ext>
            </a:extLst>
          </p:cNvPr>
          <p:cNvSpPr txBox="1">
            <a:spLocks noChangeArrowheads="1"/>
          </p:cNvSpPr>
          <p:nvPr/>
        </p:nvSpPr>
        <p:spPr bwMode="auto">
          <a:xfrm>
            <a:off x="2792581" y="1243669"/>
            <a:ext cx="9312333" cy="507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２００２年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戦略計画の策定提案。</a:t>
            </a:r>
            <a:r>
              <a:rPr lang="en-US" altLang="ja-JP" dirty="0">
                <a:solidFill>
                  <a:srgbClr val="4D4D4D"/>
                </a:solidFill>
                <a:latin typeface="ＭＳ Ｐゴシック" panose="020B0600070205080204" pitchFamily="50" charset="-128"/>
                <a:ea typeface="ＭＳ Ｐゴシック" panose="020B0600070205080204" pitchFamily="50" charset="-128"/>
              </a:rPr>
              <a:t>DLP</a:t>
            </a:r>
            <a:r>
              <a:rPr lang="ja-JP" altLang="en-US" dirty="0">
                <a:solidFill>
                  <a:srgbClr val="4D4D4D"/>
                </a:solidFill>
                <a:latin typeface="ＭＳ Ｐゴシック" panose="020B0600070205080204" pitchFamily="50" charset="-128"/>
                <a:ea typeface="ＭＳ Ｐゴシック" panose="020B0600070205080204" pitchFamily="50" charset="-128"/>
              </a:rPr>
              <a:t>実施</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２００４年</a:t>
            </a: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戦略計画委員会設置。</a:t>
            </a:r>
            <a:r>
              <a:rPr lang="en-US" altLang="ja-JP" dirty="0">
                <a:solidFill>
                  <a:srgbClr val="4D4D4D"/>
                </a:solidFill>
                <a:latin typeface="ＭＳ Ｐゴシック" panose="020B0600070205080204" pitchFamily="50" charset="-128"/>
                <a:ea typeface="ＭＳ Ｐゴシック" panose="020B0600070205080204" pitchFamily="50" charset="-128"/>
              </a:rPr>
              <a:t>CLP</a:t>
            </a:r>
            <a:r>
              <a:rPr lang="ja-JP" altLang="en-US" dirty="0">
                <a:solidFill>
                  <a:srgbClr val="4D4D4D"/>
                </a:solidFill>
                <a:latin typeface="ＭＳ Ｐゴシック" panose="020B0600070205080204" pitchFamily="50" charset="-128"/>
                <a:ea typeface="ＭＳ Ｐゴシック" panose="020B0600070205080204" pitchFamily="50" charset="-128"/>
              </a:rPr>
              <a:t>導入</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２００５年　ロータリー創立１００周年。</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２００７年</a:t>
            </a: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戦略計画発表。</a:t>
            </a:r>
            <a:r>
              <a:rPr lang="ja-JP" altLang="en-US" dirty="0">
                <a:solidFill>
                  <a:srgbClr val="FF0000"/>
                </a:solidFill>
                <a:latin typeface="ＭＳ Ｐゴシック" panose="020B0600070205080204" pitchFamily="50" charset="-128"/>
                <a:ea typeface="ＭＳ Ｐゴシック" panose="020B0600070205080204" pitchFamily="50" charset="-128"/>
              </a:rPr>
              <a:t>７つの目標、長期計画</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２０１０年</a:t>
            </a:r>
            <a:r>
              <a:rPr lang="ja-JP" altLang="en-US" dirty="0">
                <a:solidFill>
                  <a:srgbClr val="4D4D4D"/>
                </a:solidFill>
                <a:latin typeface="ＭＳ Ｐゴシック" panose="020B0600070205080204" pitchFamily="50" charset="-128"/>
                <a:ea typeface="ＭＳ Ｐゴシック" panose="020B0600070205080204" pitchFamily="50" charset="-128"/>
              </a:rPr>
              <a:t>　Ｒ</a:t>
            </a:r>
            <a:r>
              <a:rPr lang="en-US" altLang="ja-JP" dirty="0">
                <a:solidFill>
                  <a:srgbClr val="4D4D4D"/>
                </a:solidFill>
                <a:latin typeface="ＭＳ Ｐゴシック" panose="020B0600070205080204" pitchFamily="50" charset="-128"/>
                <a:ea typeface="ＭＳ Ｐゴシック" panose="020B0600070205080204" pitchFamily="50" charset="-128"/>
              </a:rPr>
              <a:t>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戦略計画発表。</a:t>
            </a:r>
            <a:r>
              <a:rPr lang="ja-JP" altLang="en-US" dirty="0">
                <a:solidFill>
                  <a:srgbClr val="FF0000"/>
                </a:solidFill>
                <a:latin typeface="ＭＳ Ｐゴシック" panose="020B0600070205080204" pitchFamily="50" charset="-128"/>
                <a:ea typeface="ＭＳ Ｐゴシック" panose="020B0600070205080204" pitchFamily="50" charset="-128"/>
              </a:rPr>
              <a:t>３つの優先事項</a:t>
            </a:r>
            <a:r>
              <a:rPr lang="ja-JP" altLang="en-US" dirty="0">
                <a:solidFill>
                  <a:srgbClr val="4D4D4D"/>
                </a:solidFill>
                <a:latin typeface="ＭＳ Ｐゴシック" panose="020B0600070205080204" pitchFamily="50" charset="-128"/>
                <a:ea typeface="ＭＳ Ｐゴシック" panose="020B0600070205080204" pitchFamily="50" charset="-128"/>
              </a:rPr>
              <a:t>、　　　　　　　　　</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FF0000"/>
                </a:solidFill>
                <a:latin typeface="ＭＳ Ｐゴシック" panose="020B0600070205080204" pitchFamily="50" charset="-128"/>
                <a:ea typeface="ＭＳ Ｐゴシック" panose="020B0600070205080204" pitchFamily="50" charset="-128"/>
              </a:rPr>
              <a:t>中核的価値観</a:t>
            </a:r>
            <a:r>
              <a:rPr lang="ja-JP" altLang="en-US" dirty="0">
                <a:solidFill>
                  <a:srgbClr val="4D4D4D"/>
                </a:solidFill>
                <a:latin typeface="ＭＳ Ｐゴシック" panose="020B0600070205080204" pitchFamily="50" charset="-128"/>
                <a:ea typeface="ＭＳ Ｐゴシック" panose="020B0600070205080204" pitchFamily="50" charset="-128"/>
              </a:rPr>
              <a:t>。</a:t>
            </a:r>
            <a:r>
              <a:rPr lang="en-US" altLang="ja-JP" dirty="0">
                <a:solidFill>
                  <a:srgbClr val="00B0F0"/>
                </a:solidFill>
                <a:latin typeface="ＭＳ Ｐゴシック" panose="020B0600070205080204" pitchFamily="50" charset="-128"/>
                <a:ea typeface="ＭＳ Ｐゴシック" panose="020B0600070205080204" pitchFamily="50" charset="-128"/>
              </a:rPr>
              <a:t>E</a:t>
            </a:r>
            <a:r>
              <a:rPr lang="ja-JP" altLang="en-US" dirty="0">
                <a:solidFill>
                  <a:srgbClr val="00B0F0"/>
                </a:solidFill>
                <a:latin typeface="ＭＳ Ｐゴシック" panose="020B0600070205080204" pitchFamily="50" charset="-128"/>
                <a:ea typeface="ＭＳ Ｐゴシック" panose="020B0600070205080204" pitchFamily="50" charset="-128"/>
              </a:rPr>
              <a:t>クラブ承認</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２０１３年　Ｒ財団「未来の夢計画」実施。</a:t>
            </a:r>
            <a:r>
              <a:rPr lang="ja-JP" altLang="en-US" dirty="0">
                <a:solidFill>
                  <a:srgbClr val="00B0F0"/>
                </a:solidFill>
                <a:latin typeface="ＭＳ Ｐゴシック" panose="020B0600070205080204" pitchFamily="50" charset="-128"/>
                <a:ea typeface="ＭＳ Ｐゴシック" panose="020B0600070205080204" pitchFamily="50" charset="-128"/>
              </a:rPr>
              <a:t>衛星クラブ</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２０１７年</a:t>
            </a:r>
            <a:r>
              <a:rPr lang="ja-JP" altLang="en-US" dirty="0">
                <a:solidFill>
                  <a:srgbClr val="4D4D4D"/>
                </a:solidFill>
                <a:latin typeface="ＭＳ Ｐゴシック" panose="020B0600070205080204" pitchFamily="50" charset="-128"/>
                <a:ea typeface="ＭＳ Ｐゴシック" panose="020B0600070205080204" pitchFamily="50" charset="-128"/>
              </a:rPr>
              <a:t>　ロータリー</a:t>
            </a:r>
            <a:r>
              <a:rPr lang="ja-JP" altLang="en-US" dirty="0">
                <a:solidFill>
                  <a:srgbClr val="FF0000"/>
                </a:solidFill>
                <a:latin typeface="ＭＳ Ｐゴシック" panose="020B0600070205080204" pitchFamily="50" charset="-128"/>
                <a:ea typeface="ＭＳ Ｐゴシック" panose="020B0600070205080204" pitchFamily="50" charset="-128"/>
              </a:rPr>
              <a:t>新ビジョン声明</a:t>
            </a:r>
            <a:r>
              <a:rPr lang="ja-JP" altLang="en-US" dirty="0">
                <a:solidFill>
                  <a:srgbClr val="4D4D4D"/>
                </a:solidFill>
                <a:latin typeface="ＭＳ Ｐゴシック" panose="020B0600070205080204" pitchFamily="50" charset="-128"/>
                <a:ea typeface="ＭＳ Ｐゴシック" panose="020B0600070205080204" pitchFamily="50" charset="-128"/>
              </a:rPr>
              <a:t>発表</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２０１８年　新ビジョン声明と</a:t>
            </a:r>
            <a:r>
              <a:rPr lang="ja-JP" altLang="en-US" dirty="0">
                <a:solidFill>
                  <a:srgbClr val="FF0000"/>
                </a:solidFill>
                <a:latin typeface="ＭＳ Ｐゴシック" panose="020B0600070205080204" pitchFamily="50" charset="-128"/>
                <a:ea typeface="ＭＳ Ｐゴシック" panose="020B0600070205080204" pitchFamily="50" charset="-128"/>
              </a:rPr>
              <a:t>４つの戦略的優先事項</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２０１９年</a:t>
            </a:r>
            <a:r>
              <a:rPr lang="ja-JP" altLang="en-US" dirty="0">
                <a:solidFill>
                  <a:srgbClr val="4D4D4D"/>
                </a:solidFill>
                <a:latin typeface="ＭＳ Ｐゴシック" panose="020B0600070205080204" pitchFamily="50" charset="-128"/>
                <a:ea typeface="ＭＳ Ｐゴシック" panose="020B0600070205080204" pitchFamily="50" charset="-128"/>
              </a:rPr>
              <a:t>　５年間の戦略計画スタート。</a:t>
            </a:r>
            <a:r>
              <a:rPr lang="en-US" altLang="ja-JP" dirty="0">
                <a:solidFill>
                  <a:srgbClr val="00B0F0"/>
                </a:solidFill>
                <a:latin typeface="ＭＳ Ｐゴシック" panose="020B0600070205080204" pitchFamily="50" charset="-128"/>
                <a:ea typeface="ＭＳ Ｐゴシック" panose="020B0600070205080204" pitchFamily="50" charset="-128"/>
              </a:rPr>
              <a:t>RAC</a:t>
            </a:r>
            <a:r>
              <a:rPr lang="ja-JP" altLang="en-US" dirty="0">
                <a:solidFill>
                  <a:srgbClr val="00B0F0"/>
                </a:solidFill>
                <a:latin typeface="ＭＳ Ｐゴシック" panose="020B0600070205080204" pitchFamily="50" charset="-128"/>
                <a:ea typeface="ＭＳ Ｐゴシック" panose="020B0600070205080204" pitchFamily="50" charset="-128"/>
              </a:rPr>
              <a:t>が仲間</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ko-KR" sz="1800" dirty="0">
              <a:solidFill>
                <a:srgbClr val="4D4D4D"/>
              </a:solidFill>
              <a:latin typeface="Verdana" panose="020B0604030504040204" pitchFamily="34" charset="0"/>
              <a:ea typeface="굴림" panose="020B0600000101010101" pitchFamily="34" charset="-127"/>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A0D96070-74DC-93C0-A6E9-F8EF63592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094" y="527305"/>
            <a:ext cx="1883771" cy="716364"/>
          </a:xfrm>
          <a:prstGeom prst="rect">
            <a:avLst/>
          </a:prstGeom>
        </p:spPr>
      </p:pic>
    </p:spTree>
    <p:extLst>
      <p:ext uri="{BB962C8B-B14F-4D97-AF65-F5344CB8AC3E}">
        <p14:creationId xmlns:p14="http://schemas.microsoft.com/office/powerpoint/2010/main" val="165579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6EA4-F243-94DE-2DDF-1ED848860A22}"/>
            </a:ext>
          </a:extLst>
        </p:cNvPr>
        <p:cNvGrpSpPr/>
        <p:nvPr/>
      </p:nvGrpSpPr>
      <p:grpSpPr>
        <a:xfrm>
          <a:off x="0" y="0"/>
          <a:ext cx="0" cy="0"/>
          <a:chOff x="0" y="0"/>
          <a:chExt cx="0" cy="0"/>
        </a:xfrm>
      </p:grpSpPr>
      <p:pic>
        <p:nvPicPr>
          <p:cNvPr id="4" name="図 3" descr="夜の街のイラスト&#10;&#10;中程度の精度で自動的に生成された説明">
            <a:extLst>
              <a:ext uri="{FF2B5EF4-FFF2-40B4-BE49-F238E27FC236}">
                <a16:creationId xmlns:a16="http://schemas.microsoft.com/office/drawing/2014/main" id="{BC4AD4F4-9665-FE2F-073C-26EB3F879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5619462-2706-C072-7D1E-034E6F4F1454}"/>
              </a:ext>
            </a:extLst>
          </p:cNvPr>
          <p:cNvSpPr txBox="1">
            <a:spLocks noChangeArrowheads="1"/>
          </p:cNvSpPr>
          <p:nvPr/>
        </p:nvSpPr>
        <p:spPr bwMode="auto">
          <a:xfrm>
            <a:off x="2514600" y="946052"/>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ru-RU" altLang="ja-JP" sz="4000" b="0" i="0" u="none" strike="noStrike" kern="1200" cap="none" spc="0" normalizeH="0" baseline="0" noProof="0" dirty="0">
              <a:ln>
                <a:noFill/>
              </a:ln>
              <a:solidFill>
                <a:srgbClr val="FFFFFF"/>
              </a:solidFill>
              <a:effectLst/>
              <a:uLnTx/>
              <a:uFillTx/>
              <a:latin typeface="Microsoft Sans Serif"/>
              <a:ea typeface="+mj-ea"/>
              <a:cs typeface="+mj-cs"/>
            </a:endParaRPr>
          </a:p>
        </p:txBody>
      </p:sp>
      <p:sp>
        <p:nvSpPr>
          <p:cNvPr id="6" name="Rectangle 5">
            <a:extLst>
              <a:ext uri="{FF2B5EF4-FFF2-40B4-BE49-F238E27FC236}">
                <a16:creationId xmlns:a16="http://schemas.microsoft.com/office/drawing/2014/main" id="{D30E4D29-3B27-59BD-5B19-86D85C87B8AC}"/>
              </a:ext>
            </a:extLst>
          </p:cNvPr>
          <p:cNvSpPr txBox="1">
            <a:spLocks noChangeArrowheads="1"/>
          </p:cNvSpPr>
          <p:nvPr/>
        </p:nvSpPr>
        <p:spPr bwMode="auto">
          <a:xfrm>
            <a:off x="2438400" y="2012852"/>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ct val="20000"/>
              </a:spcBef>
              <a:spcAft>
                <a:spcPct val="0"/>
              </a:spcAft>
              <a:buClrTx/>
              <a:buSzTx/>
              <a:buNone/>
              <a:tabLst/>
              <a:defRPr/>
            </a:pPr>
            <a:endParaRPr kumimoji="1" lang="en-US" altLang="ko-KR" sz="2000" b="0" i="0" u="none" strike="noStrike" kern="1200" cap="none" spc="0" normalizeH="0" baseline="0" noProof="0" dirty="0">
              <a:ln>
                <a:noFill/>
              </a:ln>
              <a:solidFill>
                <a:srgbClr val="FFFFFF"/>
              </a:solidFill>
              <a:effectLst/>
              <a:uLnTx/>
              <a:uFillTx/>
              <a:latin typeface="Verdana" panose="020B0604030504040204" pitchFamily="34" charset="0"/>
              <a:ea typeface="굴림" panose="020B0600000101010101" pitchFamily="34" charset="-127"/>
              <a:cs typeface="+mn-cs"/>
            </a:endParaRPr>
          </a:p>
        </p:txBody>
      </p:sp>
      <p:pic>
        <p:nvPicPr>
          <p:cNvPr id="3" name="図 2">
            <a:extLst>
              <a:ext uri="{FF2B5EF4-FFF2-40B4-BE49-F238E27FC236}">
                <a16:creationId xmlns:a16="http://schemas.microsoft.com/office/drawing/2014/main" id="{D54A9614-C72B-5F7C-5494-02904EF0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35" y="0"/>
            <a:ext cx="3196579" cy="6858000"/>
          </a:xfrm>
          <a:prstGeom prst="rect">
            <a:avLst/>
          </a:prstGeom>
        </p:spPr>
      </p:pic>
      <p:pic>
        <p:nvPicPr>
          <p:cNvPr id="8" name="図 7">
            <a:extLst>
              <a:ext uri="{FF2B5EF4-FFF2-40B4-BE49-F238E27FC236}">
                <a16:creationId xmlns:a16="http://schemas.microsoft.com/office/drawing/2014/main" id="{789BCC35-B698-8048-E630-80D4EE80F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006" y="-1078789"/>
            <a:ext cx="3199987" cy="6858000"/>
          </a:xfrm>
          <a:prstGeom prst="rect">
            <a:avLst/>
          </a:prstGeom>
        </p:spPr>
      </p:pic>
      <p:pic>
        <p:nvPicPr>
          <p:cNvPr id="7" name="図 6">
            <a:extLst>
              <a:ext uri="{FF2B5EF4-FFF2-40B4-BE49-F238E27FC236}">
                <a16:creationId xmlns:a16="http://schemas.microsoft.com/office/drawing/2014/main" id="{DC9B2B6F-410D-CA0D-4947-72B1A6353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763" y="-1078789"/>
            <a:ext cx="3197702" cy="6858000"/>
          </a:xfrm>
          <a:prstGeom prst="rect">
            <a:avLst/>
          </a:prstGeom>
        </p:spPr>
      </p:pic>
    </p:spTree>
    <p:extLst>
      <p:ext uri="{BB962C8B-B14F-4D97-AF65-F5344CB8AC3E}">
        <p14:creationId xmlns:p14="http://schemas.microsoft.com/office/powerpoint/2010/main" val="92539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2AE1A-181A-0991-5B50-0723969AB7AD}"/>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99BB1A38-74BF-E1F1-6F3E-BBBEE81F3676}"/>
              </a:ext>
            </a:extLst>
          </p:cNvPr>
          <p:cNvPicPr>
            <a:picLocks noChangeAspect="1"/>
          </p:cNvPicPr>
          <p:nvPr/>
        </p:nvPicPr>
        <p:blipFill>
          <a:blip r:embed="rId2"/>
          <a:stretch>
            <a:fillRect/>
          </a:stretch>
        </p:blipFill>
        <p:spPr>
          <a:xfrm>
            <a:off x="6290664" y="1854009"/>
            <a:ext cx="1343850" cy="1262933"/>
          </a:xfrm>
          <a:prstGeom prst="rect">
            <a:avLst/>
          </a:prstGeom>
        </p:spPr>
      </p:pic>
      <p:pic>
        <p:nvPicPr>
          <p:cNvPr id="5" name="図 4">
            <a:extLst>
              <a:ext uri="{FF2B5EF4-FFF2-40B4-BE49-F238E27FC236}">
                <a16:creationId xmlns:a16="http://schemas.microsoft.com/office/drawing/2014/main" id="{31A8D127-8B23-27F7-EBAC-55BDE809C9A6}"/>
              </a:ext>
            </a:extLst>
          </p:cNvPr>
          <p:cNvPicPr>
            <a:picLocks noChangeAspect="1"/>
          </p:cNvPicPr>
          <p:nvPr/>
        </p:nvPicPr>
        <p:blipFill>
          <a:blip r:embed="rId2"/>
          <a:stretch>
            <a:fillRect/>
          </a:stretch>
        </p:blipFill>
        <p:spPr>
          <a:xfrm>
            <a:off x="8167780" y="5121584"/>
            <a:ext cx="1343850" cy="1262933"/>
          </a:xfrm>
          <a:prstGeom prst="rect">
            <a:avLst/>
          </a:prstGeom>
        </p:spPr>
      </p:pic>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9B86B19C-FDFC-6A95-8838-DCA8FAFBA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172"/>
            <a:ext cx="11986948" cy="6858000"/>
          </a:xfrm>
          <a:prstGeom prst="rect">
            <a:avLst/>
          </a:prstGeom>
        </p:spPr>
      </p:pic>
      <p:sp>
        <p:nvSpPr>
          <p:cNvPr id="4" name="Rectangle 2">
            <a:extLst>
              <a:ext uri="{FF2B5EF4-FFF2-40B4-BE49-F238E27FC236}">
                <a16:creationId xmlns:a16="http://schemas.microsoft.com/office/drawing/2014/main" id="{9A74124D-5146-6E19-203B-8ABCB3F9EC24}"/>
              </a:ext>
            </a:extLst>
          </p:cNvPr>
          <p:cNvSpPr txBox="1">
            <a:spLocks noChangeArrowheads="1"/>
          </p:cNvSpPr>
          <p:nvPr/>
        </p:nvSpPr>
        <p:spPr bwMode="auto">
          <a:xfrm>
            <a:off x="2983500" y="250651"/>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chemeClr val="bg1"/>
                </a:solidFill>
                <a:ea typeface="ＭＳ Ｐゴシック" panose="020B0600070205080204" pitchFamily="50" charset="-128"/>
              </a:rPr>
              <a:t>⑥クラブ内での行動計画の理解</a:t>
            </a:r>
            <a:endParaRPr lang="en-US" altLang="ja-JP" sz="4000" dirty="0">
              <a:solidFill>
                <a:schemeClr val="bg1"/>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D73AE2E3-083C-69B1-01B6-69AE3C1761E7}"/>
              </a:ext>
            </a:extLst>
          </p:cNvPr>
          <p:cNvSpPr txBox="1">
            <a:spLocks noChangeArrowheads="1"/>
          </p:cNvSpPr>
          <p:nvPr/>
        </p:nvSpPr>
        <p:spPr bwMode="auto">
          <a:xfrm>
            <a:off x="3142342" y="174172"/>
            <a:ext cx="898434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アクションプランから入って行きましょう。</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①　準備編</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②　ステップ１</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クラブの調査と基礎知識の習得</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クラブの健康チェック</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会員満足度調査アンケート</a:t>
            </a:r>
            <a:r>
              <a:rPr lang="en-US" altLang="ja-JP" dirty="0" err="1">
                <a:solidFill>
                  <a:srgbClr val="4D4D4D"/>
                </a:solidFill>
                <a:latin typeface="ＭＳ Ｐゴシック" panose="020B0600070205080204" pitchFamily="50" charset="-128"/>
                <a:ea typeface="ＭＳ Ｐゴシック" panose="020B0600070205080204" pitchFamily="50" charset="-128"/>
              </a:rPr>
              <a:t>ets</a:t>
            </a:r>
            <a:r>
              <a:rPr lang="en-US" altLang="ja-JP" dirty="0">
                <a:solidFill>
                  <a:srgbClr val="4D4D4D"/>
                </a:solidFill>
                <a:latin typeface="ＭＳ Ｐゴシック" panose="020B0600070205080204" pitchFamily="50" charset="-128"/>
                <a:ea typeface="ＭＳ Ｐゴシック" panose="020B0600070205080204" pitchFamily="50" charset="-128"/>
              </a:rPr>
              <a:t>.</a:t>
            </a: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③　ステップ２</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行動計画の「４つの優先事項」を理解しましょう</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④　ステップ３</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行動計画に基づく「クラブ戦略計画」立案</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戦略計画立案ガイド・・・</a:t>
            </a:r>
            <a:r>
              <a:rPr lang="ja-JP" altLang="en-US" dirty="0">
                <a:solidFill>
                  <a:srgbClr val="FF0000"/>
                </a:solidFill>
                <a:latin typeface="ＭＳ Ｐゴシック" panose="020B0600070205080204" pitchFamily="50" charset="-128"/>
                <a:ea typeface="ＭＳ Ｐゴシック" panose="020B0600070205080204" pitchFamily="50" charset="-128"/>
              </a:rPr>
              <a:t>クラブビジョン</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199A5DE1-B75F-E91E-9365-EE9A702C17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12" y="535541"/>
            <a:ext cx="1883771" cy="716364"/>
          </a:xfrm>
          <a:prstGeom prst="rect">
            <a:avLst/>
          </a:prstGeom>
        </p:spPr>
      </p:pic>
    </p:spTree>
    <p:extLst>
      <p:ext uri="{BB962C8B-B14F-4D97-AF65-F5344CB8AC3E}">
        <p14:creationId xmlns:p14="http://schemas.microsoft.com/office/powerpoint/2010/main" val="2022453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8134-0077-80EB-C9F7-78F3AF6543E5}"/>
            </a:ext>
          </a:extLst>
        </p:cNvPr>
        <p:cNvGrpSpPr/>
        <p:nvPr/>
      </p:nvGrpSpPr>
      <p:grpSpPr>
        <a:xfrm>
          <a:off x="0" y="0"/>
          <a:ext cx="0" cy="0"/>
          <a:chOff x="0" y="0"/>
          <a:chExt cx="0" cy="0"/>
        </a:xfrm>
      </p:grpSpPr>
      <p:pic>
        <p:nvPicPr>
          <p:cNvPr id="4" name="図 3" descr="夜の街のイラスト&#10;&#10;中程度の精度で自動的に生成された説明">
            <a:extLst>
              <a:ext uri="{FF2B5EF4-FFF2-40B4-BE49-F238E27FC236}">
                <a16:creationId xmlns:a16="http://schemas.microsoft.com/office/drawing/2014/main" id="{98F9A9CF-3BFC-A8C1-5806-6742BAFF5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F5E50AA-107B-653C-CBC1-C948D77A4965}"/>
              </a:ext>
            </a:extLst>
          </p:cNvPr>
          <p:cNvSpPr txBox="1">
            <a:spLocks noChangeArrowheads="1"/>
          </p:cNvSpPr>
          <p:nvPr/>
        </p:nvSpPr>
        <p:spPr bwMode="auto">
          <a:xfrm>
            <a:off x="2514600" y="946052"/>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ru-RU" altLang="ja-JP" sz="4000" b="0" i="0" u="none" strike="noStrike" kern="1200" cap="none" spc="0" normalizeH="0" baseline="0" noProof="0" dirty="0">
              <a:ln>
                <a:noFill/>
              </a:ln>
              <a:solidFill>
                <a:srgbClr val="FFFFFF"/>
              </a:solidFill>
              <a:effectLst/>
              <a:uLnTx/>
              <a:uFillTx/>
              <a:latin typeface="Microsoft Sans Serif"/>
              <a:ea typeface="+mj-ea"/>
              <a:cs typeface="+mj-cs"/>
            </a:endParaRPr>
          </a:p>
        </p:txBody>
      </p:sp>
      <p:sp>
        <p:nvSpPr>
          <p:cNvPr id="6" name="Rectangle 5">
            <a:extLst>
              <a:ext uri="{FF2B5EF4-FFF2-40B4-BE49-F238E27FC236}">
                <a16:creationId xmlns:a16="http://schemas.microsoft.com/office/drawing/2014/main" id="{18723C13-0CB3-BA29-7575-27A9FF6FABB3}"/>
              </a:ext>
            </a:extLst>
          </p:cNvPr>
          <p:cNvSpPr txBox="1">
            <a:spLocks noChangeArrowheads="1"/>
          </p:cNvSpPr>
          <p:nvPr/>
        </p:nvSpPr>
        <p:spPr bwMode="auto">
          <a:xfrm>
            <a:off x="2438400" y="2012852"/>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ct val="20000"/>
              </a:spcBef>
              <a:spcAft>
                <a:spcPct val="0"/>
              </a:spcAft>
              <a:buClrTx/>
              <a:buSzTx/>
              <a:buNone/>
              <a:tabLst/>
              <a:defRPr/>
            </a:pPr>
            <a:endParaRPr kumimoji="1" lang="en-US" altLang="ko-KR" sz="2000" b="0" i="0" u="none" strike="noStrike" kern="1200" cap="none" spc="0" normalizeH="0" baseline="0" noProof="0" dirty="0">
              <a:ln>
                <a:noFill/>
              </a:ln>
              <a:solidFill>
                <a:srgbClr val="FFFFFF"/>
              </a:solidFill>
              <a:effectLst/>
              <a:uLnTx/>
              <a:uFillTx/>
              <a:latin typeface="Verdana" panose="020B0604030504040204" pitchFamily="34" charset="0"/>
              <a:ea typeface="굴림" panose="020B0600000101010101" pitchFamily="34" charset="-127"/>
              <a:cs typeface="+mn-cs"/>
            </a:endParaRPr>
          </a:p>
        </p:txBody>
      </p:sp>
      <p:pic>
        <p:nvPicPr>
          <p:cNvPr id="8" name="図 7">
            <a:extLst>
              <a:ext uri="{FF2B5EF4-FFF2-40B4-BE49-F238E27FC236}">
                <a16:creationId xmlns:a16="http://schemas.microsoft.com/office/drawing/2014/main" id="{48AD3D7C-1A29-6701-C610-BD41204D0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916" y="-1096607"/>
            <a:ext cx="3197867" cy="6858000"/>
          </a:xfrm>
          <a:prstGeom prst="rect">
            <a:avLst/>
          </a:prstGeom>
        </p:spPr>
      </p:pic>
      <p:pic>
        <p:nvPicPr>
          <p:cNvPr id="10" name="図 9">
            <a:extLst>
              <a:ext uri="{FF2B5EF4-FFF2-40B4-BE49-F238E27FC236}">
                <a16:creationId xmlns:a16="http://schemas.microsoft.com/office/drawing/2014/main" id="{07A36BB5-820C-F7FD-0261-A1BC0C49F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958" y="-1096607"/>
            <a:ext cx="3197867" cy="6858000"/>
          </a:xfrm>
          <a:prstGeom prst="rect">
            <a:avLst/>
          </a:prstGeom>
        </p:spPr>
      </p:pic>
      <p:pic>
        <p:nvPicPr>
          <p:cNvPr id="7" name="図 6">
            <a:extLst>
              <a:ext uri="{FF2B5EF4-FFF2-40B4-BE49-F238E27FC236}">
                <a16:creationId xmlns:a16="http://schemas.microsoft.com/office/drawing/2014/main" id="{9315DBAD-2601-0AB7-4369-6E0E5C7B4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80" y="-1096607"/>
            <a:ext cx="3198061" cy="6858000"/>
          </a:xfrm>
          <a:prstGeom prst="rect">
            <a:avLst/>
          </a:prstGeom>
        </p:spPr>
      </p:pic>
    </p:spTree>
    <p:extLst>
      <p:ext uri="{BB962C8B-B14F-4D97-AF65-F5344CB8AC3E}">
        <p14:creationId xmlns:p14="http://schemas.microsoft.com/office/powerpoint/2010/main" val="227027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8DFC-A1BD-9FEB-10C0-B84364A3EFD6}"/>
            </a:ext>
          </a:extLst>
        </p:cNvPr>
        <p:cNvGrpSpPr/>
        <p:nvPr/>
      </p:nvGrpSpPr>
      <p:grpSpPr>
        <a:xfrm>
          <a:off x="0" y="0"/>
          <a:ext cx="0" cy="0"/>
          <a:chOff x="0" y="0"/>
          <a:chExt cx="0" cy="0"/>
        </a:xfrm>
      </p:grpSpPr>
      <p:pic>
        <p:nvPicPr>
          <p:cNvPr id="4" name="図 3" descr="夜の街のイラスト&#10;&#10;中程度の精度で自動的に生成された説明">
            <a:extLst>
              <a:ext uri="{FF2B5EF4-FFF2-40B4-BE49-F238E27FC236}">
                <a16:creationId xmlns:a16="http://schemas.microsoft.com/office/drawing/2014/main" id="{526CB112-1202-5DFA-D0BD-FC66445AA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0CB9100-4F66-E3FD-3014-8D630360F700}"/>
              </a:ext>
            </a:extLst>
          </p:cNvPr>
          <p:cNvSpPr txBox="1">
            <a:spLocks noChangeArrowheads="1"/>
          </p:cNvSpPr>
          <p:nvPr/>
        </p:nvSpPr>
        <p:spPr bwMode="auto">
          <a:xfrm>
            <a:off x="2514600" y="946052"/>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ru-RU" altLang="ja-JP" sz="4000" b="0" i="0" u="none" strike="noStrike" kern="1200" cap="none" spc="0" normalizeH="0" baseline="0" noProof="0" dirty="0">
              <a:ln>
                <a:noFill/>
              </a:ln>
              <a:solidFill>
                <a:srgbClr val="FFFFFF"/>
              </a:solidFill>
              <a:effectLst/>
              <a:uLnTx/>
              <a:uFillTx/>
              <a:latin typeface="Microsoft Sans Serif"/>
              <a:ea typeface="+mj-ea"/>
              <a:cs typeface="+mj-cs"/>
            </a:endParaRPr>
          </a:p>
        </p:txBody>
      </p:sp>
      <p:sp>
        <p:nvSpPr>
          <p:cNvPr id="6" name="Rectangle 5">
            <a:extLst>
              <a:ext uri="{FF2B5EF4-FFF2-40B4-BE49-F238E27FC236}">
                <a16:creationId xmlns:a16="http://schemas.microsoft.com/office/drawing/2014/main" id="{EF9E7600-5775-49FF-AA83-2E0C3CBA6578}"/>
              </a:ext>
            </a:extLst>
          </p:cNvPr>
          <p:cNvSpPr txBox="1">
            <a:spLocks noChangeArrowheads="1"/>
          </p:cNvSpPr>
          <p:nvPr/>
        </p:nvSpPr>
        <p:spPr bwMode="auto">
          <a:xfrm>
            <a:off x="2438400" y="2012852"/>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ct val="20000"/>
              </a:spcBef>
              <a:spcAft>
                <a:spcPct val="0"/>
              </a:spcAft>
              <a:buClrTx/>
              <a:buSzTx/>
              <a:buNone/>
              <a:tabLst/>
              <a:defRPr/>
            </a:pPr>
            <a:endParaRPr kumimoji="1" lang="en-US" altLang="ko-KR" sz="2000" b="0" i="0" u="none" strike="noStrike" kern="1200" cap="none" spc="0" normalizeH="0" baseline="0" noProof="0" dirty="0">
              <a:ln>
                <a:noFill/>
              </a:ln>
              <a:solidFill>
                <a:srgbClr val="FFFFFF"/>
              </a:solidFill>
              <a:effectLst/>
              <a:uLnTx/>
              <a:uFillTx/>
              <a:latin typeface="Verdana" panose="020B0604030504040204" pitchFamily="34" charset="0"/>
              <a:ea typeface="굴림" panose="020B0600000101010101" pitchFamily="34" charset="-127"/>
              <a:cs typeface="+mn-cs"/>
            </a:endParaRPr>
          </a:p>
        </p:txBody>
      </p:sp>
      <p:pic>
        <p:nvPicPr>
          <p:cNvPr id="8" name="図 7">
            <a:extLst>
              <a:ext uri="{FF2B5EF4-FFF2-40B4-BE49-F238E27FC236}">
                <a16:creationId xmlns:a16="http://schemas.microsoft.com/office/drawing/2014/main" id="{40B273FD-4F23-31C3-9179-1C32974B3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916" y="-1096607"/>
            <a:ext cx="3197867" cy="6858000"/>
          </a:xfrm>
          <a:prstGeom prst="rect">
            <a:avLst/>
          </a:prstGeom>
        </p:spPr>
      </p:pic>
      <p:pic>
        <p:nvPicPr>
          <p:cNvPr id="10" name="図 9">
            <a:extLst>
              <a:ext uri="{FF2B5EF4-FFF2-40B4-BE49-F238E27FC236}">
                <a16:creationId xmlns:a16="http://schemas.microsoft.com/office/drawing/2014/main" id="{DFCF0AAE-51A7-A6D4-C679-DA5541D3C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958" y="-1096607"/>
            <a:ext cx="3197867" cy="6858000"/>
          </a:xfrm>
          <a:prstGeom prst="rect">
            <a:avLst/>
          </a:prstGeom>
        </p:spPr>
      </p:pic>
      <p:pic>
        <p:nvPicPr>
          <p:cNvPr id="7" name="図 6">
            <a:extLst>
              <a:ext uri="{FF2B5EF4-FFF2-40B4-BE49-F238E27FC236}">
                <a16:creationId xmlns:a16="http://schemas.microsoft.com/office/drawing/2014/main" id="{ACF3F2F1-9857-BF71-1AAB-FE137DA0F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80" y="-1096607"/>
            <a:ext cx="3198061" cy="6858000"/>
          </a:xfrm>
          <a:prstGeom prst="rect">
            <a:avLst/>
          </a:prstGeom>
        </p:spPr>
      </p:pic>
      <p:pic>
        <p:nvPicPr>
          <p:cNvPr id="2" name="コンテンツ プレースホルダー 9">
            <a:extLst>
              <a:ext uri="{FF2B5EF4-FFF2-40B4-BE49-F238E27FC236}">
                <a16:creationId xmlns:a16="http://schemas.microsoft.com/office/drawing/2014/main" id="{F6D1DB5E-0295-4D93-8FC8-483C6FA912F2}"/>
              </a:ext>
            </a:extLst>
          </p:cNvPr>
          <p:cNvPicPr>
            <a:picLocks noChangeAspect="1"/>
          </p:cNvPicPr>
          <p:nvPr/>
        </p:nvPicPr>
        <p:blipFill>
          <a:blip r:embed="rId6"/>
          <a:stretch>
            <a:fillRect/>
          </a:stretch>
        </p:blipFill>
        <p:spPr>
          <a:xfrm rot="21282763">
            <a:off x="6547587" y="956660"/>
            <a:ext cx="3914878" cy="4805161"/>
          </a:xfrm>
          <a:prstGeom prst="rect">
            <a:avLst/>
          </a:prstGeom>
        </p:spPr>
      </p:pic>
      <p:pic>
        <p:nvPicPr>
          <p:cNvPr id="3" name="図 2">
            <a:extLst>
              <a:ext uri="{FF2B5EF4-FFF2-40B4-BE49-F238E27FC236}">
                <a16:creationId xmlns:a16="http://schemas.microsoft.com/office/drawing/2014/main" id="{CAD9C03F-48D4-E965-92E0-51EEBCE1E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4390">
            <a:off x="1243757" y="1003800"/>
            <a:ext cx="3863498" cy="4615995"/>
          </a:xfrm>
          <a:prstGeom prst="rect">
            <a:avLst/>
          </a:prstGeom>
          <a:ln>
            <a:solidFill>
              <a:srgbClr val="44546A">
                <a:alpha val="50000"/>
              </a:srgbClr>
            </a:solidFill>
          </a:ln>
        </p:spPr>
      </p:pic>
    </p:spTree>
    <p:extLst>
      <p:ext uri="{BB962C8B-B14F-4D97-AF65-F5344CB8AC3E}">
        <p14:creationId xmlns:p14="http://schemas.microsoft.com/office/powerpoint/2010/main" val="21791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7EA78-AD6B-D036-8120-DD4632FA8929}"/>
            </a:ext>
          </a:extLst>
        </p:cNvPr>
        <p:cNvGrpSpPr/>
        <p:nvPr/>
      </p:nvGrpSpPr>
      <p:grpSpPr>
        <a:xfrm>
          <a:off x="0" y="0"/>
          <a:ext cx="0" cy="0"/>
          <a:chOff x="0" y="0"/>
          <a:chExt cx="0" cy="0"/>
        </a:xfrm>
      </p:grpSpPr>
      <p:pic>
        <p:nvPicPr>
          <p:cNvPr id="4" name="図 3" descr="夜の街のイラスト&#10;&#10;中程度の精度で自動的に生成された説明">
            <a:extLst>
              <a:ext uri="{FF2B5EF4-FFF2-40B4-BE49-F238E27FC236}">
                <a16:creationId xmlns:a16="http://schemas.microsoft.com/office/drawing/2014/main" id="{FAD3DEE4-D59F-33BD-F77A-AF883D113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F1634EC-CBFC-05ED-2879-1549F851874A}"/>
              </a:ext>
            </a:extLst>
          </p:cNvPr>
          <p:cNvSpPr txBox="1">
            <a:spLocks noChangeArrowheads="1"/>
          </p:cNvSpPr>
          <p:nvPr/>
        </p:nvSpPr>
        <p:spPr bwMode="auto">
          <a:xfrm>
            <a:off x="2514600" y="946052"/>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ru-RU" altLang="ja-JP" sz="4000" b="0" i="0" u="none" strike="noStrike" kern="1200" cap="none" spc="0" normalizeH="0" baseline="0" noProof="0" dirty="0">
              <a:ln>
                <a:noFill/>
              </a:ln>
              <a:solidFill>
                <a:srgbClr val="FFFFFF"/>
              </a:solidFill>
              <a:effectLst/>
              <a:uLnTx/>
              <a:uFillTx/>
              <a:latin typeface="Microsoft Sans Serif"/>
              <a:ea typeface="+mj-ea"/>
              <a:cs typeface="+mj-cs"/>
            </a:endParaRPr>
          </a:p>
        </p:txBody>
      </p:sp>
      <p:sp>
        <p:nvSpPr>
          <p:cNvPr id="6" name="Rectangle 5">
            <a:extLst>
              <a:ext uri="{FF2B5EF4-FFF2-40B4-BE49-F238E27FC236}">
                <a16:creationId xmlns:a16="http://schemas.microsoft.com/office/drawing/2014/main" id="{A24B3D90-78A8-FBCB-EDB7-AE7DC772F83A}"/>
              </a:ext>
            </a:extLst>
          </p:cNvPr>
          <p:cNvSpPr txBox="1">
            <a:spLocks noChangeArrowheads="1"/>
          </p:cNvSpPr>
          <p:nvPr/>
        </p:nvSpPr>
        <p:spPr bwMode="auto">
          <a:xfrm>
            <a:off x="2438400" y="2012852"/>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ct val="20000"/>
              </a:spcBef>
              <a:spcAft>
                <a:spcPct val="0"/>
              </a:spcAft>
              <a:buClrTx/>
              <a:buSzTx/>
              <a:buNone/>
              <a:tabLst/>
              <a:defRPr/>
            </a:pPr>
            <a:endParaRPr kumimoji="1" lang="en-US" altLang="ko-KR" sz="2000" b="0" i="0" u="none" strike="noStrike" kern="1200" cap="none" spc="0" normalizeH="0" baseline="0" noProof="0" dirty="0">
              <a:ln>
                <a:noFill/>
              </a:ln>
              <a:solidFill>
                <a:srgbClr val="FFFFFF"/>
              </a:solidFill>
              <a:effectLst/>
              <a:uLnTx/>
              <a:uFillTx/>
              <a:latin typeface="Verdana" panose="020B0604030504040204" pitchFamily="34" charset="0"/>
              <a:ea typeface="굴림" panose="020B0600000101010101" pitchFamily="34" charset="-127"/>
              <a:cs typeface="+mn-cs"/>
            </a:endParaRPr>
          </a:p>
        </p:txBody>
      </p:sp>
      <p:pic>
        <p:nvPicPr>
          <p:cNvPr id="2" name="図 1">
            <a:extLst>
              <a:ext uri="{FF2B5EF4-FFF2-40B4-BE49-F238E27FC236}">
                <a16:creationId xmlns:a16="http://schemas.microsoft.com/office/drawing/2014/main" id="{BAEEB538-F185-EB04-D274-1A73A8910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68" y="-1077974"/>
            <a:ext cx="3259381" cy="6989922"/>
          </a:xfrm>
          <a:prstGeom prst="rect">
            <a:avLst/>
          </a:prstGeom>
        </p:spPr>
      </p:pic>
      <p:pic>
        <p:nvPicPr>
          <p:cNvPr id="3" name="図 2">
            <a:extLst>
              <a:ext uri="{FF2B5EF4-FFF2-40B4-BE49-F238E27FC236}">
                <a16:creationId xmlns:a16="http://schemas.microsoft.com/office/drawing/2014/main" id="{201780EF-E5D2-537C-4CF5-49E8F916A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190" y="-1077547"/>
            <a:ext cx="3259381" cy="6989495"/>
          </a:xfrm>
          <a:prstGeom prst="rect">
            <a:avLst/>
          </a:prstGeom>
        </p:spPr>
      </p:pic>
      <p:pic>
        <p:nvPicPr>
          <p:cNvPr id="8" name="図 7">
            <a:extLst>
              <a:ext uri="{FF2B5EF4-FFF2-40B4-BE49-F238E27FC236}">
                <a16:creationId xmlns:a16="http://schemas.microsoft.com/office/drawing/2014/main" id="{84C483AE-2215-CB34-C6D2-689D763E2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595" y="-1077548"/>
            <a:ext cx="3259381" cy="6989496"/>
          </a:xfrm>
          <a:prstGeom prst="rect">
            <a:avLst/>
          </a:prstGeom>
        </p:spPr>
      </p:pic>
      <p:pic>
        <p:nvPicPr>
          <p:cNvPr id="9" name="図 8">
            <a:extLst>
              <a:ext uri="{FF2B5EF4-FFF2-40B4-BE49-F238E27FC236}">
                <a16:creationId xmlns:a16="http://schemas.microsoft.com/office/drawing/2014/main" id="{1AA44176-3F89-4184-11D9-5C16FF961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4823">
            <a:off x="3564782" y="860428"/>
            <a:ext cx="4265087" cy="5457193"/>
          </a:xfrm>
          <a:prstGeom prst="rect">
            <a:avLst/>
          </a:prstGeom>
          <a:ln w="15875">
            <a:solidFill>
              <a:schemeClr val="accent1"/>
            </a:solidFill>
          </a:ln>
        </p:spPr>
      </p:pic>
    </p:spTree>
    <p:extLst>
      <p:ext uri="{BB962C8B-B14F-4D97-AF65-F5344CB8AC3E}">
        <p14:creationId xmlns:p14="http://schemas.microsoft.com/office/powerpoint/2010/main" val="31321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8A1DD-4FA4-AB44-85EA-3DEED2DB8D7A}"/>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07E0E9C1-9853-DC24-2355-58DBC0013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2AEACD2F-14AF-0F9A-5E25-011CD044422C}"/>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algn="l"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〇〇ロータリークラブ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は、</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　　　　　　　　　　　　　　　</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JP"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・・・・・・・・・・・・・・・・・・・・・・をし</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を目指します」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2115240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E4AD-BBF1-2C7A-996C-E4F4B9D4D2A8}"/>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CFA2EB53-52F4-14F9-E308-3FCDE5A19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D6AEC480-FD82-CE3E-9710-A7AC64F7C6D4}"/>
              </a:ext>
            </a:extLst>
          </p:cNvPr>
          <p:cNvSpPr txBox="1">
            <a:spLocks/>
          </p:cNvSpPr>
          <p:nvPr/>
        </p:nvSpPr>
        <p:spPr>
          <a:xfrm>
            <a:off x="839776" y="621696"/>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algn="l"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〇〇ロータリークラブ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は、</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　　　　　　　　　　　　　　　</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JP"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地域の青少年に向けた奉仕活動を積極的に行い</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地域社会に広く認知されるクラブ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を目指します」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2841843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578B8-8BE5-1CF7-46B1-C6C0D9EC8A7D}"/>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C77FFA46-A10B-00FC-1151-8F1BE9737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612B1CAA-AE2B-6ECB-CBC6-E9BA3880F456}"/>
              </a:ext>
            </a:extLst>
          </p:cNvPr>
          <p:cNvSpPr txBox="1">
            <a:spLocks/>
          </p:cNvSpPr>
          <p:nvPr/>
        </p:nvSpPr>
        <p:spPr>
          <a:xfrm>
            <a:off x="839776" y="700278"/>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algn="l"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〇〇ロータリークラブ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は、</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　　　　　　　　　　　　　　　</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JP"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社会奉仕事業に力を入れ</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地域社会に親しまれるクラブ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を目指します」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3435581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9E42-F90F-D9E2-B94A-FCF1389474D6}"/>
            </a:ext>
          </a:extLst>
        </p:cNvPr>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E02C0012-69B5-1A16-C9B6-9A6CF2C13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835E4B34-68A4-D7EB-52CC-FA82ED6C4000}"/>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algn="l"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〇〇ロータリークラブ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は、</a:t>
            </a:r>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　　　　　　　　　　　　　　　</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JP"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会員増強・維持に主眼を置き</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br>
              <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en-US" altLang="ja" sz="5333" b="1" dirty="0">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algn="l"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魅力あふれるクラブ</a:t>
            </a: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を目指します」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567415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2D42-ED0D-2B34-B539-95F866BF148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88BB783-813B-88EE-9CBD-70AF87018E4E}"/>
              </a:ext>
            </a:extLst>
          </p:cNvPr>
          <p:cNvSpPr>
            <a:spLocks noGrp="1"/>
          </p:cNvSpPr>
          <p:nvPr>
            <p:ph type="title"/>
          </p:nvPr>
        </p:nvSpPr>
        <p:spPr>
          <a:xfrm>
            <a:off x="185057" y="0"/>
            <a:ext cx="6542314" cy="1440000"/>
          </a:xfrm>
        </p:spPr>
        <p:txBody>
          <a:bodyPr rtlCol="0"/>
          <a:lstStyle/>
          <a:p>
            <a:pPr rtl="0"/>
            <a:r>
              <a:rPr lang="ja-JP" altLang="en-US" dirty="0">
                <a:latin typeface="Meiryo UI" panose="020B0604030504040204" pitchFamily="50" charset="-128"/>
                <a:ea typeface="Meiryo UI" panose="020B0604030504040204" pitchFamily="50" charset="-128"/>
              </a:rPr>
              <a:t> </a:t>
            </a:r>
            <a:r>
              <a:rPr lang="ja-JP" altLang="en-US" dirty="0">
                <a:latin typeface="ＭＳ Ｐゴシック" panose="020B0600070205080204" pitchFamily="50" charset="-128"/>
                <a:ea typeface="ＭＳ Ｐゴシック" panose="020B0600070205080204" pitchFamily="50" charset="-128"/>
              </a:rPr>
              <a:t>事例</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神戸東灘</a:t>
            </a:r>
            <a:r>
              <a:rPr lang="en-US" altLang="ja-JP" dirty="0">
                <a:latin typeface="ＭＳ Ｐゴシック" panose="020B0600070205080204" pitchFamily="50" charset="-128"/>
                <a:ea typeface="ＭＳ Ｐゴシック" panose="020B0600070205080204" pitchFamily="50" charset="-128"/>
              </a:rPr>
              <a:t>RC)</a:t>
            </a:r>
            <a:br>
              <a:rPr lang="en-US" altLang="ja-JP" dirty="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7" name="テキスト プレースホルダー 4">
            <a:extLst>
              <a:ext uri="{FF2B5EF4-FFF2-40B4-BE49-F238E27FC236}">
                <a16:creationId xmlns:a16="http://schemas.microsoft.com/office/drawing/2014/main" id="{DA646DA7-CC8C-4E36-944B-71A52F6A6C7F}"/>
              </a:ext>
            </a:extLst>
          </p:cNvPr>
          <p:cNvSpPr>
            <a:spLocks noGrp="1"/>
          </p:cNvSpPr>
          <p:nvPr>
            <p:ph type="body" sz="quarter" idx="4294967295"/>
          </p:nvPr>
        </p:nvSpPr>
        <p:spPr>
          <a:xfrm>
            <a:off x="885824" y="1616075"/>
            <a:ext cx="10765631" cy="4589463"/>
          </a:xfrm>
        </p:spPr>
        <p:txBody>
          <a:bodyPr>
            <a:normAutofit/>
          </a:bodyPr>
          <a:lstStyle/>
          <a:p>
            <a:pPr marL="0" indent="0">
              <a:buNone/>
            </a:pPr>
            <a:r>
              <a:rPr lang="ja-JP" altLang="en-US" sz="4000" dirty="0">
                <a:solidFill>
                  <a:srgbClr val="FF0000"/>
                </a:solidFill>
              </a:rPr>
              <a:t>●</a:t>
            </a:r>
            <a:r>
              <a:rPr lang="ja-JP" altLang="en-US" sz="4000" dirty="0">
                <a:solidFill>
                  <a:srgbClr val="002060"/>
                </a:solidFill>
                <a:latin typeface="ＭＳ Ｐゴシック" panose="020B0600070205080204" pitchFamily="50" charset="-128"/>
                <a:ea typeface="ＭＳ Ｐゴシック" panose="020B0600070205080204" pitchFamily="50" charset="-128"/>
              </a:rPr>
              <a:t>前年度まで戦略計画委員会はあったが、ビ</a:t>
            </a:r>
            <a:endParaRPr lang="en-US" altLang="ja-JP" sz="4000" dirty="0">
              <a:solidFill>
                <a:srgbClr val="002060"/>
              </a:solidFill>
              <a:latin typeface="ＭＳ Ｐゴシック" panose="020B0600070205080204" pitchFamily="50" charset="-128"/>
              <a:ea typeface="ＭＳ Ｐゴシック" panose="020B0600070205080204" pitchFamily="50" charset="-128"/>
            </a:endParaRPr>
          </a:p>
          <a:p>
            <a:pPr marL="0" indent="0">
              <a:buNone/>
            </a:pPr>
            <a:r>
              <a:rPr lang="ja-JP" altLang="en-US" sz="4000" dirty="0">
                <a:solidFill>
                  <a:srgbClr val="002060"/>
                </a:solidFill>
                <a:latin typeface="ＭＳ Ｐゴシック" panose="020B0600070205080204" pitchFamily="50" charset="-128"/>
                <a:ea typeface="ＭＳ Ｐゴシック" panose="020B0600070205080204" pitchFamily="50" charset="-128"/>
              </a:rPr>
              <a:t>　ジョンや戦略計画は策定していなかった</a:t>
            </a:r>
          </a:p>
          <a:p>
            <a:pPr marL="0" indent="0">
              <a:buNone/>
            </a:pPr>
            <a:endParaRPr lang="en-US" altLang="ja-JP" sz="40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4000" dirty="0">
                <a:solidFill>
                  <a:srgbClr val="FF0000"/>
                </a:solidFill>
                <a:latin typeface="ＭＳ Ｐゴシック" panose="020B0600070205080204" pitchFamily="50" charset="-128"/>
                <a:ea typeface="ＭＳ Ｐゴシック" panose="020B0600070205080204" pitchFamily="50" charset="-128"/>
              </a:rPr>
              <a:t>●</a:t>
            </a:r>
            <a:r>
              <a:rPr lang="ja-JP" altLang="en-US" sz="4000" dirty="0">
                <a:solidFill>
                  <a:srgbClr val="002060"/>
                </a:solidFill>
                <a:latin typeface="ＭＳ Ｐゴシック" panose="020B0600070205080204" pitchFamily="50" charset="-128"/>
                <a:ea typeface="ＭＳ Ｐゴシック" panose="020B0600070205080204" pitchFamily="50" charset="-128"/>
              </a:rPr>
              <a:t>クラブ内のビジョン戦略委員会の構成策定</a:t>
            </a:r>
          </a:p>
          <a:p>
            <a:pPr marL="0" indent="0">
              <a:buNone/>
            </a:pPr>
            <a:r>
              <a:rPr lang="ja-JP" altLang="en-US" sz="4000" dirty="0">
                <a:solidFill>
                  <a:srgbClr val="002060"/>
                </a:solidFill>
                <a:latin typeface="ＭＳ Ｐゴシック" panose="020B0600070205080204" pitchFamily="50" charset="-128"/>
                <a:ea typeface="ＭＳ Ｐゴシック" panose="020B0600070205080204" pitchFamily="50" charset="-128"/>
              </a:rPr>
              <a:t>　</a:t>
            </a:r>
            <a:r>
              <a:rPr lang="en-US" altLang="ja-JP" sz="4000" dirty="0">
                <a:solidFill>
                  <a:srgbClr val="002060"/>
                </a:solidFill>
                <a:latin typeface="ＭＳ Ｐゴシック" panose="020B0600070205080204" pitchFamily="50" charset="-128"/>
                <a:ea typeface="ＭＳ Ｐゴシック" panose="020B0600070205080204" pitchFamily="50" charset="-128"/>
              </a:rPr>
              <a:t>(</a:t>
            </a:r>
            <a:r>
              <a:rPr lang="ja-JP" altLang="en-US" sz="4000" dirty="0">
                <a:solidFill>
                  <a:srgbClr val="002060"/>
                </a:solidFill>
                <a:latin typeface="ＭＳ Ｐゴシック" panose="020B0600070205080204" pitchFamily="50" charset="-128"/>
                <a:ea typeface="ＭＳ Ｐゴシック" panose="020B0600070205080204" pitchFamily="50" charset="-128"/>
              </a:rPr>
              <a:t>会長・幹事を現・エレクト・ノミニーで</a:t>
            </a:r>
            <a:r>
              <a:rPr lang="en-US" altLang="ja-JP" sz="4000" dirty="0">
                <a:solidFill>
                  <a:srgbClr val="002060"/>
                </a:solidFill>
                <a:latin typeface="ＭＳ Ｐゴシック" panose="020B0600070205080204" pitchFamily="50" charset="-128"/>
                <a:ea typeface="ＭＳ Ｐゴシック" panose="020B0600070205080204" pitchFamily="50" charset="-128"/>
              </a:rPr>
              <a:t>)</a:t>
            </a:r>
          </a:p>
          <a:p>
            <a:pPr marL="0" indent="0">
              <a:buNone/>
            </a:pPr>
            <a:endParaRPr lang="ja-JP" altLang="en-US" sz="4400" dirty="0">
              <a:solidFill>
                <a:srgbClr val="FF0000"/>
              </a:solidFill>
            </a:endParaRPr>
          </a:p>
          <a:p>
            <a:pPr marL="0" indent="0">
              <a:buNone/>
            </a:pPr>
            <a:endParaRPr lang="ja-JP" altLang="en-US" sz="4400" dirty="0">
              <a:solidFill>
                <a:srgbClr val="FFFF00"/>
              </a:solidFill>
            </a:endParaRPr>
          </a:p>
        </p:txBody>
      </p:sp>
    </p:spTree>
    <p:extLst>
      <p:ext uri="{BB962C8B-B14F-4D97-AF65-F5344CB8AC3E}">
        <p14:creationId xmlns:p14="http://schemas.microsoft.com/office/powerpoint/2010/main" val="92819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DC3F-6A7C-1FBE-1F6F-CC7970327125}"/>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8D9B2831-603B-667C-209A-A8B4B9D68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37"/>
            <a:ext cx="11391900" cy="6858000"/>
          </a:xfrm>
          <a:prstGeom prst="rect">
            <a:avLst/>
          </a:prstGeom>
        </p:spPr>
      </p:pic>
      <p:sp>
        <p:nvSpPr>
          <p:cNvPr id="4" name="Rectangle 2">
            <a:extLst>
              <a:ext uri="{FF2B5EF4-FFF2-40B4-BE49-F238E27FC236}">
                <a16:creationId xmlns:a16="http://schemas.microsoft.com/office/drawing/2014/main" id="{35B6B448-79A4-C2F1-3AC9-89C2868A617F}"/>
              </a:ext>
            </a:extLst>
          </p:cNvPr>
          <p:cNvSpPr txBox="1">
            <a:spLocks noChangeArrowheads="1"/>
          </p:cNvSpPr>
          <p:nvPr/>
        </p:nvSpPr>
        <p:spPr bwMode="auto">
          <a:xfrm>
            <a:off x="3212771" y="-43055"/>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en-US" altLang="ja-JP" sz="4000" b="1" dirty="0">
                <a:solidFill>
                  <a:srgbClr val="00B050"/>
                </a:solidFill>
                <a:ea typeface="ＭＳ Ｐゴシック" panose="020B0600070205080204" pitchFamily="50" charset="-128"/>
              </a:rPr>
              <a:t>RI</a:t>
            </a:r>
            <a:r>
              <a:rPr lang="ja-JP" altLang="en-US" sz="4000" dirty="0">
                <a:solidFill>
                  <a:srgbClr val="00B050"/>
                </a:solidFill>
                <a:ea typeface="ＭＳ Ｐゴシック" panose="020B0600070205080204" pitchFamily="50" charset="-128"/>
              </a:rPr>
              <a:t>の戦略計画（２０１０年）</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FC138859-F34E-FADE-ACF1-3BF372FBAB0A}"/>
              </a:ext>
            </a:extLst>
          </p:cNvPr>
          <p:cNvSpPr txBox="1">
            <a:spLocks noChangeArrowheads="1"/>
          </p:cNvSpPr>
          <p:nvPr/>
        </p:nvSpPr>
        <p:spPr bwMode="auto">
          <a:xfrm>
            <a:off x="2983722" y="1664980"/>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948DF9A1-28E6-4E77-4B6A-8AF78E3A11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
        <p:nvSpPr>
          <p:cNvPr id="5" name="楕円 4">
            <a:extLst>
              <a:ext uri="{FF2B5EF4-FFF2-40B4-BE49-F238E27FC236}">
                <a16:creationId xmlns:a16="http://schemas.microsoft.com/office/drawing/2014/main" id="{81D21213-E27B-C087-58FA-176C0EEF7941}"/>
              </a:ext>
            </a:extLst>
          </p:cNvPr>
          <p:cNvSpPr/>
          <p:nvPr/>
        </p:nvSpPr>
        <p:spPr>
          <a:xfrm>
            <a:off x="3850481" y="664370"/>
            <a:ext cx="6343650" cy="6115050"/>
          </a:xfrm>
          <a:prstGeom prst="ellipse">
            <a:avLst/>
          </a:prstGeom>
          <a:blipFill rotWithShape="0">
            <a:blip r:embed="rId4"/>
            <a:srcRect/>
            <a:stretch>
              <a:fillRect l="-6000" r="-6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03813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124B-C57B-8F40-2E33-FA2FFD178E7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D746582-D63E-9091-054E-BF5AE589F983}"/>
              </a:ext>
            </a:extLst>
          </p:cNvPr>
          <p:cNvSpPr>
            <a:spLocks noGrp="1"/>
          </p:cNvSpPr>
          <p:nvPr>
            <p:ph type="title"/>
          </p:nvPr>
        </p:nvSpPr>
        <p:spPr>
          <a:xfrm>
            <a:off x="185057" y="0"/>
            <a:ext cx="6542314" cy="1440000"/>
          </a:xfrm>
        </p:spPr>
        <p:txBody>
          <a:bodyPr rtlCol="0"/>
          <a:lstStyle/>
          <a:p>
            <a:pPr rtl="0"/>
            <a:r>
              <a:rPr lang="ja-JP" altLang="en-US" dirty="0">
                <a:latin typeface="Meiryo UI" panose="020B0604030504040204" pitchFamily="50" charset="-128"/>
                <a:ea typeface="Meiryo UI" panose="020B0604030504040204" pitchFamily="50" charset="-128"/>
              </a:rPr>
              <a:t> </a:t>
            </a:r>
            <a:r>
              <a:rPr lang="ja-JP" altLang="en-US" dirty="0">
                <a:latin typeface="ＭＳ Ｐゴシック" panose="020B0600070205080204" pitchFamily="50" charset="-128"/>
                <a:ea typeface="ＭＳ Ｐゴシック" panose="020B0600070205080204" pitchFamily="50" charset="-128"/>
              </a:rPr>
              <a:t>事例</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神戸東灘</a:t>
            </a:r>
            <a:r>
              <a:rPr lang="en-US" altLang="ja-JP" dirty="0">
                <a:latin typeface="ＭＳ Ｐゴシック" panose="020B0600070205080204" pitchFamily="50" charset="-128"/>
                <a:ea typeface="ＭＳ Ｐゴシック" panose="020B0600070205080204" pitchFamily="50" charset="-128"/>
              </a:rPr>
              <a:t>RC)</a:t>
            </a:r>
            <a:br>
              <a:rPr lang="en-US" altLang="ja-JP" dirty="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7" name="テキスト プレースホルダー 4">
            <a:extLst>
              <a:ext uri="{FF2B5EF4-FFF2-40B4-BE49-F238E27FC236}">
                <a16:creationId xmlns:a16="http://schemas.microsoft.com/office/drawing/2014/main" id="{FE32D117-3729-D5B5-4DB4-7EA76B1EC707}"/>
              </a:ext>
            </a:extLst>
          </p:cNvPr>
          <p:cNvSpPr>
            <a:spLocks noGrp="1"/>
          </p:cNvSpPr>
          <p:nvPr>
            <p:ph type="body" sz="quarter" idx="4294967295"/>
          </p:nvPr>
        </p:nvSpPr>
        <p:spPr>
          <a:xfrm>
            <a:off x="772320" y="1051719"/>
            <a:ext cx="11555412" cy="4589463"/>
          </a:xfrm>
        </p:spPr>
        <p:txBody>
          <a:bodyPr>
            <a:normAutofit/>
          </a:bodyPr>
          <a:lstStyle/>
          <a:p>
            <a:pPr marL="0" indent="0">
              <a:buNone/>
            </a:pPr>
            <a:endParaRPr lang="en-US" altLang="ja-JP" sz="3200" dirty="0">
              <a:solidFill>
                <a:srgbClr val="002060"/>
              </a:solidFill>
            </a:endParaRPr>
          </a:p>
          <a:p>
            <a:r>
              <a:rPr lang="ja-JP" altLang="en-US" sz="4400" dirty="0">
                <a:solidFill>
                  <a:srgbClr val="002060"/>
                </a:solidFill>
                <a:latin typeface="ＭＳ Ｐゴシック" panose="020B0600070205080204" pitchFamily="50" charset="-128"/>
                <a:ea typeface="ＭＳ Ｐゴシック" panose="020B0600070205080204" pitchFamily="50" charset="-128"/>
              </a:rPr>
              <a:t>クラブ会員にアンケート実施</a:t>
            </a:r>
            <a:endParaRPr lang="en-US" altLang="ja-JP" sz="4400" dirty="0">
              <a:solidFill>
                <a:srgbClr val="002060"/>
              </a:solidFill>
              <a:latin typeface="ＭＳ Ｐゴシック" panose="020B0600070205080204" pitchFamily="50" charset="-128"/>
              <a:ea typeface="ＭＳ Ｐゴシック" panose="020B0600070205080204" pitchFamily="50" charset="-128"/>
            </a:endParaRPr>
          </a:p>
          <a:p>
            <a:r>
              <a:rPr lang="ja-JP" altLang="en-US" sz="4400" dirty="0">
                <a:solidFill>
                  <a:srgbClr val="002060"/>
                </a:solidFill>
                <a:latin typeface="ＭＳ Ｐゴシック" panose="020B0600070205080204" pitchFamily="50" charset="-128"/>
                <a:ea typeface="ＭＳ Ｐゴシック" panose="020B0600070205080204" pitchFamily="50" charset="-128"/>
              </a:rPr>
              <a:t>現状分析</a:t>
            </a:r>
          </a:p>
          <a:p>
            <a:r>
              <a:rPr lang="ja-JP" altLang="en-US" sz="4400" dirty="0">
                <a:solidFill>
                  <a:srgbClr val="002060"/>
                </a:solidFill>
                <a:latin typeface="ＭＳ Ｐゴシック" panose="020B0600070205080204" pitchFamily="50" charset="-128"/>
                <a:ea typeface="ＭＳ Ｐゴシック" panose="020B0600070205080204" pitchFamily="50" charset="-128"/>
              </a:rPr>
              <a:t>長所と短所</a:t>
            </a:r>
          </a:p>
          <a:p>
            <a:r>
              <a:rPr lang="ja-JP" altLang="en-US" sz="4400" dirty="0">
                <a:solidFill>
                  <a:srgbClr val="002060"/>
                </a:solidFill>
                <a:latin typeface="ＭＳ Ｐゴシック" panose="020B0600070205080204" pitchFamily="50" charset="-128"/>
                <a:ea typeface="ＭＳ Ｐゴシック" panose="020B0600070205080204" pitchFamily="50" charset="-128"/>
              </a:rPr>
              <a:t>地域社会にある課題と機会</a:t>
            </a:r>
            <a:endParaRPr lang="en-US" altLang="ja-JP" sz="4400" dirty="0">
              <a:solidFill>
                <a:srgbClr val="002060"/>
              </a:solidFill>
              <a:latin typeface="ＭＳ Ｐゴシック" panose="020B0600070205080204" pitchFamily="50" charset="-128"/>
              <a:ea typeface="ＭＳ Ｐゴシック" panose="020B0600070205080204" pitchFamily="50" charset="-128"/>
            </a:endParaRPr>
          </a:p>
          <a:p>
            <a:r>
              <a:rPr lang="ja-JP" altLang="en-US" sz="4400" dirty="0">
                <a:solidFill>
                  <a:srgbClr val="FF0000"/>
                </a:solidFill>
                <a:latin typeface="ＭＳ Ｐゴシック" panose="020B0600070205080204" pitchFamily="50" charset="-128"/>
                <a:ea typeface="ＭＳ Ｐゴシック" panose="020B0600070205080204" pitchFamily="50" charset="-128"/>
              </a:rPr>
              <a:t>クラブビジョン</a:t>
            </a:r>
            <a:r>
              <a:rPr lang="ja-JP" altLang="en-US" sz="4400" dirty="0">
                <a:solidFill>
                  <a:srgbClr val="002060"/>
                </a:solidFill>
                <a:latin typeface="ＭＳ Ｐゴシック" panose="020B0600070205080204" pitchFamily="50" charset="-128"/>
                <a:ea typeface="ＭＳ Ｐゴシック" panose="020B0600070205080204" pitchFamily="50" charset="-128"/>
              </a:rPr>
              <a:t>声明と年次行動計画</a:t>
            </a:r>
            <a:r>
              <a:rPr lang="en-US" altLang="ja-JP" sz="4400" dirty="0">
                <a:solidFill>
                  <a:srgbClr val="002060"/>
                </a:solidFill>
                <a:latin typeface="ＭＳ Ｐゴシック" panose="020B0600070205080204" pitchFamily="50" charset="-128"/>
                <a:ea typeface="ＭＳ Ｐゴシック" panose="020B0600070205080204" pitchFamily="50" charset="-128"/>
              </a:rPr>
              <a:t>(</a:t>
            </a:r>
            <a:r>
              <a:rPr lang="ja-JP" altLang="en-US" sz="4400" dirty="0">
                <a:solidFill>
                  <a:srgbClr val="002060"/>
                </a:solidFill>
                <a:latin typeface="ＭＳ Ｐゴシック" panose="020B0600070205080204" pitchFamily="50" charset="-128"/>
                <a:ea typeface="ＭＳ Ｐゴシック" panose="020B0600070205080204" pitchFamily="50" charset="-128"/>
              </a:rPr>
              <a:t>３年</a:t>
            </a:r>
            <a:r>
              <a:rPr lang="en-US" altLang="ja-JP" sz="4400" dirty="0">
                <a:solidFill>
                  <a:srgbClr val="002060"/>
                </a:solidFill>
                <a:latin typeface="ＭＳ Ｐゴシック" panose="020B0600070205080204" pitchFamily="50" charset="-128"/>
                <a:ea typeface="ＭＳ Ｐゴシック" panose="020B0600070205080204" pitchFamily="50" charset="-128"/>
              </a:rPr>
              <a:t>)</a:t>
            </a:r>
          </a:p>
          <a:p>
            <a:pPr marL="0" indent="0">
              <a:buNone/>
            </a:pPr>
            <a:endParaRPr lang="en-US" altLang="ja-JP" sz="4400" dirty="0">
              <a:solidFill>
                <a:srgbClr val="002060"/>
              </a:solidFill>
              <a:latin typeface="ＭＳ Ｐゴシック" panose="020B0600070205080204" pitchFamily="50" charset="-128"/>
              <a:ea typeface="ＭＳ Ｐゴシック" panose="020B0600070205080204" pitchFamily="50" charset="-128"/>
            </a:endParaRPr>
          </a:p>
          <a:p>
            <a:pPr marL="0" indent="0">
              <a:buNone/>
            </a:pPr>
            <a:endParaRPr lang="ja-JP" altLang="en-US" sz="4400" dirty="0">
              <a:solidFill>
                <a:srgbClr val="FF0000"/>
              </a:solidFill>
            </a:endParaRPr>
          </a:p>
          <a:p>
            <a:pPr marL="0" indent="0">
              <a:buNone/>
            </a:pPr>
            <a:endParaRPr lang="ja-JP" altLang="en-US" sz="4400" dirty="0">
              <a:solidFill>
                <a:srgbClr val="FFFF00"/>
              </a:solidFill>
            </a:endParaRPr>
          </a:p>
        </p:txBody>
      </p:sp>
    </p:spTree>
    <p:extLst>
      <p:ext uri="{BB962C8B-B14F-4D97-AF65-F5344CB8AC3E}">
        <p14:creationId xmlns:p14="http://schemas.microsoft.com/office/powerpoint/2010/main" val="60365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C4A45-F9DF-BBB7-FC24-A1EE6FC4567D}"/>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00722D1-1F46-C52E-EDBF-641364AD9E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768" y="942975"/>
            <a:ext cx="11680031" cy="5233988"/>
          </a:xfrm>
        </p:spPr>
      </p:pic>
    </p:spTree>
    <p:extLst>
      <p:ext uri="{BB962C8B-B14F-4D97-AF65-F5344CB8AC3E}">
        <p14:creationId xmlns:p14="http://schemas.microsoft.com/office/powerpoint/2010/main" val="228948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495C9F-85EA-B49F-97CF-97EC8BDB1B25}"/>
              </a:ext>
            </a:extLst>
          </p:cNvPr>
          <p:cNvSpPr>
            <a:spLocks noGrp="1"/>
          </p:cNvSpPr>
          <p:nvPr>
            <p:ph type="title"/>
          </p:nvPr>
        </p:nvSpPr>
        <p:spPr/>
        <p:txBody>
          <a:bodyPr/>
          <a:lstStyle/>
          <a:p>
            <a:endParaRPr kumimoji="1" lang="ja-JP" altLang="en-US" dirty="0"/>
          </a:p>
        </p:txBody>
      </p:sp>
      <p:pic>
        <p:nvPicPr>
          <p:cNvPr id="5" name="コンテンツ プレースホルダー 4">
            <a:extLst>
              <a:ext uri="{FF2B5EF4-FFF2-40B4-BE49-F238E27FC236}">
                <a16:creationId xmlns:a16="http://schemas.microsoft.com/office/drawing/2014/main" id="{FF17A47F-CE6D-7052-8941-BB35C65052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263" y="664369"/>
            <a:ext cx="11488799" cy="5319713"/>
          </a:xfrm>
        </p:spPr>
      </p:pic>
    </p:spTree>
    <p:extLst>
      <p:ext uri="{BB962C8B-B14F-4D97-AF65-F5344CB8AC3E}">
        <p14:creationId xmlns:p14="http://schemas.microsoft.com/office/powerpoint/2010/main" val="103798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E78EA-3510-EE41-6D85-F7A0A2A1F8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447DB1-4B18-9F91-A4E1-EF209A646654}"/>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7C569DC0-8D94-D852-E1D4-9EB85BADBB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757" y="871538"/>
            <a:ext cx="11487150" cy="5305425"/>
          </a:xfrm>
        </p:spPr>
      </p:pic>
    </p:spTree>
    <p:extLst>
      <p:ext uri="{BB962C8B-B14F-4D97-AF65-F5344CB8AC3E}">
        <p14:creationId xmlns:p14="http://schemas.microsoft.com/office/powerpoint/2010/main" val="559480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42D6-FB9C-8CC1-5402-08E864219F5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C63745-EB24-5325-4047-85B8C29F2338}"/>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6340FFEB-E548-60DF-4DEF-1275EA6511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482" y="942976"/>
            <a:ext cx="11244262" cy="5198269"/>
          </a:xfrm>
        </p:spPr>
      </p:pic>
    </p:spTree>
    <p:extLst>
      <p:ext uri="{BB962C8B-B14F-4D97-AF65-F5344CB8AC3E}">
        <p14:creationId xmlns:p14="http://schemas.microsoft.com/office/powerpoint/2010/main" val="1984300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7A6C9-8DB7-0B23-F03E-9EA39603A8F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525EE8A-2616-4E7B-B3BF-B9439DB38E97}"/>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10E51287-58C8-7BDD-8C4D-40CCEAD019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864394"/>
            <a:ext cx="11751467" cy="5312569"/>
          </a:xfrm>
        </p:spPr>
      </p:pic>
    </p:spTree>
    <p:extLst>
      <p:ext uri="{BB962C8B-B14F-4D97-AF65-F5344CB8AC3E}">
        <p14:creationId xmlns:p14="http://schemas.microsoft.com/office/powerpoint/2010/main" val="192862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83ACA-26E2-A901-9973-E9306EE837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820D3B-40BF-72DD-B205-4176DA5AF8DB}"/>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4D468ECC-79B8-FAD7-1F78-91C3F6057F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75" y="857250"/>
            <a:ext cx="11465719" cy="5298282"/>
          </a:xfrm>
        </p:spPr>
      </p:pic>
    </p:spTree>
    <p:extLst>
      <p:ext uri="{BB962C8B-B14F-4D97-AF65-F5344CB8AC3E}">
        <p14:creationId xmlns:p14="http://schemas.microsoft.com/office/powerpoint/2010/main" val="1696302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9ADF3-9FD3-2D79-2D99-3A7B70CD6A2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88ED0A3-89E1-4353-0F68-08132BD6A697}"/>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7274C7E-3F0E-06EB-E9C1-ED246681CF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001" y="850106"/>
            <a:ext cx="11755499" cy="5326857"/>
          </a:xfrm>
        </p:spPr>
      </p:pic>
    </p:spTree>
    <p:extLst>
      <p:ext uri="{BB962C8B-B14F-4D97-AF65-F5344CB8AC3E}">
        <p14:creationId xmlns:p14="http://schemas.microsoft.com/office/powerpoint/2010/main" val="1275582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4AC27C-609E-DF5D-6E68-E96678BCE566}"/>
              </a:ext>
            </a:extLst>
          </p:cNvPr>
          <p:cNvSpPr>
            <a:spLocks noGrp="1"/>
          </p:cNvSpPr>
          <p:nvPr>
            <p:ph type="title"/>
          </p:nvPr>
        </p:nvSpPr>
        <p:spPr/>
        <p:txBody>
          <a:bodyPr/>
          <a:lstStyle/>
          <a:p>
            <a: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t>●現状分析</a:t>
            </a:r>
            <a:b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br>
            <a:endParaRPr kumimoji="1" lang="ja-JP" altLang="en-US" dirty="0"/>
          </a:p>
        </p:txBody>
      </p:sp>
      <p:sp>
        <p:nvSpPr>
          <p:cNvPr id="3" name="コンテンツ プレースホルダー 2">
            <a:extLst>
              <a:ext uri="{FF2B5EF4-FFF2-40B4-BE49-F238E27FC236}">
                <a16:creationId xmlns:a16="http://schemas.microsoft.com/office/drawing/2014/main" id="{B053ACE7-E416-1F2F-8DE3-C122C9BE3BF9}"/>
              </a:ext>
            </a:extLst>
          </p:cNvPr>
          <p:cNvSpPr>
            <a:spLocks noGrp="1"/>
          </p:cNvSpPr>
          <p:nvPr>
            <p:ph idx="1"/>
          </p:nvPr>
        </p:nvSpPr>
        <p:spPr>
          <a:xfrm>
            <a:off x="838200" y="1473199"/>
            <a:ext cx="10515600" cy="4803775"/>
          </a:xfrm>
        </p:spPr>
        <p:txBody>
          <a:bodyPr>
            <a:normAutofit lnSpcReduction="10000"/>
          </a:bodyPr>
          <a:lstStyle/>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r>
              <a:rPr lang="ja-JP" altLang="en-US" sz="3600" b="0" i="0" u="none" strike="noStrike" baseline="0" dirty="0">
                <a:solidFill>
                  <a:srgbClr val="C00000"/>
                </a:solidFill>
                <a:latin typeface="ＭＳ ゴシック" panose="020B0609070205080204" pitchFamily="49" charset="-128"/>
                <a:ea typeface="ＭＳ ゴシック" panose="020B0609070205080204" pitchFamily="49" charset="-128"/>
              </a:rPr>
              <a:t>９割の会員</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がクラブ運営・活動にある程度</a:t>
            </a:r>
            <a:r>
              <a:rPr lang="ja-JP" altLang="en-US" sz="3600" b="0" i="0" u="none" strike="noStrike" baseline="0" dirty="0">
                <a:solidFill>
                  <a:srgbClr val="C00000"/>
                </a:solidFill>
                <a:latin typeface="ＭＳ ゴシック" panose="020B0609070205080204" pitchFamily="49" charset="-128"/>
                <a:ea typeface="ＭＳ ゴシック" panose="020B0609070205080204" pitchFamily="49" charset="-128"/>
              </a:rPr>
              <a:t>満足</a:t>
            </a:r>
            <a:endParaRPr lang="en-US" altLang="ja-JP" sz="3600" b="0" i="0" u="none" strike="noStrike" baseline="0" dirty="0">
              <a:solidFill>
                <a:srgbClr val="C00000"/>
              </a:solidFill>
              <a:latin typeface="ＭＳ ゴシック" panose="020B0609070205080204" pitchFamily="49" charset="-128"/>
              <a:ea typeface="ＭＳ ゴシック" panose="020B0609070205080204" pitchFamily="49" charset="-128"/>
            </a:endParaRPr>
          </a:p>
          <a:p>
            <a:pPr marL="0" indent="0">
              <a:buNone/>
            </a:pPr>
            <a:r>
              <a:rPr lang="ja-JP" altLang="en-US" sz="3600" dirty="0">
                <a:solidFill>
                  <a:srgbClr val="C00000"/>
                </a:solidFill>
                <a:latin typeface="ＭＳ ゴシック" panose="020B0609070205080204" pitchFamily="49" charset="-128"/>
                <a:ea typeface="ＭＳ ゴシック" panose="020B0609070205080204" pitchFamily="49" charset="-128"/>
              </a:rPr>
              <a:t>　</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している。</a:t>
            </a: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r>
              <a:rPr lang="en-US" altLang="ja-JP" sz="3600" b="0" i="0" u="none" strike="noStrike" baseline="0" dirty="0">
                <a:solidFill>
                  <a:srgbClr val="C00000"/>
                </a:solidFill>
                <a:latin typeface="ＭＳ ゴシック" panose="020B0609070205080204" pitchFamily="49" charset="-128"/>
                <a:ea typeface="ＭＳ ゴシック" panose="020B0609070205080204" pitchFamily="49" charset="-128"/>
              </a:rPr>
              <a:t>Diversity</a:t>
            </a:r>
            <a:r>
              <a:rPr lang="ja-JP" altLang="en-US" sz="3600" b="0" i="0" u="none" strike="noStrike" baseline="0" dirty="0">
                <a:solidFill>
                  <a:srgbClr val="C00000"/>
                </a:solidFill>
                <a:latin typeface="ＭＳ ゴシック" panose="020B0609070205080204" pitchFamily="49" charset="-128"/>
                <a:ea typeface="ＭＳ ゴシック" panose="020B0609070205080204" pitchFamily="49" charset="-128"/>
              </a:rPr>
              <a:t>（多様性）</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に富んでいる。</a:t>
            </a: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（ロータリー歴</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5</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年未満</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43</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5</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年～</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10</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年</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22</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10</a:t>
            </a: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　年以上</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35</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・職業分類も多様・女性比率も</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6</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31</a:t>
            </a: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・年齢構成は</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30</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代～</a:t>
            </a:r>
            <a:r>
              <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rPr>
              <a:t>80</a:t>
            </a: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代までバランス良く分布し　</a:t>
            </a:r>
            <a:endParaRPr lang="en-US" altLang="ja-JP" sz="3600" b="0" i="0" u="none" strike="noStrike" baseline="0" dirty="0">
              <a:solidFill>
                <a:srgbClr val="000000"/>
              </a:solidFill>
              <a:latin typeface="ＭＳ ゴシック" panose="020B0609070205080204" pitchFamily="49" charset="-128"/>
              <a:ea typeface="ＭＳ ゴシック" panose="020B0609070205080204" pitchFamily="49" charset="-128"/>
            </a:endParaRPr>
          </a:p>
          <a:p>
            <a:pPr marL="0" indent="0">
              <a:buNone/>
            </a:pPr>
            <a:r>
              <a:rPr lang="ja-JP" altLang="en-US" sz="3600" b="0" i="0" u="none" strike="noStrike" baseline="0" dirty="0">
                <a:solidFill>
                  <a:srgbClr val="000000"/>
                </a:solidFill>
                <a:latin typeface="ＭＳ ゴシック" panose="020B0609070205080204" pitchFamily="49" charset="-128"/>
                <a:ea typeface="ＭＳ ゴシック" panose="020B0609070205080204" pitchFamily="49" charset="-128"/>
              </a:rPr>
              <a:t>　ている）</a:t>
            </a:r>
          </a:p>
          <a:p>
            <a:endParaRPr kumimoji="1" lang="ja-JP" altLang="en-US" dirty="0"/>
          </a:p>
        </p:txBody>
      </p:sp>
    </p:spTree>
    <p:extLst>
      <p:ext uri="{BB962C8B-B14F-4D97-AF65-F5344CB8AC3E}">
        <p14:creationId xmlns:p14="http://schemas.microsoft.com/office/powerpoint/2010/main" val="1654069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49830-778D-0461-822B-2229640C8DDB}"/>
              </a:ext>
            </a:extLst>
          </p:cNvPr>
          <p:cNvSpPr>
            <a:spLocks noGrp="1"/>
          </p:cNvSpPr>
          <p:nvPr>
            <p:ph type="title"/>
          </p:nvPr>
        </p:nvSpPr>
        <p:spPr/>
        <p:txBody>
          <a:bodyPr/>
          <a:lstStyle/>
          <a:p>
            <a: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t>●長所と短所</a:t>
            </a:r>
            <a:b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br>
            <a:endParaRPr kumimoji="1" lang="ja-JP" altLang="en-US" dirty="0"/>
          </a:p>
        </p:txBody>
      </p:sp>
      <p:sp>
        <p:nvSpPr>
          <p:cNvPr id="3" name="コンテンツ プレースホルダー 2">
            <a:extLst>
              <a:ext uri="{FF2B5EF4-FFF2-40B4-BE49-F238E27FC236}">
                <a16:creationId xmlns:a16="http://schemas.microsoft.com/office/drawing/2014/main" id="{2494B889-F7FC-851F-DBD8-868EC5012493}"/>
              </a:ext>
            </a:extLst>
          </p:cNvPr>
          <p:cNvSpPr>
            <a:spLocks noGrp="1"/>
          </p:cNvSpPr>
          <p:nvPr>
            <p:ph idx="1"/>
          </p:nvPr>
        </p:nvSpPr>
        <p:spPr>
          <a:xfrm>
            <a:off x="914401" y="1452562"/>
            <a:ext cx="11877674" cy="7181850"/>
          </a:xfrm>
        </p:spPr>
        <p:txBody>
          <a:bodyPr>
            <a:normAutofit/>
          </a:bodyPr>
          <a:lstStyle/>
          <a:p>
            <a:pPr marL="0" indent="0">
              <a:buNone/>
            </a:pPr>
            <a:r>
              <a:rPr lang="ja-JP" altLang="en-US" sz="3200" b="0" i="0" u="none" strike="noStrike" baseline="0" dirty="0">
                <a:solidFill>
                  <a:srgbClr val="000000"/>
                </a:solidFill>
                <a:latin typeface="ＭＳ ゴシック" panose="020B0609070205080204" pitchFamily="49" charset="-128"/>
                <a:ea typeface="ＭＳ ゴシック" panose="020B0609070205080204" pitchFamily="49" charset="-128"/>
              </a:rPr>
              <a:t>・社会貢献や寄付は当クラブの規模なりにできている</a:t>
            </a:r>
          </a:p>
          <a:p>
            <a:pPr marL="0" indent="0">
              <a:buNone/>
            </a:pPr>
            <a:r>
              <a:rPr lang="ja-JP" altLang="en-US" sz="3200" b="0" i="0" u="none" strike="noStrike" baseline="0" dirty="0">
                <a:solidFill>
                  <a:srgbClr val="C00000"/>
                </a:solidFill>
                <a:latin typeface="ＭＳ ゴシック" panose="020B0609070205080204" pitchFamily="49" charset="-128"/>
                <a:ea typeface="ＭＳ ゴシック" panose="020B0609070205080204" pitchFamily="49" charset="-128"/>
              </a:rPr>
              <a:t>　　　　⇔クラブ規模が小さい分、予算に限りがある</a:t>
            </a:r>
          </a:p>
          <a:p>
            <a:pPr marL="0" indent="0">
              <a:buNone/>
            </a:pPr>
            <a:r>
              <a:rPr lang="ja-JP" altLang="en-US" sz="3200" b="0" i="0" u="none" strike="noStrike" baseline="0" dirty="0">
                <a:solidFill>
                  <a:srgbClr val="000000"/>
                </a:solidFill>
                <a:latin typeface="ＭＳ ゴシック" panose="020B0609070205080204" pitchFamily="49" charset="-128"/>
                <a:ea typeface="ＭＳ ゴシック" panose="020B0609070205080204" pitchFamily="49" charset="-128"/>
              </a:rPr>
              <a:t>・年齢による縦の関係意識がなくフレンドリーな雰囲気</a:t>
            </a:r>
          </a:p>
          <a:p>
            <a:pPr marL="0" indent="0">
              <a:buNone/>
            </a:pPr>
            <a:r>
              <a:rPr lang="ja-JP" altLang="en-US" sz="3200" b="0" i="0" u="none" strike="noStrike" baseline="0" dirty="0">
                <a:solidFill>
                  <a:srgbClr val="C00000"/>
                </a:solidFill>
                <a:latin typeface="ＭＳ ゴシック" panose="020B0609070205080204" pitchFamily="49" charset="-128"/>
                <a:ea typeface="ＭＳ ゴシック" panose="020B0609070205080204" pitchFamily="49" charset="-128"/>
              </a:rPr>
              <a:t>　　　　⇔強いリーダーシップあるメンバーがいない</a:t>
            </a:r>
          </a:p>
          <a:p>
            <a:pPr marL="0" indent="0">
              <a:buNone/>
            </a:pPr>
            <a:r>
              <a:rPr lang="ja-JP" altLang="en-US" sz="3200" b="0" i="0" u="none" strike="noStrike" baseline="0" dirty="0">
                <a:solidFill>
                  <a:srgbClr val="000000"/>
                </a:solidFill>
                <a:latin typeface="ＭＳ ゴシック" panose="020B0609070205080204" pitchFamily="49" charset="-128"/>
                <a:ea typeface="ＭＳ ゴシック" panose="020B0609070205080204" pitchFamily="49" charset="-128"/>
              </a:rPr>
              <a:t>・例会内での節度ある親睦が中心で心地良い</a:t>
            </a:r>
          </a:p>
          <a:p>
            <a:pPr marL="0" indent="0">
              <a:buNone/>
            </a:pPr>
            <a:r>
              <a:rPr lang="ja-JP" altLang="en-US" sz="3200" b="0" i="0" u="none" strike="noStrike" baseline="0" dirty="0">
                <a:solidFill>
                  <a:srgbClr val="C00000"/>
                </a:solidFill>
                <a:latin typeface="ＭＳ ゴシック" panose="020B0609070205080204" pitchFamily="49" charset="-128"/>
                <a:ea typeface="ＭＳ ゴシック" panose="020B0609070205080204" pitchFamily="49" charset="-128"/>
              </a:rPr>
              <a:t>　　　　⇔ 例会を超えた深い付き合いがない</a:t>
            </a:r>
          </a:p>
          <a:p>
            <a:pPr marL="0" indent="0">
              <a:buNone/>
            </a:pPr>
            <a:r>
              <a:rPr lang="ja-JP" altLang="en-US" sz="3200" b="0" i="0" u="none" strike="noStrike" baseline="0" dirty="0">
                <a:solidFill>
                  <a:srgbClr val="000000"/>
                </a:solidFill>
                <a:latin typeface="ＭＳ ゴシック" panose="020B0609070205080204" pitchFamily="49" charset="-128"/>
                <a:ea typeface="ＭＳ ゴシック" panose="020B0609070205080204" pitchFamily="49" charset="-128"/>
              </a:rPr>
              <a:t>・メンバー同士の職業付き合いが少なく利害関係の雰囲　</a:t>
            </a:r>
            <a:endParaRPr lang="en-US" altLang="ja-JP" sz="3200" b="0" i="0" u="none" strike="noStrike" baseline="0" dirty="0">
              <a:solidFill>
                <a:srgbClr val="000000"/>
              </a:solidFill>
              <a:latin typeface="ＭＳ ゴシック" panose="020B0609070205080204" pitchFamily="49" charset="-128"/>
              <a:ea typeface="ＭＳ ゴシック" panose="020B0609070205080204" pitchFamily="49" charset="-128"/>
            </a:endParaRPr>
          </a:p>
          <a:p>
            <a:pPr marL="0" indent="0">
              <a:buNone/>
            </a:pPr>
            <a:r>
              <a:rPr lang="ja-JP" altLang="en-US" sz="3200" dirty="0">
                <a:solidFill>
                  <a:srgbClr val="000000"/>
                </a:solidFill>
                <a:latin typeface="ＭＳ ゴシック" panose="020B0609070205080204" pitchFamily="49" charset="-128"/>
                <a:ea typeface="ＭＳ ゴシック" panose="020B0609070205080204" pitchFamily="49" charset="-128"/>
              </a:rPr>
              <a:t>　</a:t>
            </a:r>
            <a:r>
              <a:rPr lang="ja-JP" altLang="en-US" sz="3200" b="0" i="0" u="none" strike="noStrike" baseline="0" dirty="0">
                <a:solidFill>
                  <a:srgbClr val="000000"/>
                </a:solidFill>
                <a:latin typeface="ＭＳ ゴシック" panose="020B0609070205080204" pitchFamily="49" charset="-128"/>
                <a:ea typeface="ＭＳ ゴシック" panose="020B0609070205080204" pitchFamily="49" charset="-128"/>
              </a:rPr>
              <a:t>気なし</a:t>
            </a:r>
          </a:p>
          <a:p>
            <a:pPr marL="0" indent="0">
              <a:buNone/>
            </a:pPr>
            <a:r>
              <a:rPr lang="ja-JP" altLang="en-US" sz="3200" b="0" i="0" u="none" strike="noStrike" baseline="0" dirty="0">
                <a:solidFill>
                  <a:srgbClr val="C00000"/>
                </a:solidFill>
                <a:latin typeface="ＭＳ ゴシック" panose="020B0609070205080204" pitchFamily="49" charset="-128"/>
                <a:ea typeface="ＭＳ ゴシック" panose="020B0609070205080204" pitchFamily="49" charset="-128"/>
              </a:rPr>
              <a:t>　　　　⇔ メンバー同士の関係性が薄い</a:t>
            </a:r>
          </a:p>
          <a:p>
            <a:endParaRPr kumimoji="1" lang="ja-JP" altLang="en-US" dirty="0"/>
          </a:p>
        </p:txBody>
      </p:sp>
    </p:spTree>
    <p:extLst>
      <p:ext uri="{BB962C8B-B14F-4D97-AF65-F5344CB8AC3E}">
        <p14:creationId xmlns:p14="http://schemas.microsoft.com/office/powerpoint/2010/main" val="3944659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3701A-36D9-1F7C-8363-55EB320D8235}"/>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7FB844D4-4787-8AF4-6C25-D5DA5835E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0777C9D5-CCF8-F0A8-9456-0E544F1F3F08}"/>
              </a:ext>
            </a:extLst>
          </p:cNvPr>
          <p:cNvSpPr txBox="1">
            <a:spLocks noChangeArrowheads="1"/>
          </p:cNvSpPr>
          <p:nvPr/>
        </p:nvSpPr>
        <p:spPr bwMode="auto">
          <a:xfrm>
            <a:off x="3342235" y="302738"/>
            <a:ext cx="7495991"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rgbClr val="00B050"/>
                </a:solidFill>
                <a:ea typeface="ＭＳ Ｐゴシック" panose="020B0600070205080204" pitchFamily="50" charset="-128"/>
              </a:rPr>
              <a:t>戦略計画の歴史的背景について</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D85CBFA0-647A-ECBD-05D6-29B4AA72B2B7}"/>
              </a:ext>
            </a:extLst>
          </p:cNvPr>
          <p:cNvSpPr txBox="1">
            <a:spLocks noChangeArrowheads="1"/>
          </p:cNvSpPr>
          <p:nvPr/>
        </p:nvSpPr>
        <p:spPr bwMode="auto">
          <a:xfrm>
            <a:off x="2792581" y="1243669"/>
            <a:ext cx="9312333" cy="507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２００２年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戦略計画の策定提案。</a:t>
            </a:r>
            <a:r>
              <a:rPr lang="en-US" altLang="ja-JP" dirty="0">
                <a:solidFill>
                  <a:srgbClr val="4D4D4D"/>
                </a:solidFill>
                <a:latin typeface="ＭＳ Ｐゴシック" panose="020B0600070205080204" pitchFamily="50" charset="-128"/>
                <a:ea typeface="ＭＳ Ｐゴシック" panose="020B0600070205080204" pitchFamily="50" charset="-128"/>
              </a:rPr>
              <a:t>DLP</a:t>
            </a:r>
            <a:r>
              <a:rPr lang="ja-JP" altLang="en-US" dirty="0">
                <a:solidFill>
                  <a:srgbClr val="4D4D4D"/>
                </a:solidFill>
                <a:latin typeface="ＭＳ Ｐゴシック" panose="020B0600070205080204" pitchFamily="50" charset="-128"/>
                <a:ea typeface="ＭＳ Ｐゴシック" panose="020B0600070205080204" pitchFamily="50" charset="-128"/>
              </a:rPr>
              <a:t>実施</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２００４年</a:t>
            </a: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戦略計画委員会設置。</a:t>
            </a:r>
            <a:r>
              <a:rPr lang="en-US" altLang="ja-JP" dirty="0">
                <a:solidFill>
                  <a:srgbClr val="4D4D4D"/>
                </a:solidFill>
                <a:latin typeface="ＭＳ Ｐゴシック" panose="020B0600070205080204" pitchFamily="50" charset="-128"/>
                <a:ea typeface="ＭＳ Ｐゴシック" panose="020B0600070205080204" pitchFamily="50" charset="-128"/>
              </a:rPr>
              <a:t>CLP</a:t>
            </a:r>
            <a:r>
              <a:rPr lang="ja-JP" altLang="en-US" dirty="0">
                <a:solidFill>
                  <a:srgbClr val="4D4D4D"/>
                </a:solidFill>
                <a:latin typeface="ＭＳ Ｐゴシック" panose="020B0600070205080204" pitchFamily="50" charset="-128"/>
                <a:ea typeface="ＭＳ Ｐゴシック" panose="020B0600070205080204" pitchFamily="50" charset="-128"/>
              </a:rPr>
              <a:t>導入</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２００５年　ロータリー創立１００周年。</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２００７年</a:t>
            </a: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en-US" altLang="ja-JP" dirty="0">
                <a:solidFill>
                  <a:srgbClr val="4D4D4D"/>
                </a:solidFill>
                <a:latin typeface="ＭＳ Ｐゴシック" panose="020B0600070205080204" pitchFamily="50" charset="-128"/>
                <a:ea typeface="ＭＳ Ｐゴシック" panose="020B0600070205080204" pitchFamily="50" charset="-128"/>
              </a:rPr>
              <a:t>RI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戦略計画発表。</a:t>
            </a:r>
            <a:r>
              <a:rPr lang="ja-JP" altLang="en-US" dirty="0">
                <a:solidFill>
                  <a:srgbClr val="FF0000"/>
                </a:solidFill>
                <a:latin typeface="ＭＳ Ｐゴシック" panose="020B0600070205080204" pitchFamily="50" charset="-128"/>
                <a:ea typeface="ＭＳ Ｐゴシック" panose="020B0600070205080204" pitchFamily="50" charset="-128"/>
              </a:rPr>
              <a:t>７つの目標、長期計画</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２０１０年</a:t>
            </a:r>
            <a:r>
              <a:rPr lang="ja-JP" altLang="en-US" dirty="0">
                <a:solidFill>
                  <a:srgbClr val="4D4D4D"/>
                </a:solidFill>
                <a:latin typeface="ＭＳ Ｐゴシック" panose="020B0600070205080204" pitchFamily="50" charset="-128"/>
                <a:ea typeface="ＭＳ Ｐゴシック" panose="020B0600070205080204" pitchFamily="50" charset="-128"/>
              </a:rPr>
              <a:t>　Ｒ</a:t>
            </a:r>
            <a:r>
              <a:rPr lang="en-US" altLang="ja-JP" dirty="0">
                <a:solidFill>
                  <a:srgbClr val="4D4D4D"/>
                </a:solidFill>
                <a:latin typeface="ＭＳ Ｐゴシック" panose="020B0600070205080204" pitchFamily="50" charset="-128"/>
                <a:ea typeface="ＭＳ Ｐゴシック" panose="020B0600070205080204" pitchFamily="50" charset="-128"/>
              </a:rPr>
              <a:t>I</a:t>
            </a:r>
            <a:r>
              <a:rPr lang="ja-JP" altLang="en-US" dirty="0">
                <a:solidFill>
                  <a:srgbClr val="4D4D4D"/>
                </a:solidFill>
                <a:latin typeface="ＭＳ Ｐゴシック" panose="020B0600070205080204" pitchFamily="50" charset="-128"/>
                <a:ea typeface="ＭＳ Ｐゴシック" panose="020B0600070205080204" pitchFamily="50" charset="-128"/>
              </a:rPr>
              <a:t>戦略計画発表。</a:t>
            </a:r>
            <a:r>
              <a:rPr lang="ja-JP" altLang="en-US" dirty="0">
                <a:solidFill>
                  <a:srgbClr val="FF0000"/>
                </a:solidFill>
                <a:latin typeface="ＭＳ Ｐゴシック" panose="020B0600070205080204" pitchFamily="50" charset="-128"/>
                <a:ea typeface="ＭＳ Ｐゴシック" panose="020B0600070205080204" pitchFamily="50" charset="-128"/>
              </a:rPr>
              <a:t>３つの優先事項</a:t>
            </a:r>
            <a:r>
              <a:rPr lang="ja-JP" altLang="en-US" dirty="0">
                <a:solidFill>
                  <a:srgbClr val="4D4D4D"/>
                </a:solidFill>
                <a:latin typeface="ＭＳ Ｐゴシック" panose="020B0600070205080204" pitchFamily="50" charset="-128"/>
                <a:ea typeface="ＭＳ Ｐゴシック" panose="020B0600070205080204" pitchFamily="50" charset="-128"/>
              </a:rPr>
              <a:t>、　　　　　　　　　</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r>
              <a:rPr lang="ja-JP" altLang="en-US" dirty="0">
                <a:solidFill>
                  <a:srgbClr val="FF0000"/>
                </a:solidFill>
                <a:latin typeface="ＭＳ Ｐゴシック" panose="020B0600070205080204" pitchFamily="50" charset="-128"/>
                <a:ea typeface="ＭＳ Ｐゴシック" panose="020B0600070205080204" pitchFamily="50" charset="-128"/>
              </a:rPr>
              <a:t>中核的価値観</a:t>
            </a:r>
            <a:r>
              <a:rPr lang="ja-JP" altLang="en-US" dirty="0">
                <a:solidFill>
                  <a:srgbClr val="4D4D4D"/>
                </a:solidFill>
                <a:latin typeface="ＭＳ Ｐゴシック" panose="020B0600070205080204" pitchFamily="50" charset="-128"/>
                <a:ea typeface="ＭＳ Ｐゴシック" panose="020B0600070205080204" pitchFamily="50" charset="-128"/>
              </a:rPr>
              <a:t>。</a:t>
            </a:r>
            <a:r>
              <a:rPr lang="en-US" altLang="ja-JP" dirty="0">
                <a:solidFill>
                  <a:srgbClr val="00B0F0"/>
                </a:solidFill>
                <a:latin typeface="ＭＳ Ｐゴシック" panose="020B0600070205080204" pitchFamily="50" charset="-128"/>
                <a:ea typeface="ＭＳ Ｐゴシック" panose="020B0600070205080204" pitchFamily="50" charset="-128"/>
              </a:rPr>
              <a:t>E</a:t>
            </a:r>
            <a:r>
              <a:rPr lang="ja-JP" altLang="en-US" dirty="0">
                <a:solidFill>
                  <a:srgbClr val="00B0F0"/>
                </a:solidFill>
                <a:latin typeface="ＭＳ Ｐゴシック" panose="020B0600070205080204" pitchFamily="50" charset="-128"/>
                <a:ea typeface="ＭＳ Ｐゴシック" panose="020B0600070205080204" pitchFamily="50" charset="-128"/>
              </a:rPr>
              <a:t>クラブ承認</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２０１３年　Ｒ財団「未来の夢計画」実施。</a:t>
            </a:r>
            <a:r>
              <a:rPr lang="ja-JP" altLang="en-US" dirty="0">
                <a:solidFill>
                  <a:srgbClr val="00B0F0"/>
                </a:solidFill>
                <a:latin typeface="ＭＳ Ｐゴシック" panose="020B0600070205080204" pitchFamily="50" charset="-128"/>
                <a:ea typeface="ＭＳ Ｐゴシック" panose="020B0600070205080204" pitchFamily="50" charset="-128"/>
              </a:rPr>
              <a:t>衛星クラブ</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２０１７年</a:t>
            </a:r>
            <a:r>
              <a:rPr lang="ja-JP" altLang="en-US" dirty="0">
                <a:solidFill>
                  <a:srgbClr val="4D4D4D"/>
                </a:solidFill>
                <a:latin typeface="ＭＳ Ｐゴシック" panose="020B0600070205080204" pitchFamily="50" charset="-128"/>
                <a:ea typeface="ＭＳ Ｐゴシック" panose="020B0600070205080204" pitchFamily="50" charset="-128"/>
              </a:rPr>
              <a:t>　ロータリー</a:t>
            </a:r>
            <a:r>
              <a:rPr lang="ja-JP" altLang="en-US" dirty="0">
                <a:solidFill>
                  <a:srgbClr val="FF0000"/>
                </a:solidFill>
                <a:latin typeface="ＭＳ Ｐゴシック" panose="020B0600070205080204" pitchFamily="50" charset="-128"/>
                <a:ea typeface="ＭＳ Ｐゴシック" panose="020B0600070205080204" pitchFamily="50" charset="-128"/>
              </a:rPr>
              <a:t>新ビジョン声明</a:t>
            </a:r>
            <a:r>
              <a:rPr lang="ja-JP" altLang="en-US" dirty="0">
                <a:solidFill>
                  <a:srgbClr val="4D4D4D"/>
                </a:solidFill>
                <a:latin typeface="ＭＳ Ｐゴシック" panose="020B0600070205080204" pitchFamily="50" charset="-128"/>
                <a:ea typeface="ＭＳ Ｐゴシック" panose="020B0600070205080204" pitchFamily="50" charset="-128"/>
              </a:rPr>
              <a:t>発表</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solidFill>
                  <a:srgbClr val="4D4D4D"/>
                </a:solidFill>
                <a:latin typeface="ＭＳ Ｐゴシック" panose="020B0600070205080204" pitchFamily="50" charset="-128"/>
                <a:ea typeface="ＭＳ Ｐゴシック" panose="020B0600070205080204" pitchFamily="50" charset="-128"/>
              </a:rPr>
              <a:t>２０１８年　新ビジョン声明と</a:t>
            </a:r>
            <a:r>
              <a:rPr lang="ja-JP" altLang="en-US" dirty="0">
                <a:solidFill>
                  <a:srgbClr val="FF0000"/>
                </a:solidFill>
                <a:latin typeface="ＭＳ Ｐゴシック" panose="020B0600070205080204" pitchFamily="50" charset="-128"/>
                <a:ea typeface="ＭＳ Ｐゴシック" panose="020B0600070205080204" pitchFamily="50" charset="-128"/>
              </a:rPr>
              <a:t>４つの戦略的優先事項</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２０１９年</a:t>
            </a:r>
            <a:r>
              <a:rPr lang="ja-JP" altLang="en-US" dirty="0">
                <a:solidFill>
                  <a:srgbClr val="4D4D4D"/>
                </a:solidFill>
                <a:latin typeface="ＭＳ Ｐゴシック" panose="020B0600070205080204" pitchFamily="50" charset="-128"/>
                <a:ea typeface="ＭＳ Ｐゴシック" panose="020B0600070205080204" pitchFamily="50" charset="-128"/>
              </a:rPr>
              <a:t>　５年間の戦略計画スタート。</a:t>
            </a:r>
            <a:r>
              <a:rPr lang="en-US" altLang="ja-JP" dirty="0">
                <a:solidFill>
                  <a:srgbClr val="00B0F0"/>
                </a:solidFill>
                <a:latin typeface="ＭＳ Ｐゴシック" panose="020B0600070205080204" pitchFamily="50" charset="-128"/>
                <a:ea typeface="ＭＳ Ｐゴシック" panose="020B0600070205080204" pitchFamily="50" charset="-128"/>
              </a:rPr>
              <a:t>RAC</a:t>
            </a:r>
            <a:r>
              <a:rPr lang="ja-JP" altLang="en-US" dirty="0">
                <a:solidFill>
                  <a:srgbClr val="00B0F0"/>
                </a:solidFill>
                <a:latin typeface="ＭＳ Ｐゴシック" panose="020B0600070205080204" pitchFamily="50" charset="-128"/>
                <a:ea typeface="ＭＳ Ｐゴシック" panose="020B0600070205080204" pitchFamily="50" charset="-128"/>
              </a:rPr>
              <a:t>が仲間</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ko-KR" sz="1800" dirty="0">
              <a:solidFill>
                <a:srgbClr val="4D4D4D"/>
              </a:solidFill>
              <a:latin typeface="Verdana" panose="020B0604030504040204" pitchFamily="34" charset="0"/>
              <a:ea typeface="굴림" panose="020B0600000101010101" pitchFamily="34" charset="-127"/>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A85AB136-E6D6-4161-7F44-C33D74CAFA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094" y="527305"/>
            <a:ext cx="1883771" cy="716364"/>
          </a:xfrm>
          <a:prstGeom prst="rect">
            <a:avLst/>
          </a:prstGeom>
        </p:spPr>
      </p:pic>
    </p:spTree>
    <p:extLst>
      <p:ext uri="{BB962C8B-B14F-4D97-AF65-F5344CB8AC3E}">
        <p14:creationId xmlns:p14="http://schemas.microsoft.com/office/powerpoint/2010/main" val="507108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1A0B0B-1157-456A-E586-E3C0B7DED0F9}"/>
              </a:ext>
            </a:extLst>
          </p:cNvPr>
          <p:cNvSpPr>
            <a:spLocks noGrp="1"/>
          </p:cNvSpPr>
          <p:nvPr>
            <p:ph type="title"/>
          </p:nvPr>
        </p:nvSpPr>
        <p:spPr/>
        <p:txBody>
          <a:bodyPr/>
          <a:lstStyle/>
          <a:p>
            <a: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t>●地域社会にある機会と課題の特定</a:t>
            </a:r>
            <a:br>
              <a:rPr lang="ja-JP" altLang="en-US" sz="4400" b="0" i="0" u="none" strike="noStrike" baseline="0" dirty="0">
                <a:solidFill>
                  <a:srgbClr val="006FC0"/>
                </a:solidFill>
                <a:latin typeface="ＭＳ ゴシック" panose="020B0609070205080204" pitchFamily="49" charset="-128"/>
                <a:ea typeface="ＭＳ ゴシック" panose="020B0609070205080204" pitchFamily="49" charset="-128"/>
              </a:rPr>
            </a:br>
            <a:endParaRPr kumimoji="1" lang="ja-JP" altLang="en-US" dirty="0"/>
          </a:p>
        </p:txBody>
      </p:sp>
      <p:sp>
        <p:nvSpPr>
          <p:cNvPr id="3" name="コンテンツ プレースホルダー 2">
            <a:extLst>
              <a:ext uri="{FF2B5EF4-FFF2-40B4-BE49-F238E27FC236}">
                <a16:creationId xmlns:a16="http://schemas.microsoft.com/office/drawing/2014/main" id="{0BFC667D-39A1-FE04-AB0D-1ED17F9EE640}"/>
              </a:ext>
            </a:extLst>
          </p:cNvPr>
          <p:cNvSpPr>
            <a:spLocks noGrp="1"/>
          </p:cNvSpPr>
          <p:nvPr>
            <p:ph idx="1"/>
          </p:nvPr>
        </p:nvSpPr>
        <p:spPr/>
        <p:txBody>
          <a:bodyPr/>
          <a:lstStyle/>
          <a:p>
            <a:pPr marL="0" indent="0">
              <a:buNone/>
            </a:pPr>
            <a:r>
              <a:rPr lang="ja-JP" altLang="en-US" sz="4000" b="0" i="0" u="none" strike="noStrike" baseline="0" dirty="0">
                <a:solidFill>
                  <a:srgbClr val="000000"/>
                </a:solidFill>
                <a:latin typeface="ＭＳ ゴシック" panose="020B0609070205080204" pitchFamily="49" charset="-128"/>
                <a:ea typeface="ＭＳ ゴシック" panose="020B0609070205080204" pitchFamily="49" charset="-128"/>
              </a:rPr>
              <a:t>当クラブは関西屈指の文教地区・多子地区に</a:t>
            </a:r>
            <a:endParaRPr lang="en-US" altLang="ja-JP" sz="4000" b="0" i="0" u="none" strike="noStrike" baseline="0" dirty="0">
              <a:solidFill>
                <a:srgbClr val="000000"/>
              </a:solidFill>
              <a:latin typeface="ＭＳ ゴシック" panose="020B0609070205080204" pitchFamily="49" charset="-128"/>
              <a:ea typeface="ＭＳ ゴシック" panose="020B0609070205080204" pitchFamily="49" charset="-128"/>
            </a:endParaRPr>
          </a:p>
          <a:p>
            <a:pPr marL="0" indent="0">
              <a:buNone/>
            </a:pPr>
            <a:r>
              <a:rPr lang="ja-JP" altLang="en-US" sz="4000" b="0" i="0" u="none" strike="noStrike" baseline="0" dirty="0">
                <a:solidFill>
                  <a:srgbClr val="000000"/>
                </a:solidFill>
                <a:latin typeface="ＭＳ ゴシック" panose="020B0609070205080204" pitchFamily="49" charset="-128"/>
                <a:ea typeface="ＭＳ ゴシック" panose="020B0609070205080204" pitchFamily="49" charset="-128"/>
              </a:rPr>
              <a:t>あり、教育関係のメンバーも多いため</a:t>
            </a:r>
            <a:r>
              <a:rPr lang="ja-JP" altLang="en-US" sz="4000" b="0" i="0" u="none" strike="noStrike" baseline="0" dirty="0">
                <a:solidFill>
                  <a:srgbClr val="C00000"/>
                </a:solidFill>
                <a:latin typeface="ＭＳ ゴシック" panose="020B0609070205080204" pitchFamily="49" charset="-128"/>
                <a:ea typeface="ＭＳ ゴシック" panose="020B0609070205080204" pitchFamily="49" charset="-128"/>
              </a:rPr>
              <a:t>「青少</a:t>
            </a:r>
            <a:endParaRPr lang="en-US" altLang="ja-JP" sz="4000" b="0" i="0" u="none" strike="noStrike" baseline="0" dirty="0">
              <a:solidFill>
                <a:srgbClr val="C00000"/>
              </a:solidFill>
              <a:latin typeface="ＭＳ ゴシック" panose="020B0609070205080204" pitchFamily="49" charset="-128"/>
              <a:ea typeface="ＭＳ ゴシック" panose="020B0609070205080204" pitchFamily="49" charset="-128"/>
            </a:endParaRPr>
          </a:p>
          <a:p>
            <a:pPr marL="0" indent="0">
              <a:buNone/>
            </a:pPr>
            <a:r>
              <a:rPr lang="ja-JP" altLang="en-US" sz="4000" b="0" i="0" u="none" strike="noStrike" baseline="0" dirty="0">
                <a:solidFill>
                  <a:srgbClr val="C00000"/>
                </a:solidFill>
                <a:latin typeface="ＭＳ ゴシック" panose="020B0609070205080204" pitchFamily="49" charset="-128"/>
                <a:ea typeface="ＭＳ ゴシック" panose="020B0609070205080204" pitchFamily="49" charset="-128"/>
              </a:rPr>
              <a:t>年奉仕」</a:t>
            </a:r>
            <a:r>
              <a:rPr lang="ja-JP" altLang="en-US" sz="4000" b="0" i="0" u="none" strike="noStrike" baseline="0" dirty="0">
                <a:solidFill>
                  <a:srgbClr val="000000"/>
                </a:solidFill>
                <a:latin typeface="ＭＳ ゴシック" panose="020B0609070205080204" pitchFamily="49" charset="-128"/>
                <a:ea typeface="ＭＳ ゴシック" panose="020B0609070205080204" pitchFamily="49" charset="-128"/>
              </a:rPr>
              <a:t>を核に従前の活動の充実と新たな展</a:t>
            </a:r>
            <a:endParaRPr lang="en-US" altLang="ja-JP" sz="4000" b="0" i="0" u="none" strike="noStrike" baseline="0" dirty="0">
              <a:solidFill>
                <a:srgbClr val="000000"/>
              </a:solidFill>
              <a:latin typeface="ＭＳ ゴシック" panose="020B0609070205080204" pitchFamily="49" charset="-128"/>
              <a:ea typeface="ＭＳ ゴシック" panose="020B0609070205080204" pitchFamily="49" charset="-128"/>
            </a:endParaRPr>
          </a:p>
          <a:p>
            <a:pPr marL="0" indent="0">
              <a:buNone/>
            </a:pPr>
            <a:r>
              <a:rPr lang="ja-JP" altLang="en-US" sz="4000" b="0" i="0" u="none" strike="noStrike" baseline="0" dirty="0">
                <a:solidFill>
                  <a:srgbClr val="000000"/>
                </a:solidFill>
                <a:latin typeface="ＭＳ ゴシック" panose="020B0609070205080204" pitchFamily="49" charset="-128"/>
                <a:ea typeface="ＭＳ ゴシック" panose="020B0609070205080204" pitchFamily="49" charset="-128"/>
              </a:rPr>
              <a:t>開を模索する </a:t>
            </a:r>
            <a:endParaRPr kumimoji="1" lang="ja-JP" altLang="en-US" sz="4000" dirty="0"/>
          </a:p>
          <a:p>
            <a:endParaRPr kumimoji="1" lang="ja-JP" altLang="en-US" dirty="0"/>
          </a:p>
        </p:txBody>
      </p:sp>
    </p:spTree>
    <p:extLst>
      <p:ext uri="{BB962C8B-B14F-4D97-AF65-F5344CB8AC3E}">
        <p14:creationId xmlns:p14="http://schemas.microsoft.com/office/powerpoint/2010/main" val="3880559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94EA3-06F8-2997-34A7-C8B7BDC1594C}"/>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94A6A13-C52A-B56C-4D86-84DA28C9372D}"/>
              </a:ext>
            </a:extLst>
          </p:cNvPr>
          <p:cNvSpPr>
            <a:spLocks noGrp="1"/>
          </p:cNvSpPr>
          <p:nvPr>
            <p:ph idx="1"/>
          </p:nvPr>
        </p:nvSpPr>
        <p:spPr>
          <a:xfrm>
            <a:off x="838200" y="365125"/>
            <a:ext cx="10972800" cy="6642894"/>
          </a:xfrm>
        </p:spPr>
        <p:txBody>
          <a:bodyPr>
            <a:normAutofit/>
          </a:bodyPr>
          <a:lstStyle/>
          <a:p>
            <a:pPr algn="l"/>
            <a:endParaRPr lang="ja-JP" altLang="en-US" sz="1800" b="0" i="0" u="none" strike="noStrike" baseline="0" dirty="0">
              <a:solidFill>
                <a:srgbClr val="000000"/>
              </a:solidFill>
              <a:latin typeface="ＭＳ ゴシック" panose="020B0609070205080204" pitchFamily="49" charset="-128"/>
              <a:ea typeface="ＭＳ ゴシック" panose="020B0609070205080204" pitchFamily="49" charset="-128"/>
            </a:endParaRPr>
          </a:p>
          <a:p>
            <a:pPr marL="0" indent="0">
              <a:buNone/>
            </a:pPr>
            <a:r>
              <a:rPr lang="en-US" altLang="ja-JP" sz="4800" b="0" i="0" u="none" strike="noStrike" baseline="0" dirty="0">
                <a:solidFill>
                  <a:srgbClr val="C00000"/>
                </a:solidFill>
                <a:latin typeface="ＭＳ ゴシック" panose="020B0609070205080204" pitchFamily="49" charset="-128"/>
                <a:ea typeface="ＭＳ ゴシック" panose="020B0609070205080204" pitchFamily="49" charset="-128"/>
              </a:rPr>
              <a:t>2024</a:t>
            </a:r>
            <a:r>
              <a:rPr lang="ja-JP" altLang="en-US" sz="4800" b="0" i="0" u="none" strike="noStrike" baseline="0" dirty="0">
                <a:solidFill>
                  <a:srgbClr val="C00000"/>
                </a:solidFill>
                <a:latin typeface="ＭＳ ゴシック" panose="020B0609070205080204" pitchFamily="49" charset="-128"/>
                <a:ea typeface="ＭＳ ゴシック" panose="020B0609070205080204" pitchFamily="49" charset="-128"/>
              </a:rPr>
              <a:t>－</a:t>
            </a:r>
            <a:r>
              <a:rPr lang="en-US" altLang="ja-JP" sz="4800" b="0" i="0" u="none" strike="noStrike" baseline="0" dirty="0">
                <a:solidFill>
                  <a:srgbClr val="C00000"/>
                </a:solidFill>
                <a:latin typeface="ＭＳ ゴシック" panose="020B0609070205080204" pitchFamily="49" charset="-128"/>
                <a:ea typeface="ＭＳ ゴシック" panose="020B0609070205080204" pitchFamily="49" charset="-128"/>
              </a:rPr>
              <a:t>26</a:t>
            </a:r>
            <a:r>
              <a:rPr lang="ja-JP" altLang="en-US" sz="4800" b="0" i="0" u="none" strike="noStrike" baseline="0" dirty="0">
                <a:solidFill>
                  <a:srgbClr val="C00000"/>
                </a:solidFill>
                <a:latin typeface="ＭＳ ゴシック" panose="020B0609070205080204" pitchFamily="49" charset="-128"/>
                <a:ea typeface="ＭＳ ゴシック" panose="020B0609070205080204" pitchFamily="49" charset="-128"/>
              </a:rPr>
              <a:t>神戸東灘</a:t>
            </a:r>
            <a:r>
              <a:rPr lang="en-US" altLang="ja-JP" sz="4800" b="0" i="0" u="none" strike="noStrike" baseline="0" dirty="0">
                <a:solidFill>
                  <a:srgbClr val="C00000"/>
                </a:solidFill>
                <a:latin typeface="ＭＳ ゴシック" panose="020B0609070205080204" pitchFamily="49" charset="-128"/>
                <a:ea typeface="ＭＳ ゴシック" panose="020B0609070205080204" pitchFamily="49" charset="-128"/>
              </a:rPr>
              <a:t>RC</a:t>
            </a:r>
            <a:r>
              <a:rPr lang="ja-JP" altLang="en-US" sz="4800" b="0" i="0" u="none" strike="noStrike" baseline="0" dirty="0">
                <a:solidFill>
                  <a:srgbClr val="C00000"/>
                </a:solidFill>
                <a:latin typeface="ＭＳ ゴシック" panose="020B0609070205080204" pitchFamily="49" charset="-128"/>
                <a:ea typeface="ＭＳ ゴシック" panose="020B0609070205080204" pitchFamily="49" charset="-128"/>
              </a:rPr>
              <a:t>・ビジョン声明</a:t>
            </a:r>
          </a:p>
          <a:p>
            <a:pPr marL="0" indent="0">
              <a:buNone/>
            </a:pPr>
            <a:endParaRPr lang="en-US" altLang="ja-JP" sz="4400" b="0" i="0" u="none" strike="noStrike" baseline="0" dirty="0">
              <a:solidFill>
                <a:srgbClr val="00AF50"/>
              </a:solidFill>
              <a:latin typeface="ＭＳ Ｐゴシック" panose="020B0600070205080204" pitchFamily="50" charset="-128"/>
              <a:ea typeface="ＭＳ Ｐゴシック" panose="020B0600070205080204" pitchFamily="50" charset="-128"/>
            </a:endParaRPr>
          </a:p>
          <a:p>
            <a:pPr marL="0" indent="0">
              <a:buNone/>
            </a:pP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「東灘</a:t>
            </a:r>
            <a:r>
              <a:rPr lang="en-US" altLang="ja-JP" sz="4800" b="0" i="0" u="none" strike="noStrike" baseline="0" dirty="0">
                <a:solidFill>
                  <a:srgbClr val="00AF50"/>
                </a:solidFill>
                <a:latin typeface="ＭＳ Ｐゴシック" panose="020B0600070205080204" pitchFamily="50" charset="-128"/>
                <a:ea typeface="ＭＳ Ｐゴシック" panose="020B0600070205080204" pitchFamily="50" charset="-128"/>
              </a:rPr>
              <a:t>RC</a:t>
            </a: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に所属して良かったという会員</a:t>
            </a:r>
            <a:endParaRPr lang="en-US" altLang="ja-JP" sz="4800" b="0" i="0" u="none" strike="noStrike" baseline="0" dirty="0">
              <a:solidFill>
                <a:srgbClr val="00AF50"/>
              </a:solidFill>
              <a:latin typeface="ＭＳ Ｐゴシック" panose="020B0600070205080204" pitchFamily="50" charset="-128"/>
              <a:ea typeface="ＭＳ Ｐゴシック" panose="020B0600070205080204" pitchFamily="50" charset="-128"/>
            </a:endParaRPr>
          </a:p>
          <a:p>
            <a:pPr marL="0" indent="0">
              <a:buNone/>
            </a:pP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同士の深いつながりの中、青少年奉仕を</a:t>
            </a:r>
            <a:endParaRPr lang="en-US" altLang="ja-JP" sz="4800" b="0" i="0" u="none" strike="noStrike" baseline="0" dirty="0">
              <a:solidFill>
                <a:srgbClr val="00AF50"/>
              </a:solidFill>
              <a:latin typeface="ＭＳ Ｐゴシック" panose="020B0600070205080204" pitchFamily="50" charset="-128"/>
              <a:ea typeface="ＭＳ Ｐゴシック" panose="020B0600070205080204" pitchFamily="50" charset="-128"/>
            </a:endParaRPr>
          </a:p>
          <a:p>
            <a:pPr marL="0" indent="0">
              <a:buNone/>
            </a:pP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核にロータリー活動を継続、発展させ、地</a:t>
            </a:r>
            <a:endParaRPr lang="en-US" altLang="ja-JP" sz="4800" b="0" i="0" u="none" strike="noStrike" baseline="0" dirty="0">
              <a:solidFill>
                <a:srgbClr val="00AF50"/>
              </a:solidFill>
              <a:latin typeface="ＭＳ Ｐゴシック" panose="020B0600070205080204" pitchFamily="50" charset="-128"/>
              <a:ea typeface="ＭＳ Ｐゴシック" panose="020B0600070205080204" pitchFamily="50" charset="-128"/>
            </a:endParaRPr>
          </a:p>
          <a:p>
            <a:pPr marL="0" indent="0">
              <a:buNone/>
            </a:pP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域社会</a:t>
            </a:r>
            <a:r>
              <a:rPr lang="ja-JP" altLang="en-US" sz="4800" dirty="0">
                <a:solidFill>
                  <a:srgbClr val="00AF50"/>
                </a:solidFill>
                <a:latin typeface="ＭＳ Ｐゴシック" panose="020B0600070205080204" pitchFamily="50" charset="-128"/>
                <a:ea typeface="ＭＳ Ｐゴシック" panose="020B0600070205080204" pitchFamily="50" charset="-128"/>
              </a:rPr>
              <a:t>の平和</a:t>
            </a: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に尽くすクラブを目指しま</a:t>
            </a:r>
            <a:endParaRPr lang="en-US" altLang="ja-JP" sz="4800" b="0" i="0" u="none" strike="noStrike" baseline="0">
              <a:solidFill>
                <a:srgbClr val="00AF50"/>
              </a:solidFill>
              <a:latin typeface="ＭＳ Ｐゴシック" panose="020B0600070205080204" pitchFamily="50" charset="-128"/>
              <a:ea typeface="ＭＳ Ｐゴシック" panose="020B0600070205080204" pitchFamily="50" charset="-128"/>
            </a:endParaRPr>
          </a:p>
          <a:p>
            <a:pPr marL="0" indent="0">
              <a:buNone/>
            </a:pPr>
            <a:r>
              <a:rPr lang="ja-JP" altLang="en-US" sz="4800" b="0" i="0" u="none" strike="noStrike" baseline="0">
                <a:solidFill>
                  <a:srgbClr val="00AF50"/>
                </a:solidFill>
                <a:latin typeface="ＭＳ Ｐゴシック" panose="020B0600070205080204" pitchFamily="50" charset="-128"/>
                <a:ea typeface="ＭＳ Ｐゴシック" panose="020B0600070205080204" pitchFamily="50" charset="-128"/>
              </a:rPr>
              <a:t>す</a:t>
            </a:r>
            <a:r>
              <a:rPr lang="ja-JP" altLang="en-US" sz="4800" b="0" i="0" u="none" strike="noStrike" baseline="0" dirty="0">
                <a:solidFill>
                  <a:srgbClr val="00AF50"/>
                </a:solidFill>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773567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8D90-F766-4234-0F9F-ADB21662E749}"/>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EBA09409-EFD4-304B-6900-0989F928C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13FEA75D-D203-34CF-0A98-2504BD0CCD32}"/>
              </a:ext>
            </a:extLst>
          </p:cNvPr>
          <p:cNvSpPr txBox="1">
            <a:spLocks noChangeArrowheads="1"/>
          </p:cNvSpPr>
          <p:nvPr/>
        </p:nvSpPr>
        <p:spPr bwMode="auto">
          <a:xfrm>
            <a:off x="2983722" y="659020"/>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ja-JP" altLang="en-US" sz="4000" dirty="0">
                <a:solidFill>
                  <a:srgbClr val="00B050"/>
                </a:solidFill>
                <a:ea typeface="ＭＳ Ｐゴシック" panose="020B0600070205080204" pitchFamily="50" charset="-128"/>
              </a:rPr>
              <a:t>このあとの発表内容</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C6DECF8D-9EBC-32EA-3195-7AD08AD38B50}"/>
              </a:ext>
            </a:extLst>
          </p:cNvPr>
          <p:cNvSpPr txBox="1">
            <a:spLocks noChangeArrowheads="1"/>
          </p:cNvSpPr>
          <p:nvPr/>
        </p:nvSpPr>
        <p:spPr bwMode="auto">
          <a:xfrm>
            <a:off x="3655235" y="2265055"/>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・クラブの現状とビジョン作成</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00B0F0"/>
                </a:solidFill>
                <a:latin typeface="ＭＳ Ｐゴシック" panose="020B0600070205080204" pitchFamily="50" charset="-128"/>
                <a:ea typeface="ＭＳ Ｐゴシック" panose="020B0600070205080204" pitchFamily="50" charset="-128"/>
              </a:rPr>
              <a:t>・行動計画（指針）の内容</a:t>
            </a:r>
            <a:endParaRPr lang="en-US" altLang="ja-JP" sz="4000"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latin typeface="ＭＳ Ｐゴシック" panose="020B0600070205080204" pitchFamily="50" charset="-128"/>
                <a:ea typeface="ＭＳ Ｐゴシック" panose="020B0600070205080204" pitchFamily="50" charset="-128"/>
              </a:rPr>
              <a:t>・３年間の目標設定</a:t>
            </a:r>
            <a:endParaRPr lang="en-US" altLang="ja-JP" sz="4000" dirty="0">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06865691-B829-22D2-5017-B0D7AB6A0D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3285751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370E-0E24-537A-950C-75A10905A2BF}"/>
            </a:ext>
          </a:extLst>
        </p:cNvPr>
        <p:cNvGrpSpPr/>
        <p:nvPr/>
      </p:nvGrpSpPr>
      <p:grpSpPr>
        <a:xfrm>
          <a:off x="0" y="0"/>
          <a:ext cx="0" cy="0"/>
          <a:chOff x="0" y="0"/>
          <a:chExt cx="0" cy="0"/>
        </a:xfrm>
      </p:grpSpPr>
      <p:pic>
        <p:nvPicPr>
          <p:cNvPr id="2" name="Picture 1" descr="A group of colorful circles&#10;&#10;Description automatically generated with medium confidence">
            <a:extLst>
              <a:ext uri="{FF2B5EF4-FFF2-40B4-BE49-F238E27FC236}">
                <a16:creationId xmlns:a16="http://schemas.microsoft.com/office/drawing/2014/main" id="{0880F537-DDAE-3408-DFA2-2B49F34D12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4" y="5378"/>
            <a:ext cx="12388568" cy="6975836"/>
          </a:xfrm>
          <a:prstGeom prst="rect">
            <a:avLst/>
          </a:prstGeom>
        </p:spPr>
      </p:pic>
      <p:sp>
        <p:nvSpPr>
          <p:cNvPr id="8" name="TextBox 7">
            <a:extLst>
              <a:ext uri="{FF2B5EF4-FFF2-40B4-BE49-F238E27FC236}">
                <a16:creationId xmlns:a16="http://schemas.microsoft.com/office/drawing/2014/main" id="{E55C77DC-C953-8054-0D1A-DF161CC7FECF}"/>
              </a:ext>
            </a:extLst>
          </p:cNvPr>
          <p:cNvSpPr txBox="1"/>
          <p:nvPr/>
        </p:nvSpPr>
        <p:spPr>
          <a:xfrm>
            <a:off x="6034453" y="1069067"/>
            <a:ext cx="3724712" cy="1077218"/>
          </a:xfrm>
          <a:prstGeom prst="rect">
            <a:avLst/>
          </a:prstGeom>
          <a:noFill/>
        </p:spPr>
        <p:txBody>
          <a:bodyPr wrap="square" rtlCol="0">
            <a:spAutoFit/>
          </a:bodyPr>
          <a:lstStyle/>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参加者の</a:t>
            </a:r>
          </a:p>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基盤を広げる</a:t>
            </a:r>
          </a:p>
        </p:txBody>
      </p:sp>
      <p:sp>
        <p:nvSpPr>
          <p:cNvPr id="9" name="TextBox 8">
            <a:extLst>
              <a:ext uri="{FF2B5EF4-FFF2-40B4-BE49-F238E27FC236}">
                <a16:creationId xmlns:a16="http://schemas.microsoft.com/office/drawing/2014/main" id="{F0B104C9-8BF3-30A8-AFA2-5DEC483BC7F2}"/>
              </a:ext>
            </a:extLst>
          </p:cNvPr>
          <p:cNvSpPr txBox="1"/>
          <p:nvPr/>
        </p:nvSpPr>
        <p:spPr>
          <a:xfrm>
            <a:off x="6076279" y="4405297"/>
            <a:ext cx="3724712" cy="1569660"/>
          </a:xfrm>
          <a:prstGeom prst="rect">
            <a:avLst/>
          </a:prstGeom>
          <a:noFill/>
        </p:spPr>
        <p:txBody>
          <a:bodyPr wrap="square" rtlCol="0">
            <a:spAutoFit/>
          </a:bodyPr>
          <a:lstStyle/>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適応力を</a:t>
            </a:r>
          </a:p>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高める</a:t>
            </a:r>
            <a:b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br>
            <a:endPar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endParaRPr>
          </a:p>
        </p:txBody>
      </p:sp>
      <p:sp>
        <p:nvSpPr>
          <p:cNvPr id="10" name="TextBox 9">
            <a:extLst>
              <a:ext uri="{FF2B5EF4-FFF2-40B4-BE49-F238E27FC236}">
                <a16:creationId xmlns:a16="http://schemas.microsoft.com/office/drawing/2014/main" id="{756F8673-C63D-1794-9F91-98DADC2C5D9A}"/>
              </a:ext>
            </a:extLst>
          </p:cNvPr>
          <p:cNvSpPr txBox="1"/>
          <p:nvPr/>
        </p:nvSpPr>
        <p:spPr>
          <a:xfrm>
            <a:off x="2414013" y="1069067"/>
            <a:ext cx="3724712" cy="1077218"/>
          </a:xfrm>
          <a:prstGeom prst="rect">
            <a:avLst/>
          </a:prstGeom>
          <a:noFill/>
        </p:spPr>
        <p:txBody>
          <a:bodyPr wrap="square" rtlCol="0">
            <a:spAutoFit/>
          </a:bodyPr>
          <a:lstStyle/>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より大きな</a:t>
            </a:r>
          </a:p>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インパクトをもたらす</a:t>
            </a:r>
          </a:p>
        </p:txBody>
      </p:sp>
      <p:sp>
        <p:nvSpPr>
          <p:cNvPr id="11" name="TextBox 10">
            <a:extLst>
              <a:ext uri="{FF2B5EF4-FFF2-40B4-BE49-F238E27FC236}">
                <a16:creationId xmlns:a16="http://schemas.microsoft.com/office/drawing/2014/main" id="{76F41315-13A3-0D52-5E45-C6EFB3583A98}"/>
              </a:ext>
            </a:extLst>
          </p:cNvPr>
          <p:cNvSpPr txBox="1"/>
          <p:nvPr/>
        </p:nvSpPr>
        <p:spPr>
          <a:xfrm>
            <a:off x="2428717" y="4405298"/>
            <a:ext cx="3724712" cy="1569660"/>
          </a:xfrm>
          <a:prstGeom prst="rect">
            <a:avLst/>
          </a:prstGeom>
          <a:noFill/>
        </p:spPr>
        <p:txBody>
          <a:bodyPr wrap="square" rtlCol="0">
            <a:spAutoFit/>
          </a:bodyPr>
          <a:lstStyle/>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参加者の</a:t>
            </a:r>
          </a:p>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積極的な</a:t>
            </a:r>
          </a:p>
          <a:p>
            <a:pPr algn="ctr" rtl="0"/>
            <a:r>
              <a:rPr lang="ja" altLang="en-US" sz="3200" dirty="0">
                <a:solidFill>
                  <a:schemeClr val="bg1"/>
                </a:solidFill>
                <a:latin typeface="MS PGothic" panose="020B0600070205080204" pitchFamily="34" charset="-128"/>
                <a:ea typeface="MS PGothic" panose="020B0600070205080204" pitchFamily="34" charset="-128"/>
                <a:cs typeface="MS PMincho" panose="020B0606030504020204" pitchFamily="34" charset="0"/>
              </a:rPr>
              <a:t>かかわりを促す</a:t>
            </a:r>
          </a:p>
        </p:txBody>
      </p:sp>
      <p:pic>
        <p:nvPicPr>
          <p:cNvPr id="17" name="Picture 16">
            <a:extLst>
              <a:ext uri="{FF2B5EF4-FFF2-40B4-BE49-F238E27FC236}">
                <a16:creationId xmlns:a16="http://schemas.microsoft.com/office/drawing/2014/main" id="{46C950B1-2E16-2E33-E248-5F634E2A7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639" y="5877307"/>
            <a:ext cx="1712749" cy="651327"/>
          </a:xfrm>
          <a:prstGeom prst="rect">
            <a:avLst/>
          </a:prstGeom>
        </p:spPr>
      </p:pic>
    </p:spTree>
    <p:custDataLst>
      <p:tags r:id="rId1"/>
    </p:custDataLst>
    <p:extLst>
      <p:ext uri="{BB962C8B-B14F-4D97-AF65-F5344CB8AC3E}">
        <p14:creationId xmlns:p14="http://schemas.microsoft.com/office/powerpoint/2010/main" val="1506901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 circle&#10;&#10;Description automatically generated">
            <a:extLst>
              <a:ext uri="{FF2B5EF4-FFF2-40B4-BE49-F238E27FC236}">
                <a16:creationId xmlns:a16="http://schemas.microsoft.com/office/drawing/2014/main" id="{1A1D2631-F6C4-16E9-D888-ADDBB104F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4" name="Subtitle 2">
            <a:extLst>
              <a:ext uri="{FF2B5EF4-FFF2-40B4-BE49-F238E27FC236}">
                <a16:creationId xmlns:a16="http://schemas.microsoft.com/office/drawing/2014/main" id="{4A966E96-C7EB-D4DE-EBF0-FCF5D9E7546A}"/>
              </a:ext>
            </a:extLst>
          </p:cNvPr>
          <p:cNvSpPr txBox="1">
            <a:spLocks/>
          </p:cNvSpPr>
          <p:nvPr/>
        </p:nvSpPr>
        <p:spPr>
          <a:xfrm>
            <a:off x="472772" y="2367480"/>
            <a:ext cx="886119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より大きなインパクトをもたらす</a:t>
            </a:r>
          </a:p>
        </p:txBody>
      </p:sp>
      <p:sp>
        <p:nvSpPr>
          <p:cNvPr id="6" name="Rectangle 5">
            <a:extLst>
              <a:ext uri="{FF2B5EF4-FFF2-40B4-BE49-F238E27FC236}">
                <a16:creationId xmlns:a16="http://schemas.microsoft.com/office/drawing/2014/main" id="{3AEBABFA-A23A-B1C6-964F-266EA6F08DA4}"/>
              </a:ext>
            </a:extLst>
          </p:cNvPr>
          <p:cNvSpPr/>
          <p:nvPr/>
        </p:nvSpPr>
        <p:spPr>
          <a:xfrm>
            <a:off x="1901997" y="449310"/>
            <a:ext cx="5948559" cy="461665"/>
          </a:xfrm>
          <a:prstGeom prst="rect">
            <a:avLst/>
          </a:prstGeom>
          <a:effectLst/>
        </p:spPr>
        <p:txBody>
          <a:bodyPr wrap="square">
            <a:spAutoFit/>
          </a:bodyPr>
          <a:lstStyle/>
          <a:p>
            <a:pPr algn="ctr" rtl="0"/>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行動計画　優先事項</a:t>
            </a:r>
            <a:r>
              <a:rPr lang="en-US" altLang="ja"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1</a:t>
            </a:r>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endPar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endParaRPr>
          </a:p>
        </p:txBody>
      </p:sp>
    </p:spTree>
    <p:custDataLst>
      <p:tags r:id="rId1"/>
    </p:custDataLst>
    <p:extLst>
      <p:ext uri="{BB962C8B-B14F-4D97-AF65-F5344CB8AC3E}">
        <p14:creationId xmlns:p14="http://schemas.microsoft.com/office/powerpoint/2010/main" val="1680788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6E43-AEB0-CF4F-8656-F355C6CDD1F0}"/>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4960765A-0CCC-729C-A29A-15222207C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035AC4C4-5A41-9E75-D359-4147E72D63B7}"/>
              </a:ext>
            </a:extLst>
          </p:cNvPr>
          <p:cNvSpPr txBox="1">
            <a:spLocks noChangeArrowheads="1"/>
          </p:cNvSpPr>
          <p:nvPr/>
        </p:nvSpPr>
        <p:spPr bwMode="auto">
          <a:xfrm>
            <a:off x="2932339" y="364493"/>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D6925F61-4A2D-C46E-2C18-0F2E5FD34CD5}"/>
              </a:ext>
            </a:extLst>
          </p:cNvPr>
          <p:cNvSpPr txBox="1">
            <a:spLocks noChangeArrowheads="1"/>
          </p:cNvSpPr>
          <p:nvPr/>
        </p:nvSpPr>
        <p:spPr bwMode="auto">
          <a:xfrm>
            <a:off x="3344770" y="1502099"/>
            <a:ext cx="8281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つまり、効果的な奉仕活動</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を実践するためには！</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そしてそれを支える</a:t>
            </a:r>
            <a:r>
              <a:rPr lang="en-US" altLang="ja-JP" sz="5400" dirty="0">
                <a:solidFill>
                  <a:srgbClr val="4D4D4D"/>
                </a:solidFill>
                <a:latin typeface="ＭＳ Ｐゴシック" panose="020B0600070205080204" pitchFamily="50" charset="-128"/>
                <a:ea typeface="ＭＳ Ｐゴシック" panose="020B0600070205080204" pitchFamily="50" charset="-128"/>
              </a:rPr>
              <a:t>R</a:t>
            </a:r>
            <a:r>
              <a:rPr lang="ja-JP" altLang="en-US" sz="5400" dirty="0">
                <a:solidFill>
                  <a:srgbClr val="4D4D4D"/>
                </a:solidFill>
                <a:latin typeface="ＭＳ Ｐゴシック" panose="020B0600070205080204" pitchFamily="50" charset="-128"/>
                <a:ea typeface="ＭＳ Ｐゴシック" panose="020B0600070205080204" pitchFamily="50" charset="-128"/>
              </a:rPr>
              <a:t>財団！</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その行動目標とは</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dirty="0">
                <a:solidFill>
                  <a:srgbClr val="4D4D4D"/>
                </a:solidFill>
                <a:latin typeface="ＭＳ Ｐゴシック" panose="020B0600070205080204" pitchFamily="50" charset="-128"/>
                <a:ea typeface="ＭＳ Ｐゴシック" panose="020B0600070205080204" pitchFamily="50" charset="-128"/>
              </a:rPr>
              <a:t>　</a:t>
            </a: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A6F51EE9-F350-BA5C-EA03-CFCA74AED9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479061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9D42-F25E-8493-794B-EB5E635908A2}"/>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030A378A-1AB9-DFF0-6699-76546919F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B28A5526-AED0-BA16-E4AF-D0C2618BB21B}"/>
              </a:ext>
            </a:extLst>
          </p:cNvPr>
          <p:cNvSpPr txBox="1">
            <a:spLocks noChangeArrowheads="1"/>
          </p:cNvSpPr>
          <p:nvPr/>
        </p:nvSpPr>
        <p:spPr bwMode="auto">
          <a:xfrm>
            <a:off x="3011327" y="139797"/>
            <a:ext cx="8380573"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a:solidFill>
                  <a:srgbClr val="00B0F0"/>
                </a:solidFill>
                <a:ea typeface="ＭＳ Ｐゴシック" panose="020B0600070205080204" pitchFamily="50" charset="-128"/>
              </a:rPr>
              <a:t>「より</a:t>
            </a:r>
            <a:r>
              <a:rPr lang="ja-JP" altLang="en-US" dirty="0">
                <a:solidFill>
                  <a:srgbClr val="00B0F0"/>
                </a:solidFill>
                <a:ea typeface="ＭＳ Ｐゴシック" panose="020B0600070205080204" pitchFamily="50" charset="-128"/>
              </a:rPr>
              <a:t>大きなインパクト</a:t>
            </a:r>
            <a:r>
              <a:rPr lang="ja-JP" altLang="en-US">
                <a:solidFill>
                  <a:srgbClr val="00B0F0"/>
                </a:solidFill>
                <a:ea typeface="ＭＳ Ｐゴシック" panose="020B0600070205080204" pitchFamily="50" charset="-128"/>
              </a:rPr>
              <a:t>をもたらす」</a:t>
            </a:r>
            <a:endParaRPr lang="en-US" altLang="ja-JP" dirty="0">
              <a:solidFill>
                <a:srgbClr val="00B0F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20097F2D-094E-26A1-6B13-81C3715641E2}"/>
              </a:ext>
            </a:extLst>
          </p:cNvPr>
          <p:cNvSpPr txBox="1">
            <a:spLocks noChangeArrowheads="1"/>
          </p:cNvSpPr>
          <p:nvPr/>
        </p:nvSpPr>
        <p:spPr bwMode="auto">
          <a:xfrm>
            <a:off x="2885121" y="1077216"/>
            <a:ext cx="8965096" cy="63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endParaRPr lang="en-US" altLang="ko-KR" sz="1800" dirty="0">
              <a:solidFill>
                <a:srgbClr val="4D4D4D"/>
              </a:solidFill>
              <a:latin typeface="Verdana" panose="020B0604030504040204" pitchFamily="34" charset="0"/>
              <a:ea typeface="굴림" panose="020B0600000101010101" pitchFamily="34" charset="-127"/>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・インパクトをもたらす奉仕プロジェクトの第１はポリオ根絶</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です。根絶後、ポリオ根絶活動でのデータを活用した経験</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を、次の新しいグローバルな奉仕活動の７つの重点分野</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の目標設定に活かしていきましょう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・クラブの奉仕活動を見直し、もっとも効果的な事業に</a:t>
            </a:r>
            <a:r>
              <a:rPr lang="ja-JP" altLang="en-US" sz="2800" dirty="0">
                <a:solidFill>
                  <a:srgbClr val="FF0000"/>
                </a:solidFill>
                <a:latin typeface="ＭＳ Ｐゴシック" panose="020B0600070205080204" pitchFamily="50" charset="-128"/>
                <a:ea typeface="ＭＳ Ｐゴシック" panose="020B0600070205080204" pitchFamily="50" charset="-128"/>
              </a:rPr>
              <a:t>焦点</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FF0000"/>
                </a:solidFill>
                <a:latin typeface="ＭＳ Ｐゴシック" panose="020B0600070205080204" pitchFamily="50" charset="-128"/>
                <a:ea typeface="ＭＳ Ｐゴシック" panose="020B0600070205080204" pitchFamily="50" charset="-128"/>
              </a:rPr>
              <a:t>　</a:t>
            </a:r>
            <a:r>
              <a:rPr lang="ja-JP" altLang="en-US" sz="2800" dirty="0">
                <a:solidFill>
                  <a:srgbClr val="4D4D4D"/>
                </a:solidFill>
                <a:latin typeface="ＭＳ Ｐゴシック" panose="020B0600070205080204" pitchFamily="50" charset="-128"/>
                <a:ea typeface="ＭＳ Ｐゴシック" panose="020B0600070205080204" pitchFamily="50" charset="-128"/>
              </a:rPr>
              <a:t>を絞りましょう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・地域社会における重要な問題を知り、多くの人々の知見</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を求め、新しい奉仕活動を</a:t>
            </a:r>
            <a:r>
              <a:rPr lang="ja-JP" altLang="en-US" sz="2800" dirty="0">
                <a:solidFill>
                  <a:srgbClr val="FF0000"/>
                </a:solidFill>
                <a:latin typeface="ＭＳ Ｐゴシック" panose="020B0600070205080204" pitchFamily="50" charset="-128"/>
                <a:ea typeface="ＭＳ Ｐゴシック" panose="020B0600070205080204" pitchFamily="50" charset="-128"/>
              </a:rPr>
              <a:t>深堀り想定</a:t>
            </a:r>
            <a:r>
              <a:rPr lang="ja-JP" altLang="en-US" sz="2800" dirty="0">
                <a:solidFill>
                  <a:srgbClr val="4D4D4D"/>
                </a:solidFill>
                <a:latin typeface="ＭＳ Ｐゴシック" panose="020B0600070205080204" pitchFamily="50" charset="-128"/>
                <a:ea typeface="ＭＳ Ｐゴシック" panose="020B0600070205080204" pitchFamily="50" charset="-128"/>
              </a:rPr>
              <a:t>し、実施しましょう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・奉仕活動の</a:t>
            </a:r>
            <a:r>
              <a:rPr lang="ja-JP" altLang="en-US" sz="2800" dirty="0">
                <a:solidFill>
                  <a:srgbClr val="FF0000"/>
                </a:solidFill>
                <a:latin typeface="ＭＳ Ｐゴシック" panose="020B0600070205080204" pitchFamily="50" charset="-128"/>
                <a:ea typeface="ＭＳ Ｐゴシック" panose="020B0600070205080204" pitchFamily="50" charset="-128"/>
              </a:rPr>
              <a:t>実施後に定性的、定量的な評価を行い</a:t>
            </a:r>
            <a:r>
              <a:rPr lang="ja-JP" altLang="en-US" sz="2800" dirty="0">
                <a:solidFill>
                  <a:srgbClr val="4D4D4D"/>
                </a:solidFill>
                <a:latin typeface="ＭＳ Ｐゴシック" panose="020B0600070205080204" pitchFamily="50" charset="-128"/>
                <a:ea typeface="ＭＳ Ｐゴシック" panose="020B0600070205080204" pitchFamily="50" charset="-128"/>
              </a:rPr>
              <a:t>、継続</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的でより大きな奉仕活動に繋げていきましょう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FE2D40CD-C30E-2FEB-26FC-1A584C8AE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210" y="277923"/>
            <a:ext cx="1883771" cy="716364"/>
          </a:xfrm>
          <a:prstGeom prst="rect">
            <a:avLst/>
          </a:prstGeom>
        </p:spPr>
      </p:pic>
    </p:spTree>
    <p:extLst>
      <p:ext uri="{BB962C8B-B14F-4D97-AF65-F5344CB8AC3E}">
        <p14:creationId xmlns:p14="http://schemas.microsoft.com/office/powerpoint/2010/main" val="4126730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60710184-BBF4-664B-085B-52B389C7A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30FCE73F-3E60-0381-53E8-F73BFF9ADC8B}"/>
              </a:ext>
            </a:extLst>
          </p:cNvPr>
          <p:cNvSpPr txBox="1">
            <a:spLocks/>
          </p:cNvSpPr>
          <p:nvPr/>
        </p:nvSpPr>
        <p:spPr>
          <a:xfrm>
            <a:off x="502763" y="2373764"/>
            <a:ext cx="879835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参加者の基盤を広げる</a:t>
            </a:r>
          </a:p>
        </p:txBody>
      </p:sp>
      <p:sp>
        <p:nvSpPr>
          <p:cNvPr id="6" name="Rectangle 5">
            <a:extLst>
              <a:ext uri="{FF2B5EF4-FFF2-40B4-BE49-F238E27FC236}">
                <a16:creationId xmlns:a16="http://schemas.microsoft.com/office/drawing/2014/main" id="{203460CB-51D9-7E11-62DC-080EF34412A7}"/>
              </a:ext>
            </a:extLst>
          </p:cNvPr>
          <p:cNvSpPr/>
          <p:nvPr/>
        </p:nvSpPr>
        <p:spPr>
          <a:xfrm>
            <a:off x="1927658" y="448220"/>
            <a:ext cx="5948559" cy="461665"/>
          </a:xfrm>
          <a:prstGeom prst="rect">
            <a:avLst/>
          </a:prstGeom>
          <a:effectLst/>
        </p:spPr>
        <p:txBody>
          <a:bodyPr wrap="square">
            <a:spAutoFit/>
          </a:bodyPr>
          <a:lstStyle/>
          <a:p>
            <a:pPr algn="ctr" rtl="0"/>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行動計画　優先事項</a:t>
            </a:r>
            <a:r>
              <a:rPr lang="en-US" altLang="ja"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2</a:t>
            </a:r>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endPar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endParaRPr>
          </a:p>
        </p:txBody>
      </p:sp>
    </p:spTree>
    <p:custDataLst>
      <p:tags r:id="rId1"/>
    </p:custDataLst>
    <p:extLst>
      <p:ext uri="{BB962C8B-B14F-4D97-AF65-F5344CB8AC3E}">
        <p14:creationId xmlns:p14="http://schemas.microsoft.com/office/powerpoint/2010/main" val="4271905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3D101-EE06-9030-CADE-498F372CDC07}"/>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526E6330-FAD1-7B9E-9A99-331CB1392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4102098F-9B30-B4F4-44A4-A88594FC2BE6}"/>
              </a:ext>
            </a:extLst>
          </p:cNvPr>
          <p:cNvSpPr txBox="1">
            <a:spLocks noChangeArrowheads="1"/>
          </p:cNvSpPr>
          <p:nvPr/>
        </p:nvSpPr>
        <p:spPr bwMode="auto">
          <a:xfrm>
            <a:off x="2932339" y="364493"/>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9F1DECA2-AC69-CCB5-DBDE-1FFBB7BE1BE8}"/>
              </a:ext>
            </a:extLst>
          </p:cNvPr>
          <p:cNvSpPr txBox="1">
            <a:spLocks noChangeArrowheads="1"/>
          </p:cNvSpPr>
          <p:nvPr/>
        </p:nvSpPr>
        <p:spPr bwMode="auto">
          <a:xfrm>
            <a:off x="3351913" y="1444949"/>
            <a:ext cx="8281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つまり、会員増強とそれを支</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える公共イメージアップで</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す！</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その行動目標とは</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dirty="0">
                <a:solidFill>
                  <a:srgbClr val="4D4D4D"/>
                </a:solidFill>
                <a:latin typeface="ＭＳ Ｐゴシック" panose="020B0600070205080204" pitchFamily="50" charset="-128"/>
                <a:ea typeface="ＭＳ Ｐゴシック" panose="020B0600070205080204" pitchFamily="50" charset="-128"/>
              </a:rPr>
              <a:t>　</a:t>
            </a: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4A535B48-22EA-65F4-4BD8-080111DDFD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1301357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22A67-EB88-633F-4EF6-C5079D823D51}"/>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3B5C42E9-5C51-7B78-B201-F2DC4F088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A815D5A3-10B3-899E-E3C1-B77A406B07CF}"/>
              </a:ext>
            </a:extLst>
          </p:cNvPr>
          <p:cNvSpPr txBox="1">
            <a:spLocks noChangeArrowheads="1"/>
          </p:cNvSpPr>
          <p:nvPr/>
        </p:nvSpPr>
        <p:spPr bwMode="auto">
          <a:xfrm>
            <a:off x="3168698" y="205910"/>
            <a:ext cx="6934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dirty="0">
                <a:solidFill>
                  <a:srgbClr val="00B0F0"/>
                </a:solidFill>
                <a:ea typeface="ＭＳ Ｐゴシック" panose="020B0600070205080204" pitchFamily="50" charset="-128"/>
              </a:rPr>
              <a:t>「参加者の基盤を広げる」</a:t>
            </a:r>
            <a:endParaRPr lang="en-US" altLang="ja-JP" dirty="0">
              <a:solidFill>
                <a:srgbClr val="00B0F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4C33646A-0F1D-D8CA-490D-B9152FFA76BE}"/>
              </a:ext>
            </a:extLst>
          </p:cNvPr>
          <p:cNvSpPr txBox="1">
            <a:spLocks noChangeArrowheads="1"/>
          </p:cNvSpPr>
          <p:nvPr/>
        </p:nvSpPr>
        <p:spPr bwMode="auto">
          <a:xfrm>
            <a:off x="2721770" y="1073800"/>
            <a:ext cx="9245020" cy="52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endParaRPr lang="en-US" altLang="ko-KR" sz="1800" dirty="0">
              <a:solidFill>
                <a:srgbClr val="4D4D4D"/>
              </a:solidFill>
              <a:latin typeface="Verdana" panose="020B0604030504040204" pitchFamily="34" charset="0"/>
              <a:ea typeface="굴림" panose="020B0600000101010101" pitchFamily="34" charset="-127"/>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・多様な地域社会の</a:t>
            </a:r>
            <a:r>
              <a:rPr lang="ja-JP" altLang="en-US" sz="2800" dirty="0">
                <a:solidFill>
                  <a:srgbClr val="FF0000"/>
                </a:solidFill>
                <a:latin typeface="ＭＳ Ｐゴシック" panose="020B0600070205080204" pitchFamily="50" charset="-128"/>
                <a:ea typeface="ＭＳ Ｐゴシック" panose="020B0600070205080204" pitchFamily="50" charset="-128"/>
              </a:rPr>
              <a:t>新しいグループ、団体</a:t>
            </a:r>
            <a:r>
              <a:rPr lang="ja-JP" altLang="en-US" sz="2800" dirty="0">
                <a:solidFill>
                  <a:srgbClr val="4D4D4D"/>
                </a:solidFill>
                <a:latin typeface="ＭＳ Ｐゴシック" panose="020B0600070205080204" pitchFamily="50" charset="-128"/>
                <a:ea typeface="ＭＳ Ｐゴシック" panose="020B0600070205080204" pitchFamily="50" charset="-128"/>
              </a:rPr>
              <a:t>との協力の可能性</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を探り、　ロータリーの価値観を分かち合い、ロータリーを体</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験してもらう方法を生み出しましょう。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a:t>
            </a:r>
            <a:r>
              <a:rPr lang="ja-JP" altLang="en-US" sz="2800" dirty="0">
                <a:solidFill>
                  <a:srgbClr val="FF0000"/>
                </a:solidFill>
                <a:latin typeface="ＭＳ Ｐゴシック" panose="020B0600070205080204" pitchFamily="50" charset="-128"/>
                <a:ea typeface="ＭＳ Ｐゴシック" panose="020B0600070205080204" pitchFamily="50" charset="-128"/>
              </a:rPr>
              <a:t>ローターアクター</a:t>
            </a:r>
            <a:r>
              <a:rPr lang="ja-JP" altLang="en-US" sz="2800" dirty="0">
                <a:solidFill>
                  <a:srgbClr val="4D4D4D"/>
                </a:solidFill>
                <a:latin typeface="ＭＳ Ｐゴシック" panose="020B0600070205080204" pitchFamily="50" charset="-128"/>
                <a:ea typeface="ＭＳ Ｐゴシック" panose="020B0600070205080204" pitchFamily="50" charset="-128"/>
              </a:rPr>
              <a:t>の熱意も生かしながら、地域社会の若者</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を惹きつけましょう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・柔軟な多様性あふれる新しいスタイルのクラブを作りましょ</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う</a:t>
            </a:r>
            <a:r>
              <a:rPr lang="ja-JP" altLang="en-US" sz="2800" dirty="0">
                <a:solidFill>
                  <a:srgbClr val="FF0000"/>
                </a:solidFill>
                <a:latin typeface="ＭＳ Ｐゴシック" panose="020B0600070205080204" pitchFamily="50" charset="-128"/>
                <a:ea typeface="ＭＳ Ｐゴシック" panose="020B0600070205080204" pitchFamily="50" charset="-128"/>
              </a:rPr>
              <a:t>・・・衛星クラブ</a:t>
            </a:r>
            <a:r>
              <a:rPr lang="en-US" altLang="ja-JP" sz="2800" dirty="0">
                <a:solidFill>
                  <a:srgbClr val="FF0000"/>
                </a:solidFill>
                <a:latin typeface="ＭＳ Ｐゴシック" panose="020B0600070205080204" pitchFamily="50" charset="-128"/>
                <a:ea typeface="ＭＳ Ｐゴシック" panose="020B0600070205080204" pitchFamily="50" charset="-128"/>
              </a:rPr>
              <a:t>etc.</a:t>
            </a: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公共イメージの向上を図るため、クラブがいかに効果的な活</a:t>
            </a:r>
            <a:endParaRPr lang="en-US" altLang="ja-JP" sz="2800" dirty="0">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latin typeface="ＭＳ Ｐゴシック" panose="020B0600070205080204" pitchFamily="50" charset="-128"/>
                <a:ea typeface="ＭＳ Ｐゴシック" panose="020B0600070205080204" pitchFamily="50" charset="-128"/>
              </a:rPr>
              <a:t>　動をしているか、</a:t>
            </a:r>
            <a:r>
              <a:rPr lang="ja-JP" altLang="en-US" sz="2800" dirty="0">
                <a:solidFill>
                  <a:srgbClr val="FF0000"/>
                </a:solidFill>
                <a:latin typeface="ＭＳ Ｐゴシック" panose="020B0600070205080204" pitchFamily="50" charset="-128"/>
                <a:ea typeface="ＭＳ Ｐゴシック" panose="020B0600070205080204" pitchFamily="50" charset="-128"/>
              </a:rPr>
              <a:t>説得力のあるストーリー</a:t>
            </a:r>
            <a:r>
              <a:rPr lang="ja-JP" altLang="en-US" sz="2800" dirty="0">
                <a:latin typeface="ＭＳ Ｐゴシック" panose="020B0600070205080204" pitchFamily="50" charset="-128"/>
                <a:ea typeface="ＭＳ Ｐゴシック" panose="020B0600070205080204" pitchFamily="50" charset="-128"/>
              </a:rPr>
              <a:t>をメディア等で伝</a:t>
            </a:r>
            <a:endParaRPr lang="en-US" altLang="ja-JP" sz="2800" dirty="0">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latin typeface="ＭＳ Ｐゴシック" panose="020B0600070205080204" pitchFamily="50" charset="-128"/>
                <a:ea typeface="ＭＳ Ｐゴシック" panose="020B0600070205080204" pitchFamily="50" charset="-128"/>
              </a:rPr>
              <a:t>　え、地域の人</a:t>
            </a:r>
            <a:r>
              <a:rPr lang="ja-JP" altLang="en-US" sz="2800" dirty="0">
                <a:solidFill>
                  <a:srgbClr val="4D4D4D"/>
                </a:solidFill>
                <a:latin typeface="ＭＳ Ｐゴシック" panose="020B0600070205080204" pitchFamily="50" charset="-128"/>
                <a:ea typeface="ＭＳ Ｐゴシック" panose="020B0600070205080204" pitchFamily="50" charset="-128"/>
              </a:rPr>
              <a:t>々の共感を得、クラブへの参加を促しましょう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93EDD8FF-D133-5368-E4DC-76E8E96D03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210" y="357436"/>
            <a:ext cx="1883771" cy="716364"/>
          </a:xfrm>
          <a:prstGeom prst="rect">
            <a:avLst/>
          </a:prstGeom>
        </p:spPr>
      </p:pic>
    </p:spTree>
    <p:extLst>
      <p:ext uri="{BB962C8B-B14F-4D97-AF65-F5344CB8AC3E}">
        <p14:creationId xmlns:p14="http://schemas.microsoft.com/office/powerpoint/2010/main" val="3311260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BB69E-D791-88E2-5508-3B554283E451}"/>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3E30C282-8C28-8FD7-6E7A-E5232A90B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4E19CC05-9813-A0DC-F009-963463F0DFE2}"/>
              </a:ext>
            </a:extLst>
          </p:cNvPr>
          <p:cNvSpPr txBox="1">
            <a:spLocks noChangeArrowheads="1"/>
          </p:cNvSpPr>
          <p:nvPr/>
        </p:nvSpPr>
        <p:spPr bwMode="auto">
          <a:xfrm>
            <a:off x="3405652" y="280401"/>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ja-JP" altLang="en-US" sz="4000" dirty="0">
                <a:solidFill>
                  <a:srgbClr val="00B050"/>
                </a:solidFill>
                <a:latin typeface="ＭＳ Ｐゴシック" panose="020B0600070205080204" pitchFamily="50" charset="-128"/>
                <a:ea typeface="ＭＳ Ｐゴシック" panose="020B0600070205080204" pitchFamily="50" charset="-128"/>
              </a:rPr>
              <a:t>（</a:t>
            </a:r>
            <a:r>
              <a:rPr lang="en-US" altLang="ja-JP" sz="4000" dirty="0">
                <a:solidFill>
                  <a:srgbClr val="00B050"/>
                </a:solidFill>
                <a:latin typeface="ＭＳ Ｐゴシック" panose="020B0600070205080204" pitchFamily="50" charset="-128"/>
                <a:ea typeface="ＭＳ Ｐゴシック" panose="020B0600070205080204" pitchFamily="50" charset="-128"/>
              </a:rPr>
              <a:t>RI</a:t>
            </a:r>
            <a:r>
              <a:rPr lang="ja-JP" altLang="en-US" sz="4000" dirty="0">
                <a:solidFill>
                  <a:srgbClr val="00B050"/>
                </a:solidFill>
                <a:latin typeface="ＭＳ Ｐゴシック" panose="020B0600070205080204" pitchFamily="50" charset="-128"/>
                <a:ea typeface="ＭＳ Ｐゴシック" panose="020B0600070205080204" pitchFamily="50" charset="-128"/>
              </a:rPr>
              <a:t>の戦略計画</a:t>
            </a:r>
            <a:r>
              <a:rPr lang="en-US" altLang="ja-JP" sz="4000" dirty="0">
                <a:solidFill>
                  <a:srgbClr val="00B050"/>
                </a:solidFill>
                <a:latin typeface="ＭＳ Ｐゴシック" panose="020B0600070205080204" pitchFamily="50" charset="-128"/>
                <a:ea typeface="ＭＳ Ｐゴシック" panose="020B0600070205080204" pitchFamily="50" charset="-128"/>
              </a:rPr>
              <a:t>2019</a:t>
            </a:r>
            <a:r>
              <a:rPr lang="ja-JP" altLang="en-US" sz="4000" dirty="0">
                <a:solidFill>
                  <a:srgbClr val="00B050"/>
                </a:solidFill>
                <a:latin typeface="ＭＳ Ｐゴシック" panose="020B0600070205080204" pitchFamily="50" charset="-128"/>
                <a:ea typeface="ＭＳ Ｐゴシック" panose="020B0600070205080204" pitchFamily="50" charset="-128"/>
              </a:rPr>
              <a:t>年）</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p:txBody>
      </p:sp>
      <p:sp>
        <p:nvSpPr>
          <p:cNvPr id="7" name="Rectangle 3">
            <a:extLst>
              <a:ext uri="{FF2B5EF4-FFF2-40B4-BE49-F238E27FC236}">
                <a16:creationId xmlns:a16="http://schemas.microsoft.com/office/drawing/2014/main" id="{057DCB16-827B-488D-4DD8-8EDA2071340B}"/>
              </a:ext>
            </a:extLst>
          </p:cNvPr>
          <p:cNvSpPr txBox="1">
            <a:spLocks noChangeArrowheads="1"/>
          </p:cNvSpPr>
          <p:nvPr/>
        </p:nvSpPr>
        <p:spPr bwMode="auto">
          <a:xfrm>
            <a:off x="2983722" y="1664980"/>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・新ビジョン声明</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・新ビジョン達成のための</a:t>
            </a:r>
            <a:r>
              <a:rPr lang="en-US" altLang="ja-JP" sz="4000" dirty="0">
                <a:solidFill>
                  <a:srgbClr val="4D4D4D"/>
                </a:solidFill>
                <a:latin typeface="ＭＳ Ｐゴシック" panose="020B0600070205080204" pitchFamily="50" charset="-128"/>
                <a:ea typeface="ＭＳ Ｐゴシック" panose="020B0600070205080204" pitchFamily="50" charset="-128"/>
              </a:rPr>
              <a:t>4</a:t>
            </a:r>
            <a:r>
              <a:rPr lang="ja-JP" altLang="en-US" sz="4000" dirty="0">
                <a:solidFill>
                  <a:srgbClr val="4D4D4D"/>
                </a:solidFill>
                <a:latin typeface="ＭＳ Ｐゴシック" panose="020B0600070205080204" pitchFamily="50" charset="-128"/>
                <a:ea typeface="ＭＳ Ｐゴシック" panose="020B0600070205080204" pitchFamily="50" charset="-128"/>
              </a:rPr>
              <a:t>つの戦略的</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　優先事項（行動計画）</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・優先事項に基づく年次行動目標</a:t>
            </a:r>
            <a:endParaRPr lang="en-US" altLang="ja-JP" sz="4000" dirty="0">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F87CEEC8-D8FF-2A03-BA18-F200012488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196696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5651AC3-D15E-79B2-7ED6-BFFE5B057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B56C864B-09BF-7BEF-D490-60EBD3A227FF}"/>
              </a:ext>
            </a:extLst>
          </p:cNvPr>
          <p:cNvSpPr txBox="1">
            <a:spLocks/>
          </p:cNvSpPr>
          <p:nvPr/>
        </p:nvSpPr>
        <p:spPr>
          <a:xfrm>
            <a:off x="441112" y="2373764"/>
            <a:ext cx="889254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参加者の積極的なかかわりを促す</a:t>
            </a:r>
            <a:br>
              <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
        <p:nvSpPr>
          <p:cNvPr id="6" name="Rectangle 5">
            <a:extLst>
              <a:ext uri="{FF2B5EF4-FFF2-40B4-BE49-F238E27FC236}">
                <a16:creationId xmlns:a16="http://schemas.microsoft.com/office/drawing/2014/main" id="{EE3551FD-BBE2-6F2B-7C0A-35E44495F426}"/>
              </a:ext>
            </a:extLst>
          </p:cNvPr>
          <p:cNvSpPr/>
          <p:nvPr/>
        </p:nvSpPr>
        <p:spPr>
          <a:xfrm>
            <a:off x="1913103" y="448220"/>
            <a:ext cx="5948559" cy="461665"/>
          </a:xfrm>
          <a:prstGeom prst="rect">
            <a:avLst/>
          </a:prstGeom>
          <a:effectLst/>
        </p:spPr>
        <p:txBody>
          <a:bodyPr wrap="square">
            <a:spAutoFit/>
          </a:bodyPr>
          <a:lstStyle/>
          <a:p>
            <a:pPr algn="ctr" rtl="0"/>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行動計画　優先事項</a:t>
            </a:r>
            <a:r>
              <a:rPr lang="en-US" altLang="ja"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3</a:t>
            </a:r>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endPar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endParaRPr>
          </a:p>
        </p:txBody>
      </p:sp>
    </p:spTree>
    <p:custDataLst>
      <p:tags r:id="rId1"/>
    </p:custDataLst>
    <p:extLst>
      <p:ext uri="{BB962C8B-B14F-4D97-AF65-F5344CB8AC3E}">
        <p14:creationId xmlns:p14="http://schemas.microsoft.com/office/powerpoint/2010/main" val="1523052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3209F-DE6D-2D5A-66F6-D10CB7530F62}"/>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35A2CEF9-041A-EA7F-E71D-44DF7952B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CE4F837D-4D5D-4BB5-8853-BB130A188B78}"/>
              </a:ext>
            </a:extLst>
          </p:cNvPr>
          <p:cNvSpPr txBox="1">
            <a:spLocks noChangeArrowheads="1"/>
          </p:cNvSpPr>
          <p:nvPr/>
        </p:nvSpPr>
        <p:spPr bwMode="auto">
          <a:xfrm>
            <a:off x="2932339" y="429888"/>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934E28B5-1716-2449-D581-6E6466DEB375}"/>
              </a:ext>
            </a:extLst>
          </p:cNvPr>
          <p:cNvSpPr txBox="1">
            <a:spLocks noChangeArrowheads="1"/>
          </p:cNvSpPr>
          <p:nvPr/>
        </p:nvSpPr>
        <p:spPr bwMode="auto">
          <a:xfrm>
            <a:off x="3351913" y="1444949"/>
            <a:ext cx="857100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つまり、どうやって効果的な</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奉仕活動や行事で会員維持</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につなげて行けるかです！</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その行動目標とは</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dirty="0">
                <a:solidFill>
                  <a:srgbClr val="4D4D4D"/>
                </a:solidFill>
                <a:latin typeface="ＭＳ Ｐゴシック" panose="020B0600070205080204" pitchFamily="50" charset="-128"/>
                <a:ea typeface="ＭＳ Ｐゴシック" panose="020B0600070205080204" pitchFamily="50" charset="-128"/>
              </a:rPr>
              <a:t>　</a:t>
            </a: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0402A6D7-4F6E-9EE4-9F01-61C1C94EAF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1208299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7C60-21A9-89EC-2FC1-5B936A6A5173}"/>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A16756C5-808B-6F65-8A43-D7649F17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AB13AB6D-A282-7AAA-1A34-9265C5007A96}"/>
              </a:ext>
            </a:extLst>
          </p:cNvPr>
          <p:cNvSpPr txBox="1">
            <a:spLocks noChangeArrowheads="1"/>
          </p:cNvSpPr>
          <p:nvPr/>
        </p:nvSpPr>
        <p:spPr bwMode="auto">
          <a:xfrm>
            <a:off x="2668437" y="112830"/>
            <a:ext cx="8934373"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dirty="0">
                <a:solidFill>
                  <a:srgbClr val="00B0F0"/>
                </a:solidFill>
                <a:ea typeface="ＭＳ Ｐゴシック" panose="020B0600070205080204" pitchFamily="50" charset="-128"/>
              </a:rPr>
              <a:t>「参加者の積極的なかかわりを促す」</a:t>
            </a:r>
            <a:endParaRPr lang="en-US" altLang="ja-JP" dirty="0">
              <a:solidFill>
                <a:srgbClr val="00B0F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953F8203-D69E-7BAC-D155-95548DA11F25}"/>
              </a:ext>
            </a:extLst>
          </p:cNvPr>
          <p:cNvSpPr txBox="1">
            <a:spLocks noChangeArrowheads="1"/>
          </p:cNvSpPr>
          <p:nvPr/>
        </p:nvSpPr>
        <p:spPr bwMode="auto">
          <a:xfrm>
            <a:off x="2925331" y="1453241"/>
            <a:ext cx="8934373" cy="510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・会員にとって価値や充足感を実感できる、</a:t>
            </a:r>
            <a:r>
              <a:rPr lang="ja-JP" altLang="en-US" sz="2800" dirty="0">
                <a:solidFill>
                  <a:srgbClr val="FF0000"/>
                </a:solidFill>
                <a:latin typeface="ＭＳ Ｐゴシック" panose="020B0600070205080204" pitchFamily="50" charset="-128"/>
                <a:ea typeface="ＭＳ Ｐゴシック" panose="020B0600070205080204" pitchFamily="50" charset="-128"/>
              </a:rPr>
              <a:t>有意義な奉仕</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FF0000"/>
                </a:solidFill>
                <a:latin typeface="ＭＳ Ｐゴシック" panose="020B0600070205080204" pitchFamily="50" charset="-128"/>
                <a:ea typeface="ＭＳ Ｐゴシック" panose="020B0600070205080204" pitchFamily="50" charset="-128"/>
              </a:rPr>
              <a:t>　活動を提供し</a:t>
            </a:r>
            <a:r>
              <a:rPr lang="ja-JP" altLang="en-US" sz="2800" dirty="0">
                <a:solidFill>
                  <a:srgbClr val="4D4D4D"/>
                </a:solidFill>
                <a:latin typeface="ＭＳ Ｐゴシック" panose="020B0600070205080204" pitchFamily="50" charset="-128"/>
                <a:ea typeface="ＭＳ Ｐゴシック" panose="020B0600070205080204" pitchFamily="50" charset="-128"/>
              </a:rPr>
              <a:t>、もれなく積極的な参加を促しましょう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・会員の一人一人が、個人的に、職業的に繋がりを築け</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る</a:t>
            </a:r>
            <a:r>
              <a:rPr lang="ja-JP" altLang="en-US" sz="2800" dirty="0">
                <a:solidFill>
                  <a:srgbClr val="FF0000"/>
                </a:solidFill>
                <a:latin typeface="ＭＳ Ｐゴシック" panose="020B0600070205080204" pitchFamily="50" charset="-128"/>
                <a:ea typeface="ＭＳ Ｐゴシック" panose="020B0600070205080204" pitchFamily="50" charset="-128"/>
              </a:rPr>
              <a:t>意義ある新しいプログラムや行事</a:t>
            </a:r>
            <a:r>
              <a:rPr lang="ja-JP" altLang="en-US" sz="2800" dirty="0">
                <a:solidFill>
                  <a:srgbClr val="4D4D4D"/>
                </a:solidFill>
                <a:latin typeface="ＭＳ Ｐゴシック" panose="020B0600070205080204" pitchFamily="50" charset="-128"/>
                <a:ea typeface="ＭＳ Ｐゴシック" panose="020B0600070205080204" pitchFamily="50" charset="-128"/>
              </a:rPr>
              <a:t>を提供しましょう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・地域の多くの参加者からの幅広い意見を取り入れるこ</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en-US" altLang="ja-JP" sz="2800" dirty="0">
                <a:solidFill>
                  <a:srgbClr val="4D4D4D"/>
                </a:solidFill>
                <a:latin typeface="ＭＳ Ｐゴシック" panose="020B0600070205080204" pitchFamily="50" charset="-128"/>
                <a:ea typeface="ＭＳ Ｐゴシック" panose="020B0600070205080204" pitchFamily="50" charset="-128"/>
              </a:rPr>
              <a:t> </a:t>
            </a:r>
            <a:r>
              <a:rPr lang="ja-JP" altLang="en-US" sz="2800" dirty="0">
                <a:solidFill>
                  <a:srgbClr val="4D4D4D"/>
                </a:solidFill>
                <a:latin typeface="ＭＳ Ｐゴシック" panose="020B0600070205080204" pitchFamily="50" charset="-128"/>
                <a:ea typeface="ＭＳ Ｐゴシック" panose="020B0600070205080204" pitchFamily="50" charset="-128"/>
              </a:rPr>
              <a:t>　とにより、クラブの現状とあるべき姿を再認識しましょう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・会員の意欲や</a:t>
            </a:r>
            <a:r>
              <a:rPr lang="ja-JP" altLang="en-US" sz="2800" dirty="0">
                <a:solidFill>
                  <a:srgbClr val="FF0000"/>
                </a:solidFill>
                <a:latin typeface="ＭＳ Ｐゴシック" panose="020B0600070205080204" pitchFamily="50" charset="-128"/>
                <a:ea typeface="ＭＳ Ｐゴシック" panose="020B0600070205080204" pitchFamily="50" charset="-128"/>
              </a:rPr>
              <a:t>リーダーシップスキルを増進</a:t>
            </a:r>
            <a:r>
              <a:rPr lang="ja-JP" altLang="en-US" sz="2800" dirty="0">
                <a:solidFill>
                  <a:srgbClr val="4D4D4D"/>
                </a:solidFill>
                <a:latin typeface="ＭＳ Ｐゴシック" panose="020B0600070205080204" pitchFamily="50" charset="-128"/>
                <a:ea typeface="ＭＳ Ｐゴシック" panose="020B0600070205080204" pitchFamily="50" charset="-128"/>
              </a:rPr>
              <a:t>するために、</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ラーニングセンターを活用したり、</a:t>
            </a:r>
            <a:r>
              <a:rPr lang="en-US" altLang="ja-JP" sz="2800" dirty="0">
                <a:solidFill>
                  <a:srgbClr val="4D4D4D"/>
                </a:solidFill>
                <a:latin typeface="ＭＳ Ｐゴシック" panose="020B0600070205080204" pitchFamily="50" charset="-128"/>
                <a:ea typeface="ＭＳ Ｐゴシック" panose="020B0600070205080204" pitchFamily="50" charset="-128"/>
              </a:rPr>
              <a:t>RLI</a:t>
            </a:r>
            <a:r>
              <a:rPr lang="ja-JP" altLang="en-US" sz="2800" dirty="0">
                <a:solidFill>
                  <a:srgbClr val="4D4D4D"/>
                </a:solidFill>
                <a:latin typeface="ＭＳ Ｐゴシック" panose="020B0600070205080204" pitchFamily="50" charset="-128"/>
                <a:ea typeface="ＭＳ Ｐゴシック" panose="020B0600070205080204" pitchFamily="50" charset="-128"/>
              </a:rPr>
              <a:t>など学びの機会を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創出しましょう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　</a:t>
            </a:r>
            <a:endParaRPr lang="en-US" altLang="ko-KR" sz="1800" dirty="0">
              <a:solidFill>
                <a:srgbClr val="4D4D4D"/>
              </a:solidFill>
              <a:latin typeface="Verdana" panose="020B0604030504040204" pitchFamily="34" charset="0"/>
              <a:ea typeface="굴림" panose="020B0600000101010101" pitchFamily="34" charset="-127"/>
            </a:endParaRPr>
          </a:p>
        </p:txBody>
      </p:sp>
      <p:pic>
        <p:nvPicPr>
          <p:cNvPr id="2" name="Picture 9">
            <a:extLst>
              <a:ext uri="{FF2B5EF4-FFF2-40B4-BE49-F238E27FC236}">
                <a16:creationId xmlns:a16="http://schemas.microsoft.com/office/drawing/2014/main" id="{0EFD5FFC-6F11-E5BE-0949-8C3F3BE857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977" y="337557"/>
            <a:ext cx="1883771" cy="716364"/>
          </a:xfrm>
          <a:prstGeom prst="rect">
            <a:avLst/>
          </a:prstGeom>
        </p:spPr>
      </p:pic>
    </p:spTree>
    <p:extLst>
      <p:ext uri="{BB962C8B-B14F-4D97-AF65-F5344CB8AC3E}">
        <p14:creationId xmlns:p14="http://schemas.microsoft.com/office/powerpoint/2010/main" val="17890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10;&#10;Description automatically generated">
            <a:extLst>
              <a:ext uri="{FF2B5EF4-FFF2-40B4-BE49-F238E27FC236}">
                <a16:creationId xmlns:a16="http://schemas.microsoft.com/office/drawing/2014/main" id="{7CB3A12E-CB3F-47FB-A0E6-E4B30D97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7C16BA13-7566-5354-42B5-1D160D634DB1}"/>
              </a:ext>
            </a:extLst>
          </p:cNvPr>
          <p:cNvSpPr txBox="1">
            <a:spLocks/>
          </p:cNvSpPr>
          <p:nvPr/>
        </p:nvSpPr>
        <p:spPr>
          <a:xfrm>
            <a:off x="447039" y="2407403"/>
            <a:ext cx="8913708" cy="139921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 適応力を高める</a:t>
            </a:r>
          </a:p>
          <a:p>
            <a:pPr rtl="0"/>
            <a:endParaRPr lang="ja" altLang="en-US" sz="4267"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
        <p:nvSpPr>
          <p:cNvPr id="6" name="Rectangle 5">
            <a:extLst>
              <a:ext uri="{FF2B5EF4-FFF2-40B4-BE49-F238E27FC236}">
                <a16:creationId xmlns:a16="http://schemas.microsoft.com/office/drawing/2014/main" id="{12F5FB18-3842-717E-6B80-C2D1F77A7E90}"/>
              </a:ext>
            </a:extLst>
          </p:cNvPr>
          <p:cNvSpPr/>
          <p:nvPr/>
        </p:nvSpPr>
        <p:spPr>
          <a:xfrm>
            <a:off x="1929613" y="465038"/>
            <a:ext cx="5948559" cy="461665"/>
          </a:xfrm>
          <a:prstGeom prst="rect">
            <a:avLst/>
          </a:prstGeom>
          <a:effectLst/>
        </p:spPr>
        <p:txBody>
          <a:bodyPr wrap="square">
            <a:spAutoFit/>
          </a:bodyPr>
          <a:lstStyle/>
          <a:p>
            <a:pPr algn="ctr" rtl="0"/>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行動計画　優先事項</a:t>
            </a:r>
            <a:r>
              <a:rPr lang="en-US" altLang="ja"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4</a:t>
            </a:r>
            <a:r>
              <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a:t>
            </a:r>
            <a:endParaRPr lang="ja" altLang="en-US" sz="2400" b="1" dirty="0">
              <a:solidFill>
                <a:schemeClr val="bg1"/>
              </a:solidFill>
              <a:latin typeface="MS PGothic" panose="020B0600070205080204" pitchFamily="34" charset="-128"/>
              <a:ea typeface="MS PGothic" panose="020B0600070205080204" pitchFamily="34" charset="-128"/>
              <a:cs typeface="MS PMincho" panose="020B0606030504020204" pitchFamily="34" charset="0"/>
            </a:endParaRPr>
          </a:p>
        </p:txBody>
      </p:sp>
    </p:spTree>
    <p:custDataLst>
      <p:tags r:id="rId1"/>
    </p:custDataLst>
    <p:extLst>
      <p:ext uri="{BB962C8B-B14F-4D97-AF65-F5344CB8AC3E}">
        <p14:creationId xmlns:p14="http://schemas.microsoft.com/office/powerpoint/2010/main" val="1299917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BC58-2EE0-F50F-E1A7-42F5F075D769}"/>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2B2821B4-1CF4-9065-A873-6172A8570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48507561-305B-3471-6A58-6E23C3045E0D}"/>
              </a:ext>
            </a:extLst>
          </p:cNvPr>
          <p:cNvSpPr txBox="1">
            <a:spLocks noChangeArrowheads="1"/>
          </p:cNvSpPr>
          <p:nvPr/>
        </p:nvSpPr>
        <p:spPr bwMode="auto">
          <a:xfrm>
            <a:off x="2932339" y="364493"/>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3E8807A7-B834-475F-78F2-17CA0DE8B8EA}"/>
              </a:ext>
            </a:extLst>
          </p:cNvPr>
          <p:cNvSpPr txBox="1">
            <a:spLocks noChangeArrowheads="1"/>
          </p:cNvSpPr>
          <p:nvPr/>
        </p:nvSpPr>
        <p:spPr bwMode="auto">
          <a:xfrm>
            <a:off x="3351913" y="1444949"/>
            <a:ext cx="8281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つまり、どうやって革新的な</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クラブを作り上げるかです！</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その行動目標とは</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　</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BD9039D8-3129-1518-B7B9-17E644AC15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137005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A7B4-DC78-837C-EB66-C09A2DF78A9A}"/>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972C4E79-7ECD-6B0F-062E-FBAADB99D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9DEF5839-81B5-94AA-5B32-20272A552471}"/>
              </a:ext>
            </a:extLst>
          </p:cNvPr>
          <p:cNvSpPr txBox="1">
            <a:spLocks noChangeArrowheads="1"/>
          </p:cNvSpPr>
          <p:nvPr/>
        </p:nvSpPr>
        <p:spPr bwMode="auto">
          <a:xfrm>
            <a:off x="3148819" y="58164"/>
            <a:ext cx="6934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dirty="0">
                <a:solidFill>
                  <a:srgbClr val="00B0F0"/>
                </a:solidFill>
                <a:ea typeface="ＭＳ Ｐゴシック" panose="020B0600070205080204" pitchFamily="50" charset="-128"/>
              </a:rPr>
              <a:t>「適応力を高める」</a:t>
            </a:r>
            <a:endParaRPr lang="en-US" altLang="ja-JP" dirty="0">
              <a:solidFill>
                <a:srgbClr val="00B0F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7FC09CDB-EFF9-83E6-CBE2-3F76B50F4DB2}"/>
              </a:ext>
            </a:extLst>
          </p:cNvPr>
          <p:cNvSpPr txBox="1">
            <a:spLocks noChangeArrowheads="1"/>
          </p:cNvSpPr>
          <p:nvPr/>
        </p:nvSpPr>
        <p:spPr bwMode="auto">
          <a:xfrm>
            <a:off x="3031578" y="1366145"/>
            <a:ext cx="8963787" cy="549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a:t>
            </a:r>
            <a:r>
              <a:rPr lang="ja-JP" altLang="en-US" sz="2800" dirty="0">
                <a:solidFill>
                  <a:srgbClr val="FF0000"/>
                </a:solidFill>
                <a:latin typeface="ＭＳ Ｐゴシック" panose="020B0600070205080204" pitchFamily="50" charset="-128"/>
                <a:ea typeface="ＭＳ Ｐゴシック" panose="020B0600070205080204" pitchFamily="50" charset="-128"/>
              </a:rPr>
              <a:t>新しいテクノロジーを活用し</a:t>
            </a:r>
            <a:r>
              <a:rPr lang="ja-JP" altLang="en-US" sz="2800" dirty="0">
                <a:solidFill>
                  <a:srgbClr val="4D4D4D"/>
                </a:solidFill>
                <a:latin typeface="ＭＳ Ｐゴシック" panose="020B0600070205080204" pitchFamily="50" charset="-128"/>
                <a:ea typeface="ＭＳ Ｐゴシック" panose="020B0600070205080204" pitchFamily="50" charset="-128"/>
              </a:rPr>
              <a:t>、人々をつなぐ新たな方法を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模索しましょう</a:t>
            </a:r>
            <a:r>
              <a:rPr lang="ja-JP" altLang="en-US" sz="2800" dirty="0">
                <a:solidFill>
                  <a:srgbClr val="00B050"/>
                </a:solidFill>
                <a:latin typeface="ＭＳ Ｐゴシック" panose="020B0600070205080204" pitchFamily="50" charset="-128"/>
                <a:ea typeface="ＭＳ Ｐゴシック" panose="020B0600070205080204" pitchFamily="50" charset="-128"/>
              </a:rPr>
              <a:t>（革新性）</a:t>
            </a:r>
            <a:endParaRPr lang="en-US" altLang="ja-JP" sz="2800"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・組織運営の刷新に成功した実績を持つ他クラブ、他団体</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の革新的な取り組みを、積極的に取り入れ柔軟な思考を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促しましょう</a:t>
            </a:r>
            <a:r>
              <a:rPr lang="ja-JP" altLang="en-US" sz="2800" dirty="0">
                <a:solidFill>
                  <a:srgbClr val="00B050"/>
                </a:solidFill>
                <a:latin typeface="ＭＳ Ｐゴシック" panose="020B0600070205080204" pitchFamily="50" charset="-128"/>
                <a:ea typeface="ＭＳ Ｐゴシック" panose="020B0600070205080204" pitchFamily="50" charset="-128"/>
              </a:rPr>
              <a:t>（包摂性、寛容性）</a:t>
            </a:r>
            <a:endParaRPr lang="en-US" altLang="ja-JP" sz="2800"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・クラブ内の役職、委員会組織、手続きを見直し、より効果</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的な運営方法を考えましょう</a:t>
            </a:r>
            <a:r>
              <a:rPr lang="ja-JP" altLang="en-US" sz="2800" dirty="0">
                <a:solidFill>
                  <a:srgbClr val="00B050"/>
                </a:solidFill>
                <a:latin typeface="ＭＳ Ｐゴシック" panose="020B0600070205080204" pitchFamily="50" charset="-128"/>
                <a:ea typeface="ＭＳ Ｐゴシック" panose="020B0600070205080204" pitchFamily="50" charset="-128"/>
              </a:rPr>
              <a:t>（効率化、簡素化）</a:t>
            </a:r>
            <a:endParaRPr lang="en-US" altLang="ja-JP" sz="2800"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・今後数年間の次期リーダーと協力し、クラブ内の数値目</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　標設定を</a:t>
            </a:r>
            <a:r>
              <a:rPr lang="en-US" altLang="ja-JP" sz="2800" dirty="0">
                <a:solidFill>
                  <a:srgbClr val="4D4D4D"/>
                </a:solidFill>
                <a:latin typeface="ＭＳ Ｐゴシック" panose="020B0600070205080204" pitchFamily="50" charset="-128"/>
                <a:ea typeface="ＭＳ Ｐゴシック" panose="020B0600070205080204" pitchFamily="50" charset="-128"/>
              </a:rPr>
              <a:t>3</a:t>
            </a:r>
            <a:r>
              <a:rPr lang="ja-JP" altLang="en-US" sz="2800" dirty="0">
                <a:solidFill>
                  <a:srgbClr val="4D4D4D"/>
                </a:solidFill>
                <a:latin typeface="ＭＳ Ｐゴシック" panose="020B0600070205080204" pitchFamily="50" charset="-128"/>
                <a:ea typeface="ＭＳ Ｐゴシック" panose="020B0600070205080204" pitchFamily="50" charset="-128"/>
              </a:rPr>
              <a:t>年間にわたり策定し、毎年見直しましょう</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latin typeface="ＭＳ Ｐゴシック" panose="020B0600070205080204" pitchFamily="50" charset="-128"/>
                <a:ea typeface="ＭＳ Ｐゴシック" panose="020B0600070205080204" pitchFamily="50" charset="-128"/>
              </a:rPr>
              <a:t>　・・・</a:t>
            </a:r>
            <a:r>
              <a:rPr lang="en-US" altLang="ja-JP" dirty="0">
                <a:solidFill>
                  <a:srgbClr val="FF0000"/>
                </a:solidFill>
                <a:latin typeface="ＭＳ Ｐゴシック" panose="020B0600070205080204" pitchFamily="50" charset="-128"/>
                <a:ea typeface="ＭＳ Ｐゴシック" panose="020B0600070205080204" pitchFamily="50" charset="-128"/>
              </a:rPr>
              <a:t>3-year Rolling Goals</a:t>
            </a:r>
          </a:p>
          <a:p>
            <a:pPr marL="0" indent="0">
              <a:lnSpc>
                <a:spcPct val="80000"/>
              </a:lnSpc>
              <a:buNone/>
            </a:pPr>
            <a:endParaRPr lang="en-US" altLang="ja-JP"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ko-KR" sz="36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ko-KR" sz="36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ko-KR" sz="36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5C565F08-E194-02A8-3170-DC65855648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210" y="347497"/>
            <a:ext cx="1883771" cy="716364"/>
          </a:xfrm>
          <a:prstGeom prst="rect">
            <a:avLst/>
          </a:prstGeom>
        </p:spPr>
      </p:pic>
    </p:spTree>
    <p:extLst>
      <p:ext uri="{BB962C8B-B14F-4D97-AF65-F5344CB8AC3E}">
        <p14:creationId xmlns:p14="http://schemas.microsoft.com/office/powerpoint/2010/main" val="4046783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4DF7-7EC5-FB07-A6E1-51AB25C86A17}"/>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0CDD0412-F929-3E5D-C9AC-AC38832DD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
            <a:ext cx="11391900" cy="6858000"/>
          </a:xfrm>
          <a:prstGeom prst="rect">
            <a:avLst/>
          </a:prstGeom>
        </p:spPr>
      </p:pic>
      <p:sp>
        <p:nvSpPr>
          <p:cNvPr id="4" name="Rectangle 2">
            <a:extLst>
              <a:ext uri="{FF2B5EF4-FFF2-40B4-BE49-F238E27FC236}">
                <a16:creationId xmlns:a16="http://schemas.microsoft.com/office/drawing/2014/main" id="{3D7A1290-6F9E-BDC2-9FBE-7390BAFA1EDD}"/>
              </a:ext>
            </a:extLst>
          </p:cNvPr>
          <p:cNvSpPr txBox="1">
            <a:spLocks noChangeArrowheads="1"/>
          </p:cNvSpPr>
          <p:nvPr/>
        </p:nvSpPr>
        <p:spPr bwMode="auto">
          <a:xfrm>
            <a:off x="2932339" y="364493"/>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rgbClr val="00B050"/>
                </a:solidFill>
                <a:ea typeface="ＭＳ Ｐゴシック" panose="020B0600070205080204" pitchFamily="50" charset="-128"/>
              </a:rPr>
              <a:t>以上の行動目標をまとめますと</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5F71116E-DB6C-A9D8-7711-B5C6289600C5}"/>
              </a:ext>
            </a:extLst>
          </p:cNvPr>
          <p:cNvSpPr txBox="1">
            <a:spLocks noChangeArrowheads="1"/>
          </p:cNvSpPr>
          <p:nvPr/>
        </p:nvSpPr>
        <p:spPr bwMode="auto">
          <a:xfrm>
            <a:off x="3024887" y="1452092"/>
            <a:ext cx="8662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ロータリアン以外の方にも広く知見を求め、奉仕プロジェ</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クトをより効果的なものに絞り、あるいは新設し、それを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深堀りし、財団資金を活用し、</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実行するには、多くのロータリアン以外の参加者にも声を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かけ、会員に十分周知し、埋もれてる会員がないように</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積極的な参加を求め、</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成果を必ず検証し、持続可能なものとし、地域の方に向</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けても効果的な広報活動を行い、さらに、毎年、クラブ内</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の組織、例会運営方法などを見直し、革新的なクラブを</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目指し、結果、</a:t>
            </a:r>
            <a:r>
              <a:rPr lang="ja-JP" altLang="en-US" sz="2800" dirty="0">
                <a:solidFill>
                  <a:srgbClr val="FF0000"/>
                </a:solidFill>
                <a:latin typeface="ＭＳ Ｐゴシック" panose="020B0600070205080204" pitchFamily="50" charset="-128"/>
                <a:ea typeface="ＭＳ Ｐゴシック" panose="020B0600070205080204" pitchFamily="50" charset="-128"/>
              </a:rPr>
              <a:t>魅力あふれるクラブ作り</a:t>
            </a:r>
            <a:r>
              <a:rPr lang="ja-JP" altLang="en-US" sz="2800" dirty="0">
                <a:solidFill>
                  <a:srgbClr val="4D4D4D"/>
                </a:solidFill>
                <a:latin typeface="ＭＳ Ｐゴシック" panose="020B0600070205080204" pitchFamily="50" charset="-128"/>
                <a:ea typeface="ＭＳ Ｐゴシック" panose="020B0600070205080204" pitchFamily="50" charset="-128"/>
              </a:rPr>
              <a:t>を行い、会員増強</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2800" dirty="0">
                <a:solidFill>
                  <a:srgbClr val="4D4D4D"/>
                </a:solidFill>
                <a:latin typeface="ＭＳ Ｐゴシック" panose="020B0600070205080204" pitchFamily="50" charset="-128"/>
                <a:ea typeface="ＭＳ Ｐゴシック" panose="020B0600070205080204" pitchFamily="50" charset="-128"/>
              </a:rPr>
              <a:t>維持に繋げて欲しいというメッセージです。</a:t>
            </a:r>
            <a:endParaRPr lang="en-US" altLang="ja-JP" sz="28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　</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7D194B09-C64B-E2B0-FF71-476CCFFCFA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303255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28C3-7571-15BC-CC0B-72886CCCCD53}"/>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4778418E-2423-DB0A-80C5-715DF2A9F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AC721D85-7239-BF9A-FA95-E80F79172D9D}"/>
              </a:ext>
            </a:extLst>
          </p:cNvPr>
          <p:cNvSpPr txBox="1">
            <a:spLocks noChangeArrowheads="1"/>
          </p:cNvSpPr>
          <p:nvPr/>
        </p:nvSpPr>
        <p:spPr bwMode="auto">
          <a:xfrm>
            <a:off x="2983722" y="659020"/>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ja-JP" altLang="en-US" sz="4000" dirty="0">
                <a:solidFill>
                  <a:srgbClr val="00B050"/>
                </a:solidFill>
                <a:ea typeface="ＭＳ Ｐゴシック" panose="020B0600070205080204" pitchFamily="50" charset="-128"/>
              </a:rPr>
              <a:t>このあとの発表内容</a:t>
            </a: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23E0611A-4E2E-2765-6D87-B22CA0517289}"/>
              </a:ext>
            </a:extLst>
          </p:cNvPr>
          <p:cNvSpPr txBox="1">
            <a:spLocks noChangeArrowheads="1"/>
          </p:cNvSpPr>
          <p:nvPr/>
        </p:nvSpPr>
        <p:spPr bwMode="auto">
          <a:xfrm>
            <a:off x="3655235" y="2265055"/>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・クラブの現状とビジョン作成</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latin typeface="ＭＳ Ｐゴシック" panose="020B0600070205080204" pitchFamily="50" charset="-128"/>
                <a:ea typeface="ＭＳ Ｐゴシック" panose="020B0600070205080204" pitchFamily="50" charset="-128"/>
              </a:rPr>
              <a:t>・行動計画の内容</a:t>
            </a:r>
            <a:endParaRPr lang="en-US" altLang="ja-JP" sz="4000" dirty="0">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00B0F0"/>
                </a:solidFill>
                <a:latin typeface="ＭＳ Ｐゴシック" panose="020B0600070205080204" pitchFamily="50" charset="-128"/>
                <a:ea typeface="ＭＳ Ｐゴシック" panose="020B0600070205080204" pitchFamily="50" charset="-128"/>
              </a:rPr>
              <a:t>・３年間の目標設定</a:t>
            </a:r>
            <a:endParaRPr lang="en-US" altLang="ja-JP" sz="4000" dirty="0">
              <a:solidFill>
                <a:srgbClr val="00B0F0"/>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C75EF647-BF3D-4484-CFDE-A5F077138C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1008537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E063E-45D5-97A0-38B5-D6DAE3F6F310}"/>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674B83B6-0433-7869-AAF2-E9B0E34E5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DDD84FA2-14C3-61E1-7EE3-9D1608985A8D}"/>
              </a:ext>
            </a:extLst>
          </p:cNvPr>
          <p:cNvSpPr txBox="1">
            <a:spLocks noChangeArrowheads="1"/>
          </p:cNvSpPr>
          <p:nvPr/>
        </p:nvSpPr>
        <p:spPr bwMode="auto">
          <a:xfrm>
            <a:off x="2932339" y="493081"/>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rgbClr val="00B050"/>
                </a:solidFill>
                <a:latin typeface="ＭＳ Ｐゴシック" panose="020B0600070205080204" pitchFamily="50" charset="-128"/>
                <a:ea typeface="ＭＳ Ｐゴシック" panose="020B0600070205080204" pitchFamily="50" charset="-128"/>
              </a:rPr>
              <a:t>３</a:t>
            </a:r>
            <a:r>
              <a:rPr lang="en-US" altLang="ja-JP" sz="4000" dirty="0">
                <a:solidFill>
                  <a:srgbClr val="00B050"/>
                </a:solidFill>
                <a:latin typeface="ＭＳ Ｐゴシック" panose="020B0600070205080204" pitchFamily="50" charset="-128"/>
                <a:ea typeface="ＭＳ Ｐゴシック" panose="020B0600070205080204" pitchFamily="50" charset="-128"/>
              </a:rPr>
              <a:t>Year Rolling Goals </a:t>
            </a:r>
            <a:r>
              <a:rPr lang="ja-JP" altLang="en-US" sz="4000" dirty="0">
                <a:solidFill>
                  <a:srgbClr val="00B050"/>
                </a:solidFill>
                <a:latin typeface="ＭＳ Ｐゴシック" panose="020B0600070205080204" pitchFamily="50" charset="-128"/>
                <a:ea typeface="ＭＳ Ｐゴシック" panose="020B0600070205080204" pitchFamily="50" charset="-128"/>
              </a:rPr>
              <a:t>とは</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02041A19-61E4-3257-02B2-35BF0FD6199D}"/>
              </a:ext>
            </a:extLst>
          </p:cNvPr>
          <p:cNvSpPr txBox="1">
            <a:spLocks noChangeArrowheads="1"/>
          </p:cNvSpPr>
          <p:nvPr/>
        </p:nvSpPr>
        <p:spPr bwMode="auto">
          <a:xfrm>
            <a:off x="2932339" y="1137768"/>
            <a:ext cx="8281288" cy="536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マイロータリーのクラブセントラルが単年度から</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３年間入力できるようになりました。</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まずは、現会長がいつものように今年度を入力</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し、来年度、再来年度の想定を会長エレクト、会</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長ノミーと一緒に書き込んでください。</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そして、新年度になりましたら、直前会長と共に、</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実績を検証し、新会長が再び、１年目、そして会</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長エレクトを含め、来年、再来年と目標を考えて</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みてください。目的は、クラブのリーダーが繋</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がって行くことです。このように毎年繰り返すの</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が</a:t>
            </a:r>
            <a:r>
              <a:rPr lang="ja-JP" altLang="en-US" dirty="0">
                <a:solidFill>
                  <a:srgbClr val="FF0000"/>
                </a:solidFill>
                <a:latin typeface="ＭＳ Ｐゴシック" panose="020B0600070205080204" pitchFamily="50" charset="-128"/>
                <a:ea typeface="ＭＳ Ｐゴシック" panose="020B0600070205080204" pitchFamily="50" charset="-128"/>
              </a:rPr>
              <a:t>３</a:t>
            </a:r>
            <a:r>
              <a:rPr lang="en-US" altLang="ja-JP" dirty="0">
                <a:solidFill>
                  <a:srgbClr val="FF0000"/>
                </a:solidFill>
                <a:latin typeface="ＭＳ Ｐゴシック" panose="020B0600070205080204" pitchFamily="50" charset="-128"/>
                <a:ea typeface="ＭＳ Ｐゴシック" panose="020B0600070205080204" pitchFamily="50" charset="-128"/>
              </a:rPr>
              <a:t>Year Rolling Goals</a:t>
            </a:r>
            <a:r>
              <a:rPr lang="ja-JP" altLang="en-US" dirty="0">
                <a:solidFill>
                  <a:srgbClr val="4D4D4D"/>
                </a:solidFill>
                <a:latin typeface="ＭＳ Ｐゴシック" panose="020B0600070205080204" pitchFamily="50" charset="-128"/>
                <a:ea typeface="ＭＳ Ｐゴシック" panose="020B0600070205080204" pitchFamily="50" charset="-128"/>
              </a:rPr>
              <a:t>と言います。</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　</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EB9C4D71-DBFD-1609-C884-37B41756E1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136090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B6F6-E5A4-6BF8-511E-E888E0D31ADA}"/>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AC0A9477-147D-8A53-3137-E121166FF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5E86FB25-7D64-AF23-BA95-EE6821D66F2F}"/>
              </a:ext>
            </a:extLst>
          </p:cNvPr>
          <p:cNvSpPr txBox="1">
            <a:spLocks noChangeArrowheads="1"/>
          </p:cNvSpPr>
          <p:nvPr/>
        </p:nvSpPr>
        <p:spPr bwMode="auto">
          <a:xfrm>
            <a:off x="2932339" y="737069"/>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rgbClr val="00B050"/>
                </a:solidFill>
                <a:latin typeface="ＭＳ Ｐゴシック" panose="020B0600070205080204" pitchFamily="50" charset="-128"/>
                <a:ea typeface="ＭＳ Ｐゴシック" panose="020B0600070205080204" pitchFamily="50" charset="-128"/>
              </a:rPr>
              <a:t>具体的には</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A265C5A6-5AC9-06E2-CB15-7B73D953691B}"/>
              </a:ext>
            </a:extLst>
          </p:cNvPr>
          <p:cNvSpPr txBox="1">
            <a:spLocks noChangeArrowheads="1"/>
          </p:cNvSpPr>
          <p:nvPr/>
        </p:nvSpPr>
        <p:spPr bwMode="auto">
          <a:xfrm>
            <a:off x="2932338" y="1137768"/>
            <a:ext cx="870011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マイロータリー・クラブセントラルに</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この４つの優先事項（行動計画）に沿って</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２６項目の目標（</a:t>
            </a:r>
            <a:r>
              <a:rPr lang="ja-JP" altLang="en-US" dirty="0">
                <a:solidFill>
                  <a:srgbClr val="FF0000"/>
                </a:solidFill>
                <a:latin typeface="ＭＳ Ｐゴシック" panose="020B0600070205080204" pitchFamily="50" charset="-128"/>
                <a:ea typeface="ＭＳ Ｐゴシック" panose="020B0600070205080204" pitchFamily="50" charset="-128"/>
              </a:rPr>
              <a:t>６つの重点項目</a:t>
            </a:r>
            <a:r>
              <a:rPr lang="ja-JP" altLang="en-US" dirty="0">
                <a:solidFill>
                  <a:srgbClr val="4D4D4D"/>
                </a:solidFill>
                <a:latin typeface="ＭＳ Ｐゴシック" panose="020B0600070205080204" pitchFamily="50" charset="-128"/>
                <a:ea typeface="ＭＳ Ｐゴシック" panose="020B0600070205080204" pitchFamily="50" charset="-128"/>
              </a:rPr>
              <a:t>含む）が３年間</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分設定されました。重点項目以外はクラブに適</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した項目だけ選択すればいいことになっています。</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２６項目のうちの半分。若しくは６つの重点</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項目全てが達成されれば、</a:t>
            </a:r>
            <a:r>
              <a:rPr lang="ja-JP" altLang="en-US" dirty="0">
                <a:solidFill>
                  <a:srgbClr val="FF0000"/>
                </a:solidFill>
                <a:latin typeface="ＭＳ Ｐゴシック" panose="020B0600070205080204" pitchFamily="50" charset="-128"/>
                <a:ea typeface="ＭＳ Ｐゴシック" panose="020B0600070205080204" pitchFamily="50" charset="-128"/>
              </a:rPr>
              <a:t>クラブ優秀賞</a:t>
            </a:r>
            <a:r>
              <a:rPr lang="ja-JP" altLang="en-US" dirty="0">
                <a:solidFill>
                  <a:srgbClr val="4D4D4D"/>
                </a:solidFill>
                <a:latin typeface="ＭＳ Ｐゴシック" panose="020B0600070205080204" pitchFamily="50" charset="-128"/>
                <a:ea typeface="ＭＳ Ｐゴシック" panose="020B0600070205080204" pitchFamily="50" charset="-128"/>
              </a:rPr>
              <a:t>が授</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与されます。</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dirty="0">
                <a:solidFill>
                  <a:srgbClr val="4D4D4D"/>
                </a:solidFill>
                <a:latin typeface="ＭＳ Ｐゴシック" panose="020B0600070205080204" pitchFamily="50" charset="-128"/>
                <a:ea typeface="ＭＳ Ｐゴシック" panose="020B0600070205080204" pitchFamily="50" charset="-128"/>
              </a:rPr>
              <a:t>　</a:t>
            </a: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4820989E-F362-E6ED-B7E7-18B7B97897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spTree>
    <p:extLst>
      <p:ext uri="{BB962C8B-B14F-4D97-AF65-F5344CB8AC3E}">
        <p14:creationId xmlns:p14="http://schemas.microsoft.com/office/powerpoint/2010/main" val="417965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B7555FC1-A835-DB83-9D6C-AB91B3191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74B154C9-EE4D-B5DD-3552-6E8248273760}"/>
              </a:ext>
            </a:extLst>
          </p:cNvPr>
          <p:cNvSpPr txBox="1">
            <a:spLocks/>
          </p:cNvSpPr>
          <p:nvPr/>
        </p:nvSpPr>
        <p:spPr>
          <a:xfrm>
            <a:off x="839776" y="828674"/>
            <a:ext cx="10512447" cy="5336381"/>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S PMincho"/>
                <a:ea typeface="MS PMincho"/>
                <a:cs typeface="MS PMincho"/>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S PMincho"/>
                <a:ea typeface="MS PMincho"/>
                <a:cs typeface="MS PMincho"/>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S PMincho"/>
                <a:ea typeface="MS PMincho"/>
                <a:cs typeface="MS PMincho"/>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S PMincho"/>
                <a:ea typeface="MS PMincho"/>
                <a:cs typeface="MS PMincho"/>
              </a:defRPr>
            </a:lvl9pPr>
          </a:lstStyle>
          <a:p>
            <a:pPr rtl="0"/>
            <a:r>
              <a:rPr lang="ja-JP"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ビジョン声明</a:t>
            </a:r>
            <a:endParaRPr lang="en-US" altLang="ja-JP"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a:p>
            <a:pPr rtl="0"/>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「私たちは、世界で、地域社会で、</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そして自分自身の中で、持続可能な</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良い変化を生むために、人びとが</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手を取り合って行動する世界を</a:t>
            </a:r>
            <a:br>
              <a:rPr lang="en-US" altLang="ja"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t>目指しています」</a:t>
            </a:r>
            <a:br>
              <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rPr>
            </a:br>
            <a:endParaRPr lang="ja" altLang="en-US" sz="5333" b="1" dirty="0">
              <a:solidFill>
                <a:schemeClr val="bg1"/>
              </a:solidFill>
              <a:latin typeface="MS PGothic" panose="020B0600070205080204" pitchFamily="34" charset="-128"/>
              <a:ea typeface="MS PGothic" panose="020B0600070205080204" pitchFamily="34" charset="-128"/>
              <a:cs typeface="MS PMincho" panose="020B0606030504020204" pitchFamily="34" charset="0"/>
              <a:sym typeface="Noto Sans JP" panose="020B0604020202020204" pitchFamily="34" charset="0"/>
            </a:endParaRPr>
          </a:p>
        </p:txBody>
      </p:sp>
    </p:spTree>
    <p:custDataLst>
      <p:tags r:id="rId1"/>
    </p:custDataLst>
    <p:extLst>
      <p:ext uri="{BB962C8B-B14F-4D97-AF65-F5344CB8AC3E}">
        <p14:creationId xmlns:p14="http://schemas.microsoft.com/office/powerpoint/2010/main" val="2393883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BD8DF-ECA6-00AB-E0D9-877ADBA8E56D}"/>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11FB3EA8-5481-B8F7-CDC0-2BD5DD8AF8FE}"/>
              </a:ext>
            </a:extLst>
          </p:cNvPr>
          <p:cNvPicPr>
            <a:picLocks noChangeAspect="1"/>
          </p:cNvPicPr>
          <p:nvPr/>
        </p:nvPicPr>
        <p:blipFill>
          <a:blip r:embed="rId2"/>
          <a:stretch>
            <a:fillRect/>
          </a:stretch>
        </p:blipFill>
        <p:spPr>
          <a:xfrm>
            <a:off x="519279" y="574152"/>
            <a:ext cx="1466628" cy="862294"/>
          </a:xfrm>
          <a:prstGeom prst="rect">
            <a:avLst/>
          </a:prstGeom>
        </p:spPr>
      </p:pic>
      <p:pic>
        <p:nvPicPr>
          <p:cNvPr id="7" name="図 6" descr="グラフ が含まれている画像&#10;&#10;自動的に生成された説明">
            <a:extLst>
              <a:ext uri="{FF2B5EF4-FFF2-40B4-BE49-F238E27FC236}">
                <a16:creationId xmlns:a16="http://schemas.microsoft.com/office/drawing/2014/main" id="{B4060170-F42A-033D-3A53-63D04B602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637" y="255319"/>
            <a:ext cx="7476291" cy="1321142"/>
          </a:xfrm>
          <a:prstGeom prst="rect">
            <a:avLst/>
          </a:prstGeom>
        </p:spPr>
      </p:pic>
      <p:sp>
        <p:nvSpPr>
          <p:cNvPr id="31" name="コンテンツ プレースホルダー 2">
            <a:extLst>
              <a:ext uri="{FF2B5EF4-FFF2-40B4-BE49-F238E27FC236}">
                <a16:creationId xmlns:a16="http://schemas.microsoft.com/office/drawing/2014/main" id="{4F06FB7A-172C-00F1-E765-88185E4BCA06}"/>
              </a:ext>
            </a:extLst>
          </p:cNvPr>
          <p:cNvSpPr txBox="1">
            <a:spLocks/>
          </p:cNvSpPr>
          <p:nvPr/>
        </p:nvSpPr>
        <p:spPr>
          <a:xfrm>
            <a:off x="6946675" y="6329925"/>
            <a:ext cx="4940452" cy="337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b="1" dirty="0">
                <a:latin typeface="HGMaruGothicMPRO" panose="020F0600000000000000" pitchFamily="34" charset="-128"/>
                <a:ea typeface="HGMaruGothicMPRO" panose="020F0600000000000000" pitchFamily="34" charset="-128"/>
              </a:rPr>
              <a:t>※</a:t>
            </a:r>
            <a:r>
              <a:rPr lang="ja-JP" altLang="en-US" sz="1800" b="1">
                <a:latin typeface="HGMaruGothicMPRO" panose="020F0600000000000000" pitchFamily="34" charset="-128"/>
                <a:ea typeface="HGMaruGothicMPRO" panose="020F0600000000000000" pitchFamily="34" charset="-128"/>
              </a:rPr>
              <a:t>新クラブセントラルの優先事項項目対応</a:t>
            </a:r>
          </a:p>
        </p:txBody>
      </p:sp>
      <p:grpSp>
        <p:nvGrpSpPr>
          <p:cNvPr id="51" name="グループ化 50">
            <a:extLst>
              <a:ext uri="{FF2B5EF4-FFF2-40B4-BE49-F238E27FC236}">
                <a16:creationId xmlns:a16="http://schemas.microsoft.com/office/drawing/2014/main" id="{492B38B1-397D-F81F-725B-C7AD56E9FB85}"/>
              </a:ext>
            </a:extLst>
          </p:cNvPr>
          <p:cNvGrpSpPr/>
          <p:nvPr/>
        </p:nvGrpSpPr>
        <p:grpSpPr>
          <a:xfrm>
            <a:off x="3242283" y="1845536"/>
            <a:ext cx="2683680" cy="2991611"/>
            <a:chOff x="3242283" y="1864586"/>
            <a:chExt cx="2683680" cy="2991611"/>
          </a:xfrm>
        </p:grpSpPr>
        <p:grpSp>
          <p:nvGrpSpPr>
            <p:cNvPr id="18" name="グループ化 17">
              <a:extLst>
                <a:ext uri="{FF2B5EF4-FFF2-40B4-BE49-F238E27FC236}">
                  <a16:creationId xmlns:a16="http://schemas.microsoft.com/office/drawing/2014/main" id="{13C02A3F-9C22-6D66-0FF3-92255881A6B9}"/>
                </a:ext>
              </a:extLst>
            </p:cNvPr>
            <p:cNvGrpSpPr/>
            <p:nvPr/>
          </p:nvGrpSpPr>
          <p:grpSpPr>
            <a:xfrm>
              <a:off x="3242283" y="1864586"/>
              <a:ext cx="2683680" cy="2991611"/>
              <a:chOff x="3259223" y="1850845"/>
              <a:chExt cx="2683680" cy="2991611"/>
            </a:xfrm>
          </p:grpSpPr>
          <p:sp>
            <p:nvSpPr>
              <p:cNvPr id="37" name="四角形吹き出し 36">
                <a:extLst>
                  <a:ext uri="{FF2B5EF4-FFF2-40B4-BE49-F238E27FC236}">
                    <a16:creationId xmlns:a16="http://schemas.microsoft.com/office/drawing/2014/main" id="{50B9ADA6-A0CF-2905-9E9E-569F15000827}"/>
                  </a:ext>
                </a:extLst>
              </p:cNvPr>
              <p:cNvSpPr/>
              <p:nvPr/>
            </p:nvSpPr>
            <p:spPr>
              <a:xfrm>
                <a:off x="3259223" y="1850845"/>
                <a:ext cx="2683680" cy="2991611"/>
              </a:xfrm>
              <a:prstGeom prst="wedgeRectCallout">
                <a:avLst>
                  <a:gd name="adj1" fmla="val 24006"/>
                  <a:gd name="adj2" fmla="val -59525"/>
                </a:avLst>
              </a:prstGeom>
              <a:solidFill>
                <a:srgbClr val="0095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テーブル&#10;&#10;自動的に生成された説明">
                <a:extLst>
                  <a:ext uri="{FF2B5EF4-FFF2-40B4-BE49-F238E27FC236}">
                    <a16:creationId xmlns:a16="http://schemas.microsoft.com/office/drawing/2014/main" id="{95FC71F7-7E2B-87AE-1F5C-281A02562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353" y="1936285"/>
                <a:ext cx="2585420" cy="2772523"/>
              </a:xfrm>
              <a:prstGeom prst="rect">
                <a:avLst/>
              </a:prstGeom>
            </p:spPr>
          </p:pic>
        </p:grpSp>
        <p:sp>
          <p:nvSpPr>
            <p:cNvPr id="33" name="星 5 32">
              <a:extLst>
                <a:ext uri="{FF2B5EF4-FFF2-40B4-BE49-F238E27FC236}">
                  <a16:creationId xmlns:a16="http://schemas.microsoft.com/office/drawing/2014/main" id="{66EEEDDE-EA51-4C62-8885-23C1A5B9DAE5}"/>
                </a:ext>
              </a:extLst>
            </p:cNvPr>
            <p:cNvSpPr/>
            <p:nvPr/>
          </p:nvSpPr>
          <p:spPr>
            <a:xfrm>
              <a:off x="5572873" y="2485469"/>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6DA4C037-7A91-7258-D384-19E9346DF250}"/>
              </a:ext>
            </a:extLst>
          </p:cNvPr>
          <p:cNvGrpSpPr/>
          <p:nvPr/>
        </p:nvGrpSpPr>
        <p:grpSpPr>
          <a:xfrm>
            <a:off x="153321" y="1864648"/>
            <a:ext cx="2987858" cy="3596918"/>
            <a:chOff x="153321" y="1850845"/>
            <a:chExt cx="2987858" cy="3596918"/>
          </a:xfrm>
        </p:grpSpPr>
        <p:sp>
          <p:nvSpPr>
            <p:cNvPr id="24" name="四角形吹き出し 23">
              <a:extLst>
                <a:ext uri="{FF2B5EF4-FFF2-40B4-BE49-F238E27FC236}">
                  <a16:creationId xmlns:a16="http://schemas.microsoft.com/office/drawing/2014/main" id="{9CDE7FC8-C47D-B327-27EF-7BE699654D71}"/>
                </a:ext>
              </a:extLst>
            </p:cNvPr>
            <p:cNvSpPr/>
            <p:nvPr/>
          </p:nvSpPr>
          <p:spPr>
            <a:xfrm>
              <a:off x="153321" y="1850845"/>
              <a:ext cx="2987858" cy="3596918"/>
            </a:xfrm>
            <a:prstGeom prst="wedgeRectCallout">
              <a:avLst>
                <a:gd name="adj1" fmla="val 44838"/>
                <a:gd name="adj2" fmla="val -56476"/>
              </a:avLst>
            </a:prstGeom>
            <a:solidFill>
              <a:srgbClr val="D0222A"/>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テーブル&#10;&#10;自動的に生成された説明">
              <a:extLst>
                <a:ext uri="{FF2B5EF4-FFF2-40B4-BE49-F238E27FC236}">
                  <a16:creationId xmlns:a16="http://schemas.microsoft.com/office/drawing/2014/main" id="{DCC70C5B-94E7-40E1-3B5E-8261CA37F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14" y="1945692"/>
              <a:ext cx="2879490" cy="3414253"/>
            </a:xfrm>
            <a:prstGeom prst="rect">
              <a:avLst/>
            </a:prstGeom>
          </p:spPr>
        </p:pic>
        <p:sp>
          <p:nvSpPr>
            <p:cNvPr id="34" name="星 5 33">
              <a:extLst>
                <a:ext uri="{FF2B5EF4-FFF2-40B4-BE49-F238E27FC236}">
                  <a16:creationId xmlns:a16="http://schemas.microsoft.com/office/drawing/2014/main" id="{623E7A15-40DE-C2C2-49AB-9AAE9851E629}"/>
                </a:ext>
              </a:extLst>
            </p:cNvPr>
            <p:cNvSpPr/>
            <p:nvPr/>
          </p:nvSpPr>
          <p:spPr>
            <a:xfrm>
              <a:off x="2509770" y="2812961"/>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星 5 34">
              <a:extLst>
                <a:ext uri="{FF2B5EF4-FFF2-40B4-BE49-F238E27FC236}">
                  <a16:creationId xmlns:a16="http://schemas.microsoft.com/office/drawing/2014/main" id="{683ED58B-1DE2-1EB1-C97D-AF190DFE7632}"/>
                </a:ext>
              </a:extLst>
            </p:cNvPr>
            <p:cNvSpPr/>
            <p:nvPr/>
          </p:nvSpPr>
          <p:spPr>
            <a:xfrm>
              <a:off x="1671570" y="3174911"/>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星 5 44">
              <a:extLst>
                <a:ext uri="{FF2B5EF4-FFF2-40B4-BE49-F238E27FC236}">
                  <a16:creationId xmlns:a16="http://schemas.microsoft.com/office/drawing/2014/main" id="{E5DA2206-EB87-1D3F-45F0-2317DFCFF045}"/>
                </a:ext>
              </a:extLst>
            </p:cNvPr>
            <p:cNvSpPr/>
            <p:nvPr/>
          </p:nvSpPr>
          <p:spPr>
            <a:xfrm>
              <a:off x="2338320" y="2451011"/>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8258C989-81E1-87A2-9948-02CB929C5608}"/>
              </a:ext>
            </a:extLst>
          </p:cNvPr>
          <p:cNvGrpSpPr/>
          <p:nvPr/>
        </p:nvGrpSpPr>
        <p:grpSpPr>
          <a:xfrm>
            <a:off x="6038036" y="1852244"/>
            <a:ext cx="3092480" cy="3655834"/>
            <a:chOff x="6038036" y="1890344"/>
            <a:chExt cx="3092480" cy="3655834"/>
          </a:xfrm>
        </p:grpSpPr>
        <p:grpSp>
          <p:nvGrpSpPr>
            <p:cNvPr id="28" name="グループ化 27">
              <a:extLst>
                <a:ext uri="{FF2B5EF4-FFF2-40B4-BE49-F238E27FC236}">
                  <a16:creationId xmlns:a16="http://schemas.microsoft.com/office/drawing/2014/main" id="{528EF3F2-2AFD-C2CB-DA12-9EFBC6B2335B}"/>
                </a:ext>
              </a:extLst>
            </p:cNvPr>
            <p:cNvGrpSpPr/>
            <p:nvPr/>
          </p:nvGrpSpPr>
          <p:grpSpPr>
            <a:xfrm>
              <a:off x="6038036" y="1890344"/>
              <a:ext cx="3092480" cy="3655834"/>
              <a:chOff x="5321001" y="2365323"/>
              <a:chExt cx="3092480" cy="3655834"/>
            </a:xfrm>
          </p:grpSpPr>
          <p:sp>
            <p:nvSpPr>
              <p:cNvPr id="38" name="四角形吹き出し 37">
                <a:extLst>
                  <a:ext uri="{FF2B5EF4-FFF2-40B4-BE49-F238E27FC236}">
                    <a16:creationId xmlns:a16="http://schemas.microsoft.com/office/drawing/2014/main" id="{73E137EB-43E6-B5B7-F06C-37F88CA864E9}"/>
                  </a:ext>
                </a:extLst>
              </p:cNvPr>
              <p:cNvSpPr/>
              <p:nvPr/>
            </p:nvSpPr>
            <p:spPr>
              <a:xfrm>
                <a:off x="5321001" y="2365323"/>
                <a:ext cx="3092480" cy="3655834"/>
              </a:xfrm>
              <a:prstGeom prst="wedgeRectCallout">
                <a:avLst>
                  <a:gd name="adj1" fmla="val -17856"/>
                  <a:gd name="adj2" fmla="val -58126"/>
                </a:avLst>
              </a:prstGeom>
              <a:solidFill>
                <a:srgbClr val="F477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テーブル&#10;&#10;自動的に生成された説明">
                <a:extLst>
                  <a:ext uri="{FF2B5EF4-FFF2-40B4-BE49-F238E27FC236}">
                    <a16:creationId xmlns:a16="http://schemas.microsoft.com/office/drawing/2014/main" id="{45B86843-C8DF-F229-2A4B-F369A1DE09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888" y="2442083"/>
                <a:ext cx="2922530" cy="3415090"/>
              </a:xfrm>
              <a:prstGeom prst="rect">
                <a:avLst/>
              </a:prstGeom>
            </p:spPr>
          </p:pic>
        </p:grpSp>
        <p:sp>
          <p:nvSpPr>
            <p:cNvPr id="46" name="星 5 45">
              <a:extLst>
                <a:ext uri="{FF2B5EF4-FFF2-40B4-BE49-F238E27FC236}">
                  <a16:creationId xmlns:a16="http://schemas.microsoft.com/office/drawing/2014/main" id="{621A9EE2-3A0F-5183-9664-87E6C498AF18}"/>
                </a:ext>
              </a:extLst>
            </p:cNvPr>
            <p:cNvSpPr/>
            <p:nvPr/>
          </p:nvSpPr>
          <p:spPr>
            <a:xfrm>
              <a:off x="7691370" y="2470061"/>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64F821D8-50FB-F13B-11AC-8C17C968D719}"/>
              </a:ext>
            </a:extLst>
          </p:cNvPr>
          <p:cNvGrpSpPr/>
          <p:nvPr/>
        </p:nvGrpSpPr>
        <p:grpSpPr>
          <a:xfrm>
            <a:off x="9278518" y="1833502"/>
            <a:ext cx="2854107" cy="2114141"/>
            <a:chOff x="9278518" y="1852552"/>
            <a:chExt cx="2854107" cy="2114141"/>
          </a:xfrm>
        </p:grpSpPr>
        <p:grpSp>
          <p:nvGrpSpPr>
            <p:cNvPr id="27" name="グループ化 26">
              <a:extLst>
                <a:ext uri="{FF2B5EF4-FFF2-40B4-BE49-F238E27FC236}">
                  <a16:creationId xmlns:a16="http://schemas.microsoft.com/office/drawing/2014/main" id="{D01E6AD1-E95E-3E1D-C467-84680E0F4658}"/>
                </a:ext>
              </a:extLst>
            </p:cNvPr>
            <p:cNvGrpSpPr/>
            <p:nvPr/>
          </p:nvGrpSpPr>
          <p:grpSpPr>
            <a:xfrm>
              <a:off x="9278518" y="1852552"/>
              <a:ext cx="2854107" cy="2114141"/>
              <a:chOff x="9278518" y="1852552"/>
              <a:chExt cx="2854107" cy="2114141"/>
            </a:xfrm>
          </p:grpSpPr>
          <p:sp>
            <p:nvSpPr>
              <p:cNvPr id="39" name="四角形吹き出し 38">
                <a:extLst>
                  <a:ext uri="{FF2B5EF4-FFF2-40B4-BE49-F238E27FC236}">
                    <a16:creationId xmlns:a16="http://schemas.microsoft.com/office/drawing/2014/main" id="{4FC0300B-8C26-3F76-5583-F21DAE93B25F}"/>
                  </a:ext>
                </a:extLst>
              </p:cNvPr>
              <p:cNvSpPr/>
              <p:nvPr/>
            </p:nvSpPr>
            <p:spPr>
              <a:xfrm>
                <a:off x="9278518" y="1852552"/>
                <a:ext cx="2854107" cy="2114141"/>
              </a:xfrm>
              <a:prstGeom prst="wedgeRectCallout">
                <a:avLst>
                  <a:gd name="adj1" fmla="val -52667"/>
                  <a:gd name="adj2" fmla="val -61180"/>
                </a:avLst>
              </a:prstGeom>
              <a:solidFill>
                <a:srgbClr val="8853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テキスト, 手紙&#10;&#10;自動的に生成された説明">
                <a:extLst>
                  <a:ext uri="{FF2B5EF4-FFF2-40B4-BE49-F238E27FC236}">
                    <a16:creationId xmlns:a16="http://schemas.microsoft.com/office/drawing/2014/main" id="{D5AD750E-4263-E6A8-C6FA-14EB01685F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5870" y="1932836"/>
                <a:ext cx="2655651" cy="1893455"/>
              </a:xfrm>
              <a:prstGeom prst="rect">
                <a:avLst/>
              </a:prstGeom>
            </p:spPr>
          </p:pic>
        </p:grpSp>
        <p:sp>
          <p:nvSpPr>
            <p:cNvPr id="47" name="星 5 46">
              <a:extLst>
                <a:ext uri="{FF2B5EF4-FFF2-40B4-BE49-F238E27FC236}">
                  <a16:creationId xmlns:a16="http://schemas.microsoft.com/office/drawing/2014/main" id="{66DF0769-5C42-009E-9A93-35103595BA5E}"/>
                </a:ext>
              </a:extLst>
            </p:cNvPr>
            <p:cNvSpPr/>
            <p:nvPr/>
          </p:nvSpPr>
          <p:spPr>
            <a:xfrm>
              <a:off x="10823730" y="2410198"/>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星 5 47">
            <a:extLst>
              <a:ext uri="{FF2B5EF4-FFF2-40B4-BE49-F238E27FC236}">
                <a16:creationId xmlns:a16="http://schemas.microsoft.com/office/drawing/2014/main" id="{03980C54-2E6A-0F18-D2FC-03E63ED2F2D2}"/>
              </a:ext>
            </a:extLst>
          </p:cNvPr>
          <p:cNvSpPr/>
          <p:nvPr/>
        </p:nvSpPr>
        <p:spPr>
          <a:xfrm>
            <a:off x="7043670" y="6051461"/>
            <a:ext cx="244699" cy="25757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コンテンツ プレースホルダー 2">
            <a:extLst>
              <a:ext uri="{FF2B5EF4-FFF2-40B4-BE49-F238E27FC236}">
                <a16:creationId xmlns:a16="http://schemas.microsoft.com/office/drawing/2014/main" id="{7E6F366D-A220-B340-9E9E-0293593D8C45}"/>
              </a:ext>
            </a:extLst>
          </p:cNvPr>
          <p:cNvSpPr txBox="1">
            <a:spLocks/>
          </p:cNvSpPr>
          <p:nvPr/>
        </p:nvSpPr>
        <p:spPr>
          <a:xfrm>
            <a:off x="7288369" y="5989392"/>
            <a:ext cx="2176592" cy="337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b="1">
                <a:latin typeface="HGMaruGothicMPRO" panose="020F0600000000000000" pitchFamily="34" charset="-128"/>
                <a:ea typeface="HGMaruGothicMPRO" panose="020F0600000000000000" pitchFamily="34" charset="-128"/>
              </a:rPr>
              <a:t>６つの最優先目標</a:t>
            </a:r>
          </a:p>
        </p:txBody>
      </p:sp>
      <p:sp>
        <p:nvSpPr>
          <p:cNvPr id="2" name="円/楕円 1">
            <a:extLst>
              <a:ext uri="{FF2B5EF4-FFF2-40B4-BE49-F238E27FC236}">
                <a16:creationId xmlns:a16="http://schemas.microsoft.com/office/drawing/2014/main" id="{46BB97E1-0A42-37B5-1053-F02F92A0108E}"/>
              </a:ext>
            </a:extLst>
          </p:cNvPr>
          <p:cNvSpPr/>
          <p:nvPr/>
        </p:nvSpPr>
        <p:spPr>
          <a:xfrm>
            <a:off x="134510" y="2352067"/>
            <a:ext cx="2448509" cy="4290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89163FD1-EB95-592A-9787-5C91B2590600}"/>
              </a:ext>
            </a:extLst>
          </p:cNvPr>
          <p:cNvSpPr/>
          <p:nvPr/>
        </p:nvSpPr>
        <p:spPr>
          <a:xfrm>
            <a:off x="145239" y="2685896"/>
            <a:ext cx="2763451" cy="53932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720E90CE-8686-A12F-3EDC-0F433F7E30F5}"/>
              </a:ext>
            </a:extLst>
          </p:cNvPr>
          <p:cNvSpPr/>
          <p:nvPr/>
        </p:nvSpPr>
        <p:spPr>
          <a:xfrm>
            <a:off x="180685" y="3089780"/>
            <a:ext cx="1991015" cy="4387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50D21DE4-F58A-19CE-E93A-5D93674F9B20}"/>
              </a:ext>
            </a:extLst>
          </p:cNvPr>
          <p:cNvSpPr/>
          <p:nvPr/>
        </p:nvSpPr>
        <p:spPr>
          <a:xfrm>
            <a:off x="3259644" y="2381312"/>
            <a:ext cx="2605490" cy="4746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6DB7774C-1D79-8AFE-63DF-4A8D3E211D79}"/>
              </a:ext>
            </a:extLst>
          </p:cNvPr>
          <p:cNvSpPr/>
          <p:nvPr/>
        </p:nvSpPr>
        <p:spPr>
          <a:xfrm>
            <a:off x="6015769" y="2293103"/>
            <a:ext cx="2064213" cy="5057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1002F08D-EBB8-309D-4C39-E0527F94317E}"/>
              </a:ext>
            </a:extLst>
          </p:cNvPr>
          <p:cNvSpPr/>
          <p:nvPr/>
        </p:nvSpPr>
        <p:spPr>
          <a:xfrm>
            <a:off x="9297034" y="2315598"/>
            <a:ext cx="1972539" cy="4352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1411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EA87-F6A5-FF89-DE39-BCF8DE06D67C}"/>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0F2230D3-1D34-9800-B7E5-45A37C1CC065}"/>
              </a:ext>
            </a:extLst>
          </p:cNvPr>
          <p:cNvPicPr>
            <a:picLocks noChangeAspect="1"/>
          </p:cNvPicPr>
          <p:nvPr/>
        </p:nvPicPr>
        <p:blipFill>
          <a:blip r:embed="rId2"/>
          <a:srcRect l="166" t="8550" r="1071"/>
          <a:stretch/>
        </p:blipFill>
        <p:spPr>
          <a:xfrm>
            <a:off x="6826784" y="3959757"/>
            <a:ext cx="4271121" cy="2801320"/>
          </a:xfrm>
          <a:prstGeom prst="rect">
            <a:avLst/>
          </a:prstGeom>
          <a:ln>
            <a:noFill/>
          </a:ln>
          <a:effectLst>
            <a:outerShdw blurRad="190500" algn="tl" rotWithShape="0">
              <a:srgbClr val="000000">
                <a:alpha val="70000"/>
              </a:srgbClr>
            </a:outerShdw>
          </a:effectLst>
        </p:spPr>
      </p:pic>
      <p:sp>
        <p:nvSpPr>
          <p:cNvPr id="4" name="スライド番号プレースホルダー 3">
            <a:extLst>
              <a:ext uri="{FF2B5EF4-FFF2-40B4-BE49-F238E27FC236}">
                <a16:creationId xmlns:a16="http://schemas.microsoft.com/office/drawing/2014/main" id="{2843641A-ABD9-44D7-6CF0-3BA93BD35A8B}"/>
              </a:ext>
            </a:extLst>
          </p:cNvPr>
          <p:cNvSpPr txBox="1">
            <a:spLocks/>
          </p:cNvSpPr>
          <p:nvPr/>
        </p:nvSpPr>
        <p:spPr>
          <a:xfrm>
            <a:off x="9354654" y="643482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66C6CF3-D016-432A-AE40-17DDF278C083}" type="slidenum">
              <a:rPr lang="ja-JP" altLang="en-US" sz="1600" b="1" smtClean="0">
                <a:solidFill>
                  <a:schemeClr val="tx1"/>
                </a:solidFill>
                <a:latin typeface="游ゴシック" panose="020F0502020204030204"/>
                <a:ea typeface="游ゴシック" panose="020B0400000000000000" pitchFamily="50" charset="-128"/>
              </a:rPr>
              <a:pPr>
                <a:defRPr/>
              </a:pPr>
              <a:t>61</a:t>
            </a:fld>
            <a:endParaRPr lang="ja-JP" altLang="en-US" sz="1600" b="1" dirty="0">
              <a:solidFill>
                <a:schemeClr val="tx1"/>
              </a:solidFill>
              <a:latin typeface="游ゴシック" panose="020F0502020204030204"/>
              <a:ea typeface="游ゴシック" panose="020B0400000000000000" pitchFamily="50" charset="-128"/>
            </a:endParaRPr>
          </a:p>
        </p:txBody>
      </p:sp>
      <p:sp>
        <p:nvSpPr>
          <p:cNvPr id="5" name="タイトル 1">
            <a:extLst>
              <a:ext uri="{FF2B5EF4-FFF2-40B4-BE49-F238E27FC236}">
                <a16:creationId xmlns:a16="http://schemas.microsoft.com/office/drawing/2014/main" id="{041FFD93-C4C5-EC4A-9713-0ED887EF1239}"/>
              </a:ext>
            </a:extLst>
          </p:cNvPr>
          <p:cNvSpPr txBox="1">
            <a:spLocks/>
          </p:cNvSpPr>
          <p:nvPr/>
        </p:nvSpPr>
        <p:spPr>
          <a:xfrm>
            <a:off x="431444" y="180304"/>
            <a:ext cx="3976274" cy="4709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2060"/>
                </a:solidFill>
                <a:latin typeface="メイリオ" panose="020B0604030504040204" pitchFamily="50" charset="-128"/>
                <a:ea typeface="メイリオ" panose="020B0604030504040204" pitchFamily="50" charset="-128"/>
              </a:rPr>
              <a:t>ロータリーの行動計画</a:t>
            </a:r>
          </a:p>
        </p:txBody>
      </p:sp>
      <p:cxnSp>
        <p:nvCxnSpPr>
          <p:cNvPr id="6" name="直線コネクタ 5">
            <a:extLst>
              <a:ext uri="{FF2B5EF4-FFF2-40B4-BE49-F238E27FC236}">
                <a16:creationId xmlns:a16="http://schemas.microsoft.com/office/drawing/2014/main" id="{1827FFE1-1051-800D-9F14-91769B821D0C}"/>
              </a:ext>
            </a:extLst>
          </p:cNvPr>
          <p:cNvCxnSpPr>
            <a:cxnSpLocks/>
          </p:cNvCxnSpPr>
          <p:nvPr/>
        </p:nvCxnSpPr>
        <p:spPr>
          <a:xfrm>
            <a:off x="0" y="651248"/>
            <a:ext cx="12192000" cy="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pic>
        <p:nvPicPr>
          <p:cNvPr id="2" name="図 1">
            <a:extLst>
              <a:ext uri="{FF2B5EF4-FFF2-40B4-BE49-F238E27FC236}">
                <a16:creationId xmlns:a16="http://schemas.microsoft.com/office/drawing/2014/main" id="{BEAD200E-76C1-0664-F9A5-778D5118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857" y="57816"/>
            <a:ext cx="1486431" cy="559971"/>
          </a:xfrm>
          <a:prstGeom prst="rect">
            <a:avLst/>
          </a:prstGeom>
        </p:spPr>
      </p:pic>
      <p:pic>
        <p:nvPicPr>
          <p:cNvPr id="11" name="図 10">
            <a:extLst>
              <a:ext uri="{FF2B5EF4-FFF2-40B4-BE49-F238E27FC236}">
                <a16:creationId xmlns:a16="http://schemas.microsoft.com/office/drawing/2014/main" id="{7A1AACF7-AFF9-EA25-6BCF-D86F7F46503B}"/>
              </a:ext>
            </a:extLst>
          </p:cNvPr>
          <p:cNvPicPr>
            <a:picLocks noChangeAspect="1"/>
          </p:cNvPicPr>
          <p:nvPr/>
        </p:nvPicPr>
        <p:blipFill>
          <a:blip r:embed="rId4"/>
          <a:srcRect l="167" t="8551" r="724"/>
          <a:stretch/>
        </p:blipFill>
        <p:spPr>
          <a:xfrm>
            <a:off x="1489328" y="834965"/>
            <a:ext cx="4087282" cy="2670368"/>
          </a:xfrm>
          <a:prstGeom prst="rect">
            <a:avLst/>
          </a:prstGeom>
          <a:ln>
            <a:noFill/>
          </a:ln>
          <a:effectLst>
            <a:outerShdw blurRad="190500" algn="tl" rotWithShape="0">
              <a:srgbClr val="000000">
                <a:alpha val="70000"/>
              </a:srgbClr>
            </a:outerShdw>
          </a:effectLst>
        </p:spPr>
      </p:pic>
      <p:pic>
        <p:nvPicPr>
          <p:cNvPr id="9" name="図 8">
            <a:extLst>
              <a:ext uri="{FF2B5EF4-FFF2-40B4-BE49-F238E27FC236}">
                <a16:creationId xmlns:a16="http://schemas.microsoft.com/office/drawing/2014/main" id="{E473ADCD-C8ED-3FDC-4344-049378FA6FE5}"/>
              </a:ext>
            </a:extLst>
          </p:cNvPr>
          <p:cNvPicPr>
            <a:picLocks noChangeAspect="1"/>
          </p:cNvPicPr>
          <p:nvPr/>
        </p:nvPicPr>
        <p:blipFill>
          <a:blip r:embed="rId5"/>
          <a:srcRect l="228" t="8132" r="666"/>
          <a:stretch/>
        </p:blipFill>
        <p:spPr>
          <a:xfrm>
            <a:off x="1489328" y="3966999"/>
            <a:ext cx="4087282" cy="2682661"/>
          </a:xfrm>
          <a:prstGeom prst="rect">
            <a:avLst/>
          </a:prstGeom>
        </p:spPr>
      </p:pic>
      <p:sp>
        <p:nvSpPr>
          <p:cNvPr id="3" name="矢印: 右 2">
            <a:extLst>
              <a:ext uri="{FF2B5EF4-FFF2-40B4-BE49-F238E27FC236}">
                <a16:creationId xmlns:a16="http://schemas.microsoft.com/office/drawing/2014/main" id="{C843D9DE-F8C7-3EAD-D11F-457744D9A236}"/>
              </a:ext>
            </a:extLst>
          </p:cNvPr>
          <p:cNvSpPr/>
          <p:nvPr/>
        </p:nvSpPr>
        <p:spPr>
          <a:xfrm rot="5400000">
            <a:off x="3012884" y="3448787"/>
            <a:ext cx="980007"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FF07348-25E4-EF67-666A-7E3A1760245C}"/>
              </a:ext>
            </a:extLst>
          </p:cNvPr>
          <p:cNvSpPr/>
          <p:nvPr/>
        </p:nvSpPr>
        <p:spPr>
          <a:xfrm>
            <a:off x="2500683" y="5781788"/>
            <a:ext cx="2004410" cy="310956"/>
          </a:xfrm>
          <a:prstGeom prst="rect">
            <a:avLst/>
          </a:prstGeom>
          <a:noFill/>
          <a:ln w="76200">
            <a:solidFill>
              <a:srgbClr val="FF0000"/>
            </a:solidFill>
          </a:ln>
          <a:effectLst>
            <a:glow rad="635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A2A1E3C-5241-5923-6D3B-343F05084B5F}"/>
              </a:ext>
            </a:extLst>
          </p:cNvPr>
          <p:cNvSpPr txBox="1"/>
          <p:nvPr/>
        </p:nvSpPr>
        <p:spPr>
          <a:xfrm>
            <a:off x="2167155" y="3563212"/>
            <a:ext cx="2731628" cy="461665"/>
          </a:xfrm>
          <a:prstGeom prst="rect">
            <a:avLst/>
          </a:prstGeom>
          <a:noFill/>
          <a:effectLst>
            <a:glow rad="63500">
              <a:schemeClr val="bg1">
                <a:alpha val="80000"/>
              </a:schemeClr>
            </a:glow>
          </a:effectLst>
        </p:spPr>
        <p:txBody>
          <a:bodyPr vert="horz" wrap="square" rtlCol="0">
            <a:spAutoFit/>
          </a:bodyPr>
          <a:lstStyle/>
          <a:p>
            <a:pPr algn="ctr"/>
            <a:r>
              <a:rPr kumimoji="1" lang="ja-JP" altLang="en-US" sz="2400" b="1" dirty="0">
                <a:solidFill>
                  <a:srgbClr val="0027AE"/>
                </a:solidFill>
                <a:effectLst>
                  <a:glow rad="127000">
                    <a:schemeClr val="bg1">
                      <a:alpha val="80000"/>
                    </a:schemeClr>
                  </a:glow>
                </a:effectLst>
                <a:latin typeface="メイリオ" panose="020B0604030504040204" pitchFamily="50" charset="-128"/>
                <a:ea typeface="メイリオ" panose="020B0604030504040204" pitchFamily="50" charset="-128"/>
              </a:rPr>
              <a:t>下にスクロール</a:t>
            </a:r>
          </a:p>
        </p:txBody>
      </p:sp>
      <p:pic>
        <p:nvPicPr>
          <p:cNvPr id="16" name="図 15">
            <a:extLst>
              <a:ext uri="{FF2B5EF4-FFF2-40B4-BE49-F238E27FC236}">
                <a16:creationId xmlns:a16="http://schemas.microsoft.com/office/drawing/2014/main" id="{B14591A2-49E9-E150-9718-CECDE84E9AF9}"/>
              </a:ext>
            </a:extLst>
          </p:cNvPr>
          <p:cNvPicPr>
            <a:picLocks noChangeAspect="1"/>
          </p:cNvPicPr>
          <p:nvPr/>
        </p:nvPicPr>
        <p:blipFill>
          <a:blip r:embed="rId6"/>
          <a:srcRect l="166" t="12675" r="900" b="1"/>
          <a:stretch/>
        </p:blipFill>
        <p:spPr>
          <a:xfrm>
            <a:off x="6794442" y="834964"/>
            <a:ext cx="4271121" cy="2670363"/>
          </a:xfrm>
          <a:prstGeom prst="rect">
            <a:avLst/>
          </a:prstGeom>
          <a:ln>
            <a:noFill/>
          </a:ln>
          <a:effectLst>
            <a:outerShdw blurRad="190500" algn="tl" rotWithShape="0">
              <a:srgbClr val="000000">
                <a:alpha val="70000"/>
              </a:srgbClr>
            </a:outerShdw>
          </a:effectLst>
        </p:spPr>
      </p:pic>
      <p:sp>
        <p:nvSpPr>
          <p:cNvPr id="17" name="矢印: 右 16">
            <a:extLst>
              <a:ext uri="{FF2B5EF4-FFF2-40B4-BE49-F238E27FC236}">
                <a16:creationId xmlns:a16="http://schemas.microsoft.com/office/drawing/2014/main" id="{A5796FF8-DE73-6F74-7B24-152021B098BF}"/>
              </a:ext>
            </a:extLst>
          </p:cNvPr>
          <p:cNvSpPr/>
          <p:nvPr/>
        </p:nvSpPr>
        <p:spPr>
          <a:xfrm rot="19317863">
            <a:off x="5522719" y="3365070"/>
            <a:ext cx="1325614"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F6204CEA-DDD7-E788-40AF-7B5B2766E580}"/>
              </a:ext>
            </a:extLst>
          </p:cNvPr>
          <p:cNvSpPr/>
          <p:nvPr/>
        </p:nvSpPr>
        <p:spPr>
          <a:xfrm rot="5400000">
            <a:off x="8480806" y="3426930"/>
            <a:ext cx="980007"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E45E97C-6F38-D4A3-C296-B4B555AC8D6C}"/>
              </a:ext>
            </a:extLst>
          </p:cNvPr>
          <p:cNvSpPr txBox="1"/>
          <p:nvPr/>
        </p:nvSpPr>
        <p:spPr>
          <a:xfrm>
            <a:off x="6685006" y="3541355"/>
            <a:ext cx="4489992" cy="461665"/>
          </a:xfrm>
          <a:prstGeom prst="rect">
            <a:avLst/>
          </a:prstGeom>
          <a:noFill/>
          <a:effectLst>
            <a:glow rad="63500">
              <a:schemeClr val="bg1">
                <a:alpha val="80000"/>
              </a:schemeClr>
            </a:glow>
          </a:effectLst>
        </p:spPr>
        <p:txBody>
          <a:bodyPr vert="horz" wrap="square" rtlCol="0">
            <a:spAutoFit/>
          </a:bodyPr>
          <a:lstStyle/>
          <a:p>
            <a:pPr algn="ctr"/>
            <a:r>
              <a:rPr kumimoji="1" lang="ja-JP" altLang="en-US" sz="2400" b="1" dirty="0">
                <a:solidFill>
                  <a:srgbClr val="0027AE"/>
                </a:solidFill>
                <a:effectLst>
                  <a:glow rad="127000">
                    <a:schemeClr val="bg1">
                      <a:alpha val="80000"/>
                    </a:schemeClr>
                  </a:glow>
                </a:effectLst>
                <a:latin typeface="メイリオ" panose="020B0604030504040204" pitchFamily="50" charset="-128"/>
                <a:ea typeface="メイリオ" panose="020B0604030504040204" pitchFamily="50" charset="-128"/>
              </a:rPr>
              <a:t>自分のアカウントでサインイン</a:t>
            </a:r>
          </a:p>
        </p:txBody>
      </p:sp>
      <p:sp>
        <p:nvSpPr>
          <p:cNvPr id="7" name="吹き出し: 四角形 6">
            <a:extLst>
              <a:ext uri="{FF2B5EF4-FFF2-40B4-BE49-F238E27FC236}">
                <a16:creationId xmlns:a16="http://schemas.microsoft.com/office/drawing/2014/main" id="{5A3A529F-7142-E370-B658-FD99E95B25C2}"/>
              </a:ext>
            </a:extLst>
          </p:cNvPr>
          <p:cNvSpPr/>
          <p:nvPr/>
        </p:nvSpPr>
        <p:spPr>
          <a:xfrm>
            <a:off x="166888" y="4211323"/>
            <a:ext cx="2333795" cy="1473701"/>
          </a:xfrm>
          <a:prstGeom prst="wedgeRectCallout">
            <a:avLst>
              <a:gd name="adj1" fmla="val 106467"/>
              <a:gd name="adj2" fmla="val 68477"/>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マイロータリークラブセントラルをクリック</a:t>
            </a:r>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137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4F3A8-8CC1-FF9E-061F-CBB7017B5EA9}"/>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A88790A0-C3B2-C368-C2E1-9FF425B4D02D}"/>
              </a:ext>
            </a:extLst>
          </p:cNvPr>
          <p:cNvPicPr>
            <a:picLocks noChangeAspect="1"/>
          </p:cNvPicPr>
          <p:nvPr/>
        </p:nvPicPr>
        <p:blipFill>
          <a:blip r:embed="rId2"/>
          <a:srcRect l="166" t="8550" r="1071"/>
          <a:stretch/>
        </p:blipFill>
        <p:spPr>
          <a:xfrm>
            <a:off x="1239520" y="848113"/>
            <a:ext cx="9736298" cy="5642913"/>
          </a:xfrm>
          <a:prstGeom prst="rect">
            <a:avLst/>
          </a:prstGeom>
          <a:ln>
            <a:noFill/>
          </a:ln>
          <a:effectLst>
            <a:outerShdw blurRad="190500" algn="tl" rotWithShape="0">
              <a:srgbClr val="000000">
                <a:alpha val="70000"/>
              </a:srgbClr>
            </a:outerShdw>
          </a:effectLst>
        </p:spPr>
      </p:pic>
      <p:sp>
        <p:nvSpPr>
          <p:cNvPr id="4" name="スライド番号プレースホルダー 3">
            <a:extLst>
              <a:ext uri="{FF2B5EF4-FFF2-40B4-BE49-F238E27FC236}">
                <a16:creationId xmlns:a16="http://schemas.microsoft.com/office/drawing/2014/main" id="{E9DB62B8-A577-7021-7869-B39356297305}"/>
              </a:ext>
            </a:extLst>
          </p:cNvPr>
          <p:cNvSpPr txBox="1">
            <a:spLocks/>
          </p:cNvSpPr>
          <p:nvPr/>
        </p:nvSpPr>
        <p:spPr>
          <a:xfrm>
            <a:off x="9354654" y="643482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66C6CF3-D016-432A-AE40-17DDF278C083}" type="slidenum">
              <a:rPr lang="ja-JP" altLang="en-US" sz="1600" b="1" smtClean="0">
                <a:solidFill>
                  <a:schemeClr val="tx1"/>
                </a:solidFill>
                <a:latin typeface="游ゴシック" panose="020F0502020204030204"/>
                <a:ea typeface="游ゴシック" panose="020B0400000000000000" pitchFamily="50" charset="-128"/>
              </a:rPr>
              <a:pPr>
                <a:defRPr/>
              </a:pPr>
              <a:t>62</a:t>
            </a:fld>
            <a:endParaRPr lang="ja-JP" altLang="en-US" sz="1600" b="1" dirty="0">
              <a:solidFill>
                <a:schemeClr val="tx1"/>
              </a:solidFill>
              <a:latin typeface="游ゴシック" panose="020F0502020204030204"/>
              <a:ea typeface="游ゴシック" panose="020B0400000000000000" pitchFamily="50" charset="-128"/>
            </a:endParaRPr>
          </a:p>
        </p:txBody>
      </p:sp>
      <p:sp>
        <p:nvSpPr>
          <p:cNvPr id="5" name="タイトル 1">
            <a:extLst>
              <a:ext uri="{FF2B5EF4-FFF2-40B4-BE49-F238E27FC236}">
                <a16:creationId xmlns:a16="http://schemas.microsoft.com/office/drawing/2014/main" id="{454CB70B-4413-5123-F74C-A83F46C132FF}"/>
              </a:ext>
            </a:extLst>
          </p:cNvPr>
          <p:cNvSpPr txBox="1">
            <a:spLocks/>
          </p:cNvSpPr>
          <p:nvPr/>
        </p:nvSpPr>
        <p:spPr>
          <a:xfrm>
            <a:off x="431444" y="180304"/>
            <a:ext cx="3976274" cy="4709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2060"/>
                </a:solidFill>
                <a:latin typeface="メイリオ" panose="020B0604030504040204" pitchFamily="50" charset="-128"/>
                <a:ea typeface="メイリオ" panose="020B0604030504040204" pitchFamily="50" charset="-128"/>
              </a:rPr>
              <a:t>ロータリーの行動計画</a:t>
            </a:r>
          </a:p>
        </p:txBody>
      </p:sp>
      <p:cxnSp>
        <p:nvCxnSpPr>
          <p:cNvPr id="6" name="直線コネクタ 5">
            <a:extLst>
              <a:ext uri="{FF2B5EF4-FFF2-40B4-BE49-F238E27FC236}">
                <a16:creationId xmlns:a16="http://schemas.microsoft.com/office/drawing/2014/main" id="{D7A2FBFE-E8B4-BAFC-C342-85525FA28E5F}"/>
              </a:ext>
            </a:extLst>
          </p:cNvPr>
          <p:cNvCxnSpPr>
            <a:cxnSpLocks/>
          </p:cNvCxnSpPr>
          <p:nvPr/>
        </p:nvCxnSpPr>
        <p:spPr>
          <a:xfrm>
            <a:off x="0" y="651248"/>
            <a:ext cx="12192000" cy="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pic>
        <p:nvPicPr>
          <p:cNvPr id="2" name="図 1">
            <a:extLst>
              <a:ext uri="{FF2B5EF4-FFF2-40B4-BE49-F238E27FC236}">
                <a16:creationId xmlns:a16="http://schemas.microsoft.com/office/drawing/2014/main" id="{033AE07F-B90C-2BFE-3D21-97882B9A9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857" y="57816"/>
            <a:ext cx="1486431" cy="559971"/>
          </a:xfrm>
          <a:prstGeom prst="rect">
            <a:avLst/>
          </a:prstGeom>
        </p:spPr>
      </p:pic>
      <p:sp>
        <p:nvSpPr>
          <p:cNvPr id="3" name="矢印: 右 2">
            <a:extLst>
              <a:ext uri="{FF2B5EF4-FFF2-40B4-BE49-F238E27FC236}">
                <a16:creationId xmlns:a16="http://schemas.microsoft.com/office/drawing/2014/main" id="{FB7148B3-D4B3-3322-BC62-ABB9D36856DF}"/>
              </a:ext>
            </a:extLst>
          </p:cNvPr>
          <p:cNvSpPr/>
          <p:nvPr/>
        </p:nvSpPr>
        <p:spPr>
          <a:xfrm rot="5400000">
            <a:off x="10114724" y="8218473"/>
            <a:ext cx="980007"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8B44D0F-B892-878A-D931-F6FBB78BBBE4}"/>
              </a:ext>
            </a:extLst>
          </p:cNvPr>
          <p:cNvSpPr/>
          <p:nvPr/>
        </p:nvSpPr>
        <p:spPr>
          <a:xfrm>
            <a:off x="5304843" y="7630908"/>
            <a:ext cx="2004410" cy="310956"/>
          </a:xfrm>
          <a:prstGeom prst="rect">
            <a:avLst/>
          </a:prstGeom>
          <a:noFill/>
          <a:ln w="76200">
            <a:solidFill>
              <a:srgbClr val="FF0000"/>
            </a:solidFill>
          </a:ln>
          <a:effectLst>
            <a:glow rad="635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2F63B82-79E0-17DB-25D6-CA9F4CE6F088}"/>
              </a:ext>
            </a:extLst>
          </p:cNvPr>
          <p:cNvSpPr txBox="1"/>
          <p:nvPr/>
        </p:nvSpPr>
        <p:spPr>
          <a:xfrm>
            <a:off x="4338446" y="8358732"/>
            <a:ext cx="2731628" cy="461665"/>
          </a:xfrm>
          <a:prstGeom prst="rect">
            <a:avLst/>
          </a:prstGeom>
          <a:noFill/>
          <a:effectLst>
            <a:glow rad="63500">
              <a:schemeClr val="bg1">
                <a:alpha val="80000"/>
              </a:schemeClr>
            </a:glow>
          </a:effectLst>
        </p:spPr>
        <p:txBody>
          <a:bodyPr vert="horz" wrap="square" rtlCol="0">
            <a:spAutoFit/>
          </a:bodyPr>
          <a:lstStyle/>
          <a:p>
            <a:pPr algn="ctr"/>
            <a:r>
              <a:rPr kumimoji="1" lang="ja-JP" altLang="en-US" sz="2400" b="1" dirty="0">
                <a:solidFill>
                  <a:srgbClr val="0027AE"/>
                </a:solidFill>
                <a:effectLst>
                  <a:glow rad="127000">
                    <a:schemeClr val="bg1">
                      <a:alpha val="80000"/>
                    </a:schemeClr>
                  </a:glow>
                </a:effectLst>
                <a:latin typeface="メイリオ" panose="020B0604030504040204" pitchFamily="50" charset="-128"/>
                <a:ea typeface="メイリオ" panose="020B0604030504040204" pitchFamily="50" charset="-128"/>
              </a:rPr>
              <a:t>下にスクロール</a:t>
            </a:r>
          </a:p>
        </p:txBody>
      </p:sp>
      <p:sp>
        <p:nvSpPr>
          <p:cNvPr id="17" name="矢印: 右 16">
            <a:extLst>
              <a:ext uri="{FF2B5EF4-FFF2-40B4-BE49-F238E27FC236}">
                <a16:creationId xmlns:a16="http://schemas.microsoft.com/office/drawing/2014/main" id="{E3ACCB45-B713-B13A-89F5-929AB049A2D6}"/>
              </a:ext>
            </a:extLst>
          </p:cNvPr>
          <p:cNvSpPr/>
          <p:nvPr/>
        </p:nvSpPr>
        <p:spPr>
          <a:xfrm rot="19317863">
            <a:off x="6264399" y="-1931134"/>
            <a:ext cx="1325614"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094449E7-F432-33BE-F8DE-ECFFAE00C4E8}"/>
              </a:ext>
            </a:extLst>
          </p:cNvPr>
          <p:cNvSpPr/>
          <p:nvPr/>
        </p:nvSpPr>
        <p:spPr>
          <a:xfrm rot="5400000">
            <a:off x="12419879" y="1503682"/>
            <a:ext cx="1819144" cy="742181"/>
          </a:xfrm>
          <a:prstGeom prst="rightArrow">
            <a:avLst/>
          </a:prstGeom>
          <a:solidFill>
            <a:srgbClr val="FF0000"/>
          </a:solidFill>
          <a:ln>
            <a:noFill/>
          </a:ln>
          <a:effectLst>
            <a:glow rad="127000">
              <a:schemeClr val="bg1">
                <a:alpha val="7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6340698-215C-C584-15D9-793F33CB9158}"/>
              </a:ext>
            </a:extLst>
          </p:cNvPr>
          <p:cNvSpPr txBox="1"/>
          <p:nvPr/>
        </p:nvSpPr>
        <p:spPr>
          <a:xfrm>
            <a:off x="8962344" y="-1915213"/>
            <a:ext cx="4489992" cy="461665"/>
          </a:xfrm>
          <a:prstGeom prst="rect">
            <a:avLst/>
          </a:prstGeom>
          <a:noFill/>
          <a:effectLst>
            <a:glow rad="63500">
              <a:schemeClr val="bg1">
                <a:alpha val="80000"/>
              </a:schemeClr>
            </a:glow>
          </a:effectLst>
        </p:spPr>
        <p:txBody>
          <a:bodyPr vert="horz" wrap="square" rtlCol="0">
            <a:spAutoFit/>
          </a:bodyPr>
          <a:lstStyle/>
          <a:p>
            <a:pPr algn="ctr"/>
            <a:r>
              <a:rPr kumimoji="1" lang="ja-JP" altLang="en-US" sz="2400" b="1" dirty="0">
                <a:solidFill>
                  <a:srgbClr val="0027AE"/>
                </a:solidFill>
                <a:effectLst>
                  <a:glow rad="127000">
                    <a:schemeClr val="bg1">
                      <a:alpha val="80000"/>
                    </a:schemeClr>
                  </a:glow>
                </a:effectLst>
                <a:latin typeface="メイリオ" panose="020B0604030504040204" pitchFamily="50" charset="-128"/>
                <a:ea typeface="メイリオ" panose="020B0604030504040204" pitchFamily="50" charset="-128"/>
              </a:rPr>
              <a:t>自分のアカウントでサインイン</a:t>
            </a:r>
          </a:p>
        </p:txBody>
      </p:sp>
      <p:sp>
        <p:nvSpPr>
          <p:cNvPr id="7" name="吹き出し: 四角形 6">
            <a:extLst>
              <a:ext uri="{FF2B5EF4-FFF2-40B4-BE49-F238E27FC236}">
                <a16:creationId xmlns:a16="http://schemas.microsoft.com/office/drawing/2014/main" id="{D37DCE9F-1088-B772-C560-CB044875D088}"/>
              </a:ext>
            </a:extLst>
          </p:cNvPr>
          <p:cNvSpPr/>
          <p:nvPr/>
        </p:nvSpPr>
        <p:spPr>
          <a:xfrm rot="20864582">
            <a:off x="746007" y="7452776"/>
            <a:ext cx="2333795" cy="1473701"/>
          </a:xfrm>
          <a:prstGeom prst="wedgeRectCallout">
            <a:avLst>
              <a:gd name="adj1" fmla="val 106467"/>
              <a:gd name="adj2" fmla="val 68477"/>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ja-JP" altLang="en-US" sz="2400" b="1" dirty="0">
                <a:latin typeface="メイリオ" panose="020B0604030504040204" pitchFamily="50" charset="-128"/>
                <a:ea typeface="メイリオ" panose="020B0604030504040204" pitchFamily="50" charset="-128"/>
              </a:rPr>
              <a:t>マイロータリークラブセントラルをクリック</a:t>
            </a:r>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79324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6A8D8-37FB-035F-DD1E-443E0D80370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39C8F51-A707-48EB-D87B-16A05F0866B8}"/>
              </a:ext>
            </a:extLst>
          </p:cNvPr>
          <p:cNvSpPr txBox="1">
            <a:spLocks/>
          </p:cNvSpPr>
          <p:nvPr/>
        </p:nvSpPr>
        <p:spPr>
          <a:xfrm>
            <a:off x="9354654" y="643482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166C6CF3-D016-432A-AE40-17DDF278C083}" type="slidenum">
              <a:rPr lang="ja-JP" altLang="en-US" sz="1600" b="1" smtClean="0">
                <a:solidFill>
                  <a:schemeClr val="tx1"/>
                </a:solidFill>
                <a:latin typeface="游ゴシック" panose="020F0502020204030204"/>
                <a:ea typeface="游ゴシック" panose="020B0400000000000000" pitchFamily="50" charset="-128"/>
              </a:rPr>
              <a:pPr>
                <a:defRPr/>
              </a:pPr>
              <a:t>63</a:t>
            </a:fld>
            <a:endParaRPr lang="ja-JP" altLang="en-US" sz="1600" b="1" dirty="0">
              <a:solidFill>
                <a:schemeClr val="tx1"/>
              </a:solidFill>
              <a:latin typeface="游ゴシック" panose="020F0502020204030204"/>
              <a:ea typeface="游ゴシック" panose="020B0400000000000000" pitchFamily="50" charset="-128"/>
            </a:endParaRPr>
          </a:p>
        </p:txBody>
      </p:sp>
      <p:sp>
        <p:nvSpPr>
          <p:cNvPr id="5" name="タイトル 1">
            <a:extLst>
              <a:ext uri="{FF2B5EF4-FFF2-40B4-BE49-F238E27FC236}">
                <a16:creationId xmlns:a16="http://schemas.microsoft.com/office/drawing/2014/main" id="{15BA9C7D-3688-9C57-6B0D-34FF7B624274}"/>
              </a:ext>
            </a:extLst>
          </p:cNvPr>
          <p:cNvSpPr txBox="1">
            <a:spLocks/>
          </p:cNvSpPr>
          <p:nvPr/>
        </p:nvSpPr>
        <p:spPr>
          <a:xfrm>
            <a:off x="431444" y="180304"/>
            <a:ext cx="3976274" cy="4709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2060"/>
                </a:solidFill>
                <a:latin typeface="メイリオ" panose="020B0604030504040204" pitchFamily="50" charset="-128"/>
                <a:ea typeface="メイリオ" panose="020B0604030504040204" pitchFamily="50" charset="-128"/>
              </a:rPr>
              <a:t>ロータリーの行動計画</a:t>
            </a:r>
          </a:p>
        </p:txBody>
      </p:sp>
      <p:cxnSp>
        <p:nvCxnSpPr>
          <p:cNvPr id="6" name="直線コネクタ 5">
            <a:extLst>
              <a:ext uri="{FF2B5EF4-FFF2-40B4-BE49-F238E27FC236}">
                <a16:creationId xmlns:a16="http://schemas.microsoft.com/office/drawing/2014/main" id="{EF3C0C28-A934-D59F-B588-CC10DA657886}"/>
              </a:ext>
            </a:extLst>
          </p:cNvPr>
          <p:cNvCxnSpPr>
            <a:cxnSpLocks/>
          </p:cNvCxnSpPr>
          <p:nvPr/>
        </p:nvCxnSpPr>
        <p:spPr>
          <a:xfrm>
            <a:off x="0" y="651248"/>
            <a:ext cx="12192000" cy="0"/>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pic>
        <p:nvPicPr>
          <p:cNvPr id="2" name="図 1">
            <a:extLst>
              <a:ext uri="{FF2B5EF4-FFF2-40B4-BE49-F238E27FC236}">
                <a16:creationId xmlns:a16="http://schemas.microsoft.com/office/drawing/2014/main" id="{FA4753C4-BD8B-5FEB-337F-82F8AA2C5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7857" y="57816"/>
            <a:ext cx="1486431" cy="559971"/>
          </a:xfrm>
          <a:prstGeom prst="rect">
            <a:avLst/>
          </a:prstGeom>
        </p:spPr>
      </p:pic>
      <p:pic>
        <p:nvPicPr>
          <p:cNvPr id="8" name="図 7">
            <a:extLst>
              <a:ext uri="{FF2B5EF4-FFF2-40B4-BE49-F238E27FC236}">
                <a16:creationId xmlns:a16="http://schemas.microsoft.com/office/drawing/2014/main" id="{0CCCA4A7-A032-1B76-7A49-B87498036601}"/>
              </a:ext>
            </a:extLst>
          </p:cNvPr>
          <p:cNvPicPr>
            <a:picLocks noChangeAspect="1"/>
          </p:cNvPicPr>
          <p:nvPr/>
        </p:nvPicPr>
        <p:blipFill>
          <a:blip r:embed="rId3"/>
          <a:srcRect l="166" t="8371" r="12250" b="28251"/>
          <a:stretch/>
        </p:blipFill>
        <p:spPr>
          <a:xfrm>
            <a:off x="606866" y="889797"/>
            <a:ext cx="6719785" cy="3444377"/>
          </a:xfrm>
          <a:prstGeom prst="rect">
            <a:avLst/>
          </a:prstGeom>
        </p:spPr>
      </p:pic>
      <p:sp>
        <p:nvSpPr>
          <p:cNvPr id="12" name="正方形/長方形 11">
            <a:extLst>
              <a:ext uri="{FF2B5EF4-FFF2-40B4-BE49-F238E27FC236}">
                <a16:creationId xmlns:a16="http://schemas.microsoft.com/office/drawing/2014/main" id="{2F8BCA27-C787-A900-97DA-84DFC3F957BB}"/>
              </a:ext>
            </a:extLst>
          </p:cNvPr>
          <p:cNvSpPr/>
          <p:nvPr/>
        </p:nvSpPr>
        <p:spPr>
          <a:xfrm>
            <a:off x="2308552" y="2710552"/>
            <a:ext cx="1078418" cy="401688"/>
          </a:xfrm>
          <a:prstGeom prst="rect">
            <a:avLst/>
          </a:prstGeom>
          <a:noFill/>
          <a:ln w="76200">
            <a:solidFill>
              <a:srgbClr val="FF0000"/>
            </a:solidFill>
          </a:ln>
          <a:effectLst>
            <a:glow rad="635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a:extLst>
              <a:ext uri="{FF2B5EF4-FFF2-40B4-BE49-F238E27FC236}">
                <a16:creationId xmlns:a16="http://schemas.microsoft.com/office/drawing/2014/main" id="{B7EE2EC2-B981-26F8-31CA-57B30AAB2EF7}"/>
              </a:ext>
            </a:extLst>
          </p:cNvPr>
          <p:cNvSpPr txBox="1">
            <a:spLocks/>
          </p:cNvSpPr>
          <p:nvPr/>
        </p:nvSpPr>
        <p:spPr>
          <a:xfrm>
            <a:off x="7655537" y="825371"/>
            <a:ext cx="4141454" cy="270044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3200" b="1" dirty="0">
                <a:solidFill>
                  <a:srgbClr val="002060"/>
                </a:solidFill>
                <a:latin typeface="メイリオ" panose="020B0604030504040204" pitchFamily="50" charset="-128"/>
                <a:ea typeface="メイリオ" panose="020B0604030504040204" pitchFamily="50" charset="-128"/>
              </a:rPr>
              <a:t>所属クラブの目標が表示されます。</a:t>
            </a:r>
          </a:p>
          <a:p>
            <a:pPr>
              <a:lnSpc>
                <a:spcPct val="120000"/>
              </a:lnSpc>
            </a:pPr>
            <a:r>
              <a:rPr lang="ja-JP" altLang="en-US" sz="3200" b="1" dirty="0">
                <a:solidFill>
                  <a:srgbClr val="002060"/>
                </a:solidFill>
                <a:latin typeface="メイリオ" panose="020B0604030504040204" pitchFamily="50" charset="-128"/>
                <a:ea typeface="メイリオ" panose="020B0604030504040204" pitchFamily="50" charset="-128"/>
              </a:rPr>
              <a:t>赤枠の「</a:t>
            </a:r>
            <a:r>
              <a:rPr lang="en-US" altLang="ja-JP" sz="4200" b="1" dirty="0">
                <a:solidFill>
                  <a:srgbClr val="FF0000"/>
                </a:solidFill>
                <a:latin typeface="メイリオ" panose="020B0604030504040204" pitchFamily="50" charset="-128"/>
                <a:ea typeface="メイリオ" panose="020B0604030504040204" pitchFamily="50" charset="-128"/>
              </a:rPr>
              <a:t>&lt;</a:t>
            </a:r>
            <a:r>
              <a:rPr lang="ja-JP" altLang="en-US" sz="3200" b="1" dirty="0">
                <a:solidFill>
                  <a:srgbClr val="002060"/>
                </a:solidFill>
                <a:latin typeface="メイリオ" panose="020B0604030504040204" pitchFamily="50" charset="-128"/>
                <a:ea typeface="メイリオ" panose="020B0604030504040204" pitchFamily="50" charset="-128"/>
              </a:rPr>
              <a:t>」「</a:t>
            </a:r>
            <a:r>
              <a:rPr lang="en-US" altLang="ja-JP" sz="4200" b="1" dirty="0">
                <a:solidFill>
                  <a:srgbClr val="FF0000"/>
                </a:solidFill>
                <a:latin typeface="メイリオ" panose="020B0604030504040204" pitchFamily="50" charset="-128"/>
                <a:ea typeface="メイリオ" panose="020B0604030504040204" pitchFamily="50" charset="-128"/>
              </a:rPr>
              <a:t>&gt;</a:t>
            </a:r>
            <a:r>
              <a:rPr lang="ja-JP" altLang="en-US" sz="3200" b="1" dirty="0">
                <a:solidFill>
                  <a:srgbClr val="002060"/>
                </a:solidFill>
                <a:latin typeface="メイリオ" panose="020B0604030504040204" pitchFamily="50" charset="-128"/>
                <a:ea typeface="メイリオ" panose="020B0604030504040204" pitchFamily="50" charset="-128"/>
              </a:rPr>
              <a:t>」ボタンをクリックすることで年度の切り替えが出来ます。</a:t>
            </a:r>
          </a:p>
        </p:txBody>
      </p:sp>
      <p:pic>
        <p:nvPicPr>
          <p:cNvPr id="20" name="図 19">
            <a:extLst>
              <a:ext uri="{FF2B5EF4-FFF2-40B4-BE49-F238E27FC236}">
                <a16:creationId xmlns:a16="http://schemas.microsoft.com/office/drawing/2014/main" id="{8A804D81-AA77-112A-27A1-092866D9AFD9}"/>
              </a:ext>
            </a:extLst>
          </p:cNvPr>
          <p:cNvPicPr>
            <a:picLocks noChangeAspect="1"/>
          </p:cNvPicPr>
          <p:nvPr/>
        </p:nvPicPr>
        <p:blipFill>
          <a:blip r:embed="rId4"/>
          <a:srcRect l="21427" t="32705" r="46259" b="42900"/>
          <a:stretch/>
        </p:blipFill>
        <p:spPr>
          <a:xfrm>
            <a:off x="2759601" y="3688207"/>
            <a:ext cx="3128643" cy="1672984"/>
          </a:xfrm>
          <a:prstGeom prst="rect">
            <a:avLst/>
          </a:prstGeom>
          <a:ln>
            <a:noFill/>
          </a:ln>
          <a:effectLst>
            <a:outerShdw blurRad="190500" algn="tl" rotWithShape="0">
              <a:srgbClr val="000000">
                <a:alpha val="70000"/>
              </a:srgbClr>
            </a:outerShdw>
          </a:effectLst>
        </p:spPr>
      </p:pic>
      <p:sp>
        <p:nvSpPr>
          <p:cNvPr id="22" name="楕円 21">
            <a:extLst>
              <a:ext uri="{FF2B5EF4-FFF2-40B4-BE49-F238E27FC236}">
                <a16:creationId xmlns:a16="http://schemas.microsoft.com/office/drawing/2014/main" id="{92AB3194-AD8A-699B-0C23-83B066277CA4}"/>
              </a:ext>
            </a:extLst>
          </p:cNvPr>
          <p:cNvSpPr/>
          <p:nvPr/>
        </p:nvSpPr>
        <p:spPr>
          <a:xfrm>
            <a:off x="3735509" y="4318651"/>
            <a:ext cx="397743" cy="41209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226CEB17-A92E-943A-8CFD-3542927E2F36}"/>
              </a:ext>
            </a:extLst>
          </p:cNvPr>
          <p:cNvPicPr>
            <a:picLocks noChangeAspect="1"/>
          </p:cNvPicPr>
          <p:nvPr/>
        </p:nvPicPr>
        <p:blipFill>
          <a:blip r:embed="rId5"/>
          <a:srcRect l="21215" t="32825" r="46470" b="42721"/>
          <a:stretch/>
        </p:blipFill>
        <p:spPr>
          <a:xfrm>
            <a:off x="6283453" y="3686156"/>
            <a:ext cx="3195933" cy="1713154"/>
          </a:xfrm>
          <a:prstGeom prst="rect">
            <a:avLst/>
          </a:prstGeom>
          <a:ln>
            <a:noFill/>
          </a:ln>
          <a:effectLst>
            <a:outerShdw blurRad="190500" algn="tl" rotWithShape="0">
              <a:srgbClr val="000000">
                <a:alpha val="70000"/>
              </a:srgbClr>
            </a:outerShdw>
          </a:effectLst>
        </p:spPr>
      </p:pic>
      <p:sp>
        <p:nvSpPr>
          <p:cNvPr id="25" name="楕円 24">
            <a:extLst>
              <a:ext uri="{FF2B5EF4-FFF2-40B4-BE49-F238E27FC236}">
                <a16:creationId xmlns:a16="http://schemas.microsoft.com/office/drawing/2014/main" id="{5EABD3A2-0E2B-907D-8549-EEDCF3D6EAA6}"/>
              </a:ext>
            </a:extLst>
          </p:cNvPr>
          <p:cNvSpPr/>
          <p:nvPr/>
        </p:nvSpPr>
        <p:spPr>
          <a:xfrm>
            <a:off x="7311784" y="4336685"/>
            <a:ext cx="397743" cy="41209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a:extLst>
              <a:ext uri="{FF2B5EF4-FFF2-40B4-BE49-F238E27FC236}">
                <a16:creationId xmlns:a16="http://schemas.microsoft.com/office/drawing/2014/main" id="{2A100B3E-D49E-E56C-7482-9BC3438C04DC}"/>
              </a:ext>
            </a:extLst>
          </p:cNvPr>
          <p:cNvSpPr txBox="1">
            <a:spLocks/>
          </p:cNvSpPr>
          <p:nvPr/>
        </p:nvSpPr>
        <p:spPr>
          <a:xfrm>
            <a:off x="785610" y="5417903"/>
            <a:ext cx="10844011" cy="13721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pPr>
            <a:r>
              <a:rPr lang="ja-JP" altLang="en-US" sz="3200" b="1" dirty="0">
                <a:solidFill>
                  <a:srgbClr val="002060"/>
                </a:solidFill>
                <a:latin typeface="メイリオ" panose="020B0604030504040204" pitchFamily="50" charset="-128"/>
                <a:ea typeface="メイリオ" panose="020B0604030504040204" pitchFamily="50" charset="-128"/>
              </a:rPr>
              <a:t>クラブセントラルより</a:t>
            </a:r>
            <a:r>
              <a:rPr lang="ja-JP" altLang="en-US" sz="4000" b="1" dirty="0">
                <a:solidFill>
                  <a:srgbClr val="FF0000"/>
                </a:solidFill>
                <a:latin typeface="メイリオ" panose="020B0604030504040204" pitchFamily="50" charset="-128"/>
                <a:ea typeface="メイリオ" panose="020B0604030504040204" pitchFamily="50" charset="-128"/>
              </a:rPr>
              <a:t>クラブの目標</a:t>
            </a:r>
            <a:r>
              <a:rPr lang="ja-JP" altLang="en-US" sz="3200" b="1" dirty="0">
                <a:solidFill>
                  <a:srgbClr val="002060"/>
                </a:solidFill>
                <a:latin typeface="メイリオ" panose="020B0604030504040204" pitchFamily="50" charset="-128"/>
                <a:ea typeface="メイリオ" panose="020B0604030504040204" pitchFamily="50" charset="-128"/>
              </a:rPr>
              <a:t>は設定されていますか？</a:t>
            </a:r>
          </a:p>
          <a:p>
            <a:pPr algn="ctr">
              <a:lnSpc>
                <a:spcPct val="120000"/>
              </a:lnSpc>
            </a:pPr>
            <a:r>
              <a:rPr lang="ja-JP" altLang="en-US" sz="3200" b="1">
                <a:solidFill>
                  <a:srgbClr val="002060"/>
                </a:solidFill>
                <a:latin typeface="メイリオ" panose="020B0604030504040204" pitchFamily="50" charset="-128"/>
                <a:ea typeface="メイリオ" panose="020B0604030504040204" pitchFamily="50" charset="-128"/>
              </a:rPr>
              <a:t>今年度</a:t>
            </a:r>
            <a:r>
              <a:rPr lang="ja-JP" altLang="en-US" sz="3200" b="1" dirty="0">
                <a:solidFill>
                  <a:srgbClr val="002060"/>
                </a:solidFill>
                <a:latin typeface="メイリオ" panose="020B0604030504040204" pitchFamily="50" charset="-128"/>
                <a:ea typeface="メイリオ" panose="020B0604030504040204" pitchFamily="50" charset="-128"/>
              </a:rPr>
              <a:t>は</a:t>
            </a:r>
            <a:r>
              <a:rPr lang="en-US" altLang="ja-JP" sz="3200" b="1" dirty="0">
                <a:solidFill>
                  <a:srgbClr val="002060"/>
                </a:solidFill>
                <a:latin typeface="メイリオ" panose="020B0604030504040204" pitchFamily="50" charset="-128"/>
                <a:ea typeface="メイリオ" panose="020B0604030504040204" pitchFamily="50" charset="-128"/>
              </a:rPr>
              <a:t>6</a:t>
            </a:r>
            <a:r>
              <a:rPr lang="ja-JP" altLang="en-US" sz="3200" b="1" dirty="0">
                <a:solidFill>
                  <a:srgbClr val="002060"/>
                </a:solidFill>
                <a:latin typeface="メイリオ" panose="020B0604030504040204" pitchFamily="50" charset="-128"/>
                <a:ea typeface="メイリオ" panose="020B0604030504040204" pitchFamily="50" charset="-128"/>
              </a:rPr>
              <a:t>月末まで、まだ間に合います！！</a:t>
            </a:r>
          </a:p>
        </p:txBody>
      </p:sp>
    </p:spTree>
    <p:extLst>
      <p:ext uri="{BB962C8B-B14F-4D97-AF65-F5344CB8AC3E}">
        <p14:creationId xmlns:p14="http://schemas.microsoft.com/office/powerpoint/2010/main" val="3020156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9F6E-E844-4095-2594-B09626C1C271}"/>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EA7EE4D7-4F99-FA60-A3E7-FCDD64612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96F30952-DA68-EA7B-F592-FE8EF2B8A08B}"/>
              </a:ext>
            </a:extLst>
          </p:cNvPr>
          <p:cNvSpPr txBox="1">
            <a:spLocks noChangeArrowheads="1"/>
          </p:cNvSpPr>
          <p:nvPr/>
        </p:nvSpPr>
        <p:spPr bwMode="auto">
          <a:xfrm>
            <a:off x="2932339" y="737069"/>
            <a:ext cx="10801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a:p>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277923B0-740F-508C-0D1F-256E23BA94AD}"/>
              </a:ext>
            </a:extLst>
          </p:cNvPr>
          <p:cNvSpPr txBox="1">
            <a:spLocks noChangeArrowheads="1"/>
          </p:cNvSpPr>
          <p:nvPr/>
        </p:nvSpPr>
        <p:spPr bwMode="auto">
          <a:xfrm>
            <a:off x="2932339" y="1137768"/>
            <a:ext cx="8281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dirty="0">
                <a:solidFill>
                  <a:srgbClr val="4D4D4D"/>
                </a:solidFill>
                <a:latin typeface="ＭＳ Ｐゴシック" panose="020B0600070205080204" pitchFamily="50" charset="-128"/>
                <a:ea typeface="ＭＳ Ｐゴシック" panose="020B0600070205080204" pitchFamily="50" charset="-128"/>
              </a:rPr>
              <a:t>　</a:t>
            </a:r>
            <a:endParaRPr lang="en-US" altLang="ja-JP" sz="36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p:txBody>
      </p:sp>
      <p:pic>
        <p:nvPicPr>
          <p:cNvPr id="2" name="Picture 9">
            <a:extLst>
              <a:ext uri="{FF2B5EF4-FFF2-40B4-BE49-F238E27FC236}">
                <a16:creationId xmlns:a16="http://schemas.microsoft.com/office/drawing/2014/main" id="{851A9361-C6F4-F8EF-F620-AF821F9772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550" y="551871"/>
            <a:ext cx="1883771" cy="716364"/>
          </a:xfrm>
          <a:prstGeom prst="rect">
            <a:avLst/>
          </a:prstGeom>
        </p:spPr>
      </p:pic>
      <p:pic>
        <p:nvPicPr>
          <p:cNvPr id="9" name="図 8">
            <a:extLst>
              <a:ext uri="{FF2B5EF4-FFF2-40B4-BE49-F238E27FC236}">
                <a16:creationId xmlns:a16="http://schemas.microsoft.com/office/drawing/2014/main" id="{C591FAD9-6CE2-4BA9-6C16-F51CE7F12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535" y="-2512379"/>
            <a:ext cx="9019110" cy="11052698"/>
          </a:xfrm>
          <a:prstGeom prst="rect">
            <a:avLst/>
          </a:prstGeom>
        </p:spPr>
      </p:pic>
    </p:spTree>
    <p:extLst>
      <p:ext uri="{BB962C8B-B14F-4D97-AF65-F5344CB8AC3E}">
        <p14:creationId xmlns:p14="http://schemas.microsoft.com/office/powerpoint/2010/main" val="2958460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6304263"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br>
              <a:rPr lang="en-US" sz="3600" b="1" dirty="0">
                <a:solidFill>
                  <a:schemeClr val="bg1"/>
                </a:solidFill>
              </a:rPr>
            </a:br>
            <a:endParaRPr lang="en-US" sz="3600" b="1" dirty="0">
              <a:solidFill>
                <a:schemeClr val="bg1"/>
              </a:solidFill>
            </a:endParaRPr>
          </a:p>
          <a:p>
            <a:pPr marL="0" indent="0" algn="ctr">
              <a:buNone/>
            </a:pPr>
            <a:endParaRPr lang="en-US" sz="3600" b="1" dirty="0">
              <a:solidFill>
                <a:schemeClr val="bg1"/>
              </a:solidFill>
            </a:endParaRPr>
          </a:p>
          <a:p>
            <a:pPr marL="0" indent="0" algn="ctr">
              <a:buNone/>
            </a:pPr>
            <a:endParaRPr lang="en-US" sz="3600" b="1" dirty="0">
              <a:solidFill>
                <a:schemeClr val="bg1"/>
              </a:solidFill>
            </a:endParaRPr>
          </a:p>
          <a:p>
            <a:pPr marL="0" indent="0" algn="ctr">
              <a:buNone/>
            </a:pPr>
            <a:r>
              <a:rPr lang="en-US" sz="3600" b="1" dirty="0">
                <a:solidFill>
                  <a:schemeClr val="bg1"/>
                </a:solidFill>
              </a:rPr>
              <a:t>And don’t forget to make your club simply irresistible!</a:t>
            </a: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0622" y="574885"/>
            <a:ext cx="1463469" cy="1469276"/>
          </a:xfrm>
          <a:prstGeom prst="rect">
            <a:avLst/>
          </a:prstGeom>
        </p:spPr>
      </p:pic>
      <p:pic>
        <p:nvPicPr>
          <p:cNvPr id="3" name="Picture 2">
            <a:extLst>
              <a:ext uri="{FF2B5EF4-FFF2-40B4-BE49-F238E27FC236}">
                <a16:creationId xmlns:a16="http://schemas.microsoft.com/office/drawing/2014/main" id="{B752423B-3A81-468C-3DB8-261FAF9DE1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4263" y="0"/>
            <a:ext cx="5887737" cy="6858000"/>
          </a:xfrm>
          <a:prstGeom prst="rect">
            <a:avLst/>
          </a:prstGeom>
          <a:ln>
            <a:solidFill>
              <a:schemeClr val="tx1"/>
            </a:solidFill>
          </a:ln>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19012" y="5830768"/>
            <a:ext cx="1883771" cy="716364"/>
          </a:xfrm>
          <a:prstGeom prst="rect">
            <a:avLst/>
          </a:prstGeom>
        </p:spPr>
      </p:pic>
      <p:sp>
        <p:nvSpPr>
          <p:cNvPr id="4" name="Subtitle 3">
            <a:extLst>
              <a:ext uri="{FF2B5EF4-FFF2-40B4-BE49-F238E27FC236}">
                <a16:creationId xmlns:a16="http://schemas.microsoft.com/office/drawing/2014/main" id="{375FC558-0513-4666-984B-F7081C7C6145}"/>
              </a:ext>
            </a:extLst>
          </p:cNvPr>
          <p:cNvSpPr txBox="1">
            <a:spLocks/>
          </p:cNvSpPr>
          <p:nvPr/>
        </p:nvSpPr>
        <p:spPr>
          <a:xfrm>
            <a:off x="-169776" y="2353254"/>
            <a:ext cx="6304263" cy="803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A8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endParaRPr lang="en-US" b="1" dirty="0">
              <a:solidFill>
                <a:schemeClr val="bg1"/>
              </a:solidFill>
            </a:endParaRPr>
          </a:p>
        </p:txBody>
      </p:sp>
    </p:spTree>
    <p:custDataLst>
      <p:tags r:id="rId1"/>
    </p:custDataLst>
    <p:extLst>
      <p:ext uri="{BB962C8B-B14F-4D97-AF65-F5344CB8AC3E}">
        <p14:creationId xmlns:p14="http://schemas.microsoft.com/office/powerpoint/2010/main" val="3696907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2DCE-1B75-BB16-1568-BE6E31AACF14}"/>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A2BD304D-4F06-A218-6D4F-6810C908C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23114E5E-93A2-24C0-FBDC-C9A709AA1BEC}"/>
              </a:ext>
            </a:extLst>
          </p:cNvPr>
          <p:cNvSpPr txBox="1">
            <a:spLocks noChangeArrowheads="1"/>
          </p:cNvSpPr>
          <p:nvPr/>
        </p:nvSpPr>
        <p:spPr bwMode="auto">
          <a:xfrm>
            <a:off x="3148818" y="395983"/>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endParaRPr lang="en-US" altLang="ja-JP" sz="4000" dirty="0">
              <a:solidFill>
                <a:srgbClr val="00B050"/>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E2626148-8010-149F-BEF7-628738D8F729}"/>
              </a:ext>
            </a:extLst>
          </p:cNvPr>
          <p:cNvSpPr txBox="1">
            <a:spLocks noChangeArrowheads="1"/>
          </p:cNvSpPr>
          <p:nvPr/>
        </p:nvSpPr>
        <p:spPr bwMode="auto">
          <a:xfrm>
            <a:off x="2748248" y="3061713"/>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5400" dirty="0">
                <a:solidFill>
                  <a:srgbClr val="4D4D4D"/>
                </a:solidFill>
                <a:latin typeface="ＭＳ Ｐゴシック" panose="020B0600070205080204" pitchFamily="50" charset="-128"/>
                <a:ea typeface="ＭＳ Ｐゴシック" panose="020B0600070205080204" pitchFamily="50" charset="-128"/>
              </a:rPr>
              <a:t>ご清聴ありがとうございました。</a:t>
            </a:r>
            <a:endParaRPr lang="en-US" altLang="ja-JP" sz="54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ko-KR"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9E3B9D1E-0300-88EA-B1CD-CD43589C38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229373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971B30-F7C5-1841-21EB-068CF38A66FA}"/>
              </a:ext>
            </a:extLst>
          </p:cNvPr>
          <p:cNvSpPr>
            <a:spLocks noGrp="1"/>
          </p:cNvSpPr>
          <p:nvPr>
            <p:ph type="title"/>
          </p:nvPr>
        </p:nvSpPr>
        <p:spPr>
          <a:xfrm>
            <a:off x="838199" y="-26195"/>
            <a:ext cx="10515600" cy="1325563"/>
          </a:xfrm>
        </p:spPr>
        <p:txBody>
          <a:bodyPr/>
          <a:lstStyle/>
          <a:p>
            <a:pPr algn="ctr"/>
            <a:r>
              <a:rPr lang="ja-JP" altLang="en-US" dirty="0">
                <a:latin typeface="ＭＳ Ｐゴシック" panose="020B0600070205080204" pitchFamily="50" charset="-128"/>
                <a:ea typeface="ＭＳ Ｐゴシック" panose="020B0600070205080204" pitchFamily="50" charset="-128"/>
              </a:rPr>
              <a:t>４つの戦略的優先事項（行動計画）</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コンテンツ プレースホルダー 3" descr="グラフ が含まれている画像&#10;&#10;自動的に生成された説明">
            <a:extLst>
              <a:ext uri="{FF2B5EF4-FFF2-40B4-BE49-F238E27FC236}">
                <a16:creationId xmlns:a16="http://schemas.microsoft.com/office/drawing/2014/main" id="{A7C9C821-9847-C887-9A56-FD4278BF72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96" y="1163447"/>
            <a:ext cx="11429999" cy="2059086"/>
          </a:xfrm>
          <a:prstGeom prst="rect">
            <a:avLst/>
          </a:prstGeom>
        </p:spPr>
      </p:pic>
      <p:sp>
        <p:nvSpPr>
          <p:cNvPr id="6" name="テキスト ボックス 5">
            <a:extLst>
              <a:ext uri="{FF2B5EF4-FFF2-40B4-BE49-F238E27FC236}">
                <a16:creationId xmlns:a16="http://schemas.microsoft.com/office/drawing/2014/main" id="{16EBCB39-A461-933D-0F96-FE97731DA3B4}"/>
              </a:ext>
            </a:extLst>
          </p:cNvPr>
          <p:cNvSpPr txBox="1"/>
          <p:nvPr/>
        </p:nvSpPr>
        <p:spPr>
          <a:xfrm>
            <a:off x="424270" y="4129422"/>
            <a:ext cx="2897574" cy="2092881"/>
          </a:xfrm>
          <a:prstGeom prst="rect">
            <a:avLst/>
          </a:prstGeom>
          <a:noFill/>
        </p:spPr>
        <p:txBody>
          <a:bodyPr wrap="square">
            <a:spAutoFit/>
          </a:bodyPr>
          <a:lstStyle/>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・ポリオを根絶し、残された遺産を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活用する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・ロータリーのプログラムおよび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ロータリーが提供する体験に焦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点を当てる	</a:t>
            </a: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・プロジェクトから得られるデータ</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を定義、測定、分析するために</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必要な慣行、インフラ、能力を築く </a:t>
            </a:r>
            <a:r>
              <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rPr>
              <a:t>		</a:t>
            </a:r>
          </a:p>
        </p:txBody>
      </p:sp>
      <p:sp>
        <p:nvSpPr>
          <p:cNvPr id="8" name="テキスト ボックス 7">
            <a:extLst>
              <a:ext uri="{FF2B5EF4-FFF2-40B4-BE49-F238E27FC236}">
                <a16:creationId xmlns:a16="http://schemas.microsoft.com/office/drawing/2014/main" id="{11D45151-5B7B-169B-1815-C49B369CA97C}"/>
              </a:ext>
            </a:extLst>
          </p:cNvPr>
          <p:cNvSpPr txBox="1"/>
          <p:nvPr/>
        </p:nvSpPr>
        <p:spPr>
          <a:xfrm>
            <a:off x="3366431" y="4129422"/>
            <a:ext cx="2543503" cy="1877437"/>
          </a:xfrm>
          <a:prstGeom prst="rect">
            <a:avLst/>
          </a:prstGeom>
          <a:noFill/>
        </p:spPr>
        <p:txBody>
          <a:bodyPr wrap="square">
            <a:spAutoFit/>
          </a:bodyPr>
          <a:lstStyle/>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・会員基盤と参加者基盤を広げ、</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多様化するロータリーへの新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たな経路を生み出す 	</a:t>
            </a: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・ロータリーの開放性とアピー</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ル力を高める	</a:t>
            </a: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・活動成果とブランドに対する</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認知を築く 	</a:t>
            </a:r>
            <a:r>
              <a:rPr lang="ja-JP" altLang="en-US" sz="1800" b="0" i="0" u="none" strike="noStrike" baseline="0" dirty="0">
                <a:solidFill>
                  <a:srgbClr val="000000"/>
                </a:solidFill>
                <a:latin typeface="Noto Sans JP Light"/>
              </a:rPr>
              <a:t>	</a:t>
            </a:r>
          </a:p>
        </p:txBody>
      </p:sp>
      <p:sp>
        <p:nvSpPr>
          <p:cNvPr id="10" name="テキスト ボックス 9">
            <a:extLst>
              <a:ext uri="{FF2B5EF4-FFF2-40B4-BE49-F238E27FC236}">
                <a16:creationId xmlns:a16="http://schemas.microsoft.com/office/drawing/2014/main" id="{CB3F935A-AAA4-C730-B7BE-C126937A1E8F}"/>
              </a:ext>
            </a:extLst>
          </p:cNvPr>
          <p:cNvSpPr txBox="1"/>
          <p:nvPr/>
        </p:nvSpPr>
        <p:spPr>
          <a:xfrm>
            <a:off x="6353504" y="4129422"/>
            <a:ext cx="2440781" cy="2308324"/>
          </a:xfrm>
          <a:prstGeom prst="rect">
            <a:avLst/>
          </a:prstGeom>
          <a:noFill/>
        </p:spPr>
        <p:txBody>
          <a:bodyPr wrap="square">
            <a:spAutoFit/>
          </a:bodyPr>
          <a:lstStyle/>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・クラブが会員の積極的参加</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を促せるよう支援する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・価値ある体験を提供するた</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め、参加者中心のアプロー</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チを開発する	</a:t>
            </a: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・個人的・職業的なつながりを</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築く新たな機会を提供する</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・リーダーシップ育成およびス</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キル研修の機会を提供する</a:t>
            </a:r>
            <a:r>
              <a:rPr lang="ja-JP" altLang="en-US" sz="1400" b="0" i="0" u="none" strike="noStrike" baseline="0" dirty="0">
                <a:solidFill>
                  <a:srgbClr val="000000"/>
                </a:solidFill>
                <a:latin typeface="Noto Sans JP Light"/>
              </a:rPr>
              <a:t>	</a:t>
            </a:r>
            <a:r>
              <a:rPr lang="ja-JP" altLang="en-US" sz="1800" b="0" i="0" u="none" strike="noStrike" baseline="0" dirty="0">
                <a:solidFill>
                  <a:srgbClr val="000000"/>
                </a:solidFill>
                <a:latin typeface="Noto Sans JP Light"/>
              </a:rPr>
              <a:t>	</a:t>
            </a:r>
          </a:p>
        </p:txBody>
      </p:sp>
      <p:sp>
        <p:nvSpPr>
          <p:cNvPr id="12" name="テキスト ボックス 11">
            <a:extLst>
              <a:ext uri="{FF2B5EF4-FFF2-40B4-BE49-F238E27FC236}">
                <a16:creationId xmlns:a16="http://schemas.microsoft.com/office/drawing/2014/main" id="{987EF8EA-AA64-5FED-5716-FA9FA6E70F87}"/>
              </a:ext>
            </a:extLst>
          </p:cNvPr>
          <p:cNvSpPr txBox="1"/>
          <p:nvPr/>
        </p:nvSpPr>
        <p:spPr>
          <a:xfrm>
            <a:off x="9094077" y="4129422"/>
            <a:ext cx="2259722" cy="1938992"/>
          </a:xfrm>
          <a:prstGeom prst="rect">
            <a:avLst/>
          </a:prstGeom>
          <a:noFill/>
        </p:spPr>
        <p:txBody>
          <a:bodyPr wrap="square">
            <a:spAutoFit/>
          </a:bodyPr>
          <a:lstStyle/>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・研究と革新、および進んで</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リスクを負うことへの意思</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を奨励する文化を築く 	</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・ガバナンス、構造、手続き</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pPr algn="just"/>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を効率化する 	</a:t>
            </a:r>
          </a:p>
          <a:p>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・意思決定プロセスに多様</a:t>
            </a:r>
            <a:endParaRPr lang="en-US" altLang="ja-JP" sz="14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ja-JP" altLang="en-US" sz="1400" b="0" i="0" u="none" strike="noStrike" baseline="0" dirty="0">
                <a:solidFill>
                  <a:srgbClr val="000000"/>
                </a:solidFill>
                <a:latin typeface="ＭＳ Ｐゴシック" panose="020B0600070205080204" pitchFamily="50" charset="-128"/>
                <a:ea typeface="ＭＳ Ｐゴシック" panose="020B0600070205080204" pitchFamily="50" charset="-128"/>
              </a:rPr>
              <a:t>な視点を取り入れる</a:t>
            </a:r>
            <a:r>
              <a:rPr lang="ja-JP" altLang="en-US" sz="1800" b="0" i="0" u="none" strike="noStrike" baseline="0" dirty="0">
                <a:solidFill>
                  <a:srgbClr val="000000"/>
                </a:solidFill>
                <a:latin typeface="Noto Sans JP Light"/>
              </a:rPr>
              <a:t>		</a:t>
            </a:r>
          </a:p>
        </p:txBody>
      </p:sp>
      <p:sp>
        <p:nvSpPr>
          <p:cNvPr id="5" name="テキスト ボックス 4">
            <a:extLst>
              <a:ext uri="{FF2B5EF4-FFF2-40B4-BE49-F238E27FC236}">
                <a16:creationId xmlns:a16="http://schemas.microsoft.com/office/drawing/2014/main" id="{6C3ED9D6-DC89-DED7-8750-916CA6842072}"/>
              </a:ext>
            </a:extLst>
          </p:cNvPr>
          <p:cNvSpPr txBox="1"/>
          <p:nvPr/>
        </p:nvSpPr>
        <p:spPr>
          <a:xfrm>
            <a:off x="3047404" y="3544647"/>
            <a:ext cx="6097190" cy="584775"/>
          </a:xfrm>
          <a:prstGeom prst="rect">
            <a:avLst/>
          </a:prstGeom>
          <a:noFill/>
        </p:spPr>
        <p:txBody>
          <a:bodyPr wrap="square">
            <a:spAutoFit/>
          </a:bodyPr>
          <a:lstStyle/>
          <a:p>
            <a:pPr algn="ctr"/>
            <a:r>
              <a:rPr lang="ja-JP" altLang="en-US" sz="3200" dirty="0">
                <a:solidFill>
                  <a:srgbClr val="4D4D4D"/>
                </a:solidFill>
                <a:latin typeface="ＭＳ Ｐゴシック" panose="020B0600070205080204" pitchFamily="50" charset="-128"/>
                <a:ea typeface="ＭＳ Ｐゴシック" panose="020B0600070205080204" pitchFamily="50" charset="-128"/>
              </a:rPr>
              <a:t>優先事項に基づく年次行動目標</a:t>
            </a:r>
            <a:endParaRPr lang="ja-JP" altLang="en-US" sz="3200" dirty="0"/>
          </a:p>
        </p:txBody>
      </p:sp>
    </p:spTree>
    <p:extLst>
      <p:ext uri="{BB962C8B-B14F-4D97-AF65-F5344CB8AC3E}">
        <p14:creationId xmlns:p14="http://schemas.microsoft.com/office/powerpoint/2010/main" val="50746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2DCE-1B75-BB16-1568-BE6E31AACF14}"/>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A2BD304D-4F06-A218-6D4F-6810C908C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4"/>
            <a:ext cx="11391900" cy="6858000"/>
          </a:xfrm>
          <a:prstGeom prst="rect">
            <a:avLst/>
          </a:prstGeom>
        </p:spPr>
      </p:pic>
      <p:sp>
        <p:nvSpPr>
          <p:cNvPr id="4" name="Rectangle 2">
            <a:extLst>
              <a:ext uri="{FF2B5EF4-FFF2-40B4-BE49-F238E27FC236}">
                <a16:creationId xmlns:a16="http://schemas.microsoft.com/office/drawing/2014/main" id="{23114E5E-93A2-24C0-FBDC-C9A709AA1BEC}"/>
              </a:ext>
            </a:extLst>
          </p:cNvPr>
          <p:cNvSpPr txBox="1">
            <a:spLocks noChangeArrowheads="1"/>
          </p:cNvSpPr>
          <p:nvPr/>
        </p:nvSpPr>
        <p:spPr bwMode="auto">
          <a:xfrm>
            <a:off x="3034748" y="0"/>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r>
              <a:rPr lang="ja-JP" altLang="en-US" sz="4000" dirty="0">
                <a:solidFill>
                  <a:schemeClr val="bg1"/>
                </a:solidFill>
                <a:ea typeface="ＭＳ Ｐゴシック" panose="020B0600070205080204" pitchFamily="50" charset="-128"/>
              </a:rPr>
              <a:t>この度</a:t>
            </a:r>
            <a:endParaRPr lang="en-US" altLang="ja-JP" sz="4000" dirty="0">
              <a:solidFill>
                <a:schemeClr val="bg1"/>
              </a:solidFill>
              <a:ea typeface="ＭＳ Ｐゴシック" panose="020B0600070205080204" pitchFamily="50" charset="-128"/>
            </a:endParaRPr>
          </a:p>
        </p:txBody>
      </p:sp>
      <p:sp>
        <p:nvSpPr>
          <p:cNvPr id="7" name="Rectangle 3">
            <a:extLst>
              <a:ext uri="{FF2B5EF4-FFF2-40B4-BE49-F238E27FC236}">
                <a16:creationId xmlns:a16="http://schemas.microsoft.com/office/drawing/2014/main" id="{E2626148-8010-149F-BEF7-628738D8F729}"/>
              </a:ext>
            </a:extLst>
          </p:cNvPr>
          <p:cNvSpPr txBox="1">
            <a:spLocks noChangeArrowheads="1"/>
          </p:cNvSpPr>
          <p:nvPr/>
        </p:nvSpPr>
        <p:spPr bwMode="auto">
          <a:xfrm>
            <a:off x="3034748" y="1995861"/>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9E3B9D1E-0300-88EA-B1CD-CD43589C38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
        <p:nvSpPr>
          <p:cNvPr id="5" name="Rectangle 3">
            <a:extLst>
              <a:ext uri="{FF2B5EF4-FFF2-40B4-BE49-F238E27FC236}">
                <a16:creationId xmlns:a16="http://schemas.microsoft.com/office/drawing/2014/main" id="{1B009541-A24F-4E6F-9B3C-8AE66295959E}"/>
              </a:ext>
            </a:extLst>
          </p:cNvPr>
          <p:cNvSpPr txBox="1">
            <a:spLocks noChangeArrowheads="1"/>
          </p:cNvSpPr>
          <p:nvPr/>
        </p:nvSpPr>
        <p:spPr bwMode="auto">
          <a:xfrm>
            <a:off x="2950369" y="675420"/>
            <a:ext cx="8713429" cy="616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en-US" altLang="ja-JP" dirty="0">
                <a:solidFill>
                  <a:srgbClr val="FF0000"/>
                </a:solidFill>
                <a:latin typeface="ＭＳ Ｐゴシック" panose="020B0600070205080204" pitchFamily="50" charset="-128"/>
                <a:ea typeface="ＭＳ Ｐゴシック" panose="020B0600070205080204" pitchFamily="50" charset="-128"/>
              </a:rPr>
              <a:t>2019</a:t>
            </a:r>
            <a:r>
              <a:rPr lang="ja-JP" altLang="en-US" dirty="0">
                <a:solidFill>
                  <a:srgbClr val="FF0000"/>
                </a:solidFill>
                <a:latin typeface="ＭＳ Ｐゴシック" panose="020B0600070205080204" pitchFamily="50" charset="-128"/>
                <a:ea typeface="ＭＳ Ｐゴシック" panose="020B0600070205080204" pitchFamily="50" charset="-128"/>
              </a:rPr>
              <a:t>年</a:t>
            </a:r>
            <a:r>
              <a:rPr lang="ja-JP" altLang="en-US" dirty="0">
                <a:solidFill>
                  <a:srgbClr val="4D4D4D"/>
                </a:solidFill>
                <a:latin typeface="ＭＳ Ｐゴシック" panose="020B0600070205080204" pitchFamily="50" charset="-128"/>
                <a:ea typeface="ＭＳ Ｐゴシック" panose="020B0600070205080204" pitchFamily="50" charset="-128"/>
              </a:rPr>
              <a:t>から</a:t>
            </a:r>
            <a:r>
              <a:rPr lang="en-US" altLang="ja-JP" dirty="0">
                <a:solidFill>
                  <a:srgbClr val="4D4D4D"/>
                </a:solidFill>
                <a:latin typeface="ＭＳ Ｐゴシック" panose="020B0600070205080204" pitchFamily="50" charset="-128"/>
                <a:ea typeface="ＭＳ Ｐゴシック" panose="020B0600070205080204" pitchFamily="50" charset="-128"/>
              </a:rPr>
              <a:t>5</a:t>
            </a:r>
            <a:r>
              <a:rPr lang="ja-JP" altLang="en-US" dirty="0">
                <a:solidFill>
                  <a:srgbClr val="4D4D4D"/>
                </a:solidFill>
                <a:latin typeface="ＭＳ Ｐゴシック" panose="020B0600070205080204" pitchFamily="50" charset="-128"/>
                <a:ea typeface="ＭＳ Ｐゴシック" panose="020B0600070205080204" pitchFamily="50" charset="-128"/>
              </a:rPr>
              <a:t>年間経った現在、ガバナーや</a:t>
            </a:r>
            <a:r>
              <a:rPr lang="en-US" altLang="ja-JP" dirty="0">
                <a:solidFill>
                  <a:srgbClr val="4D4D4D"/>
                </a:solidFill>
                <a:latin typeface="ＭＳ Ｐゴシック" panose="020B0600070205080204" pitchFamily="50" charset="-128"/>
                <a:ea typeface="ＭＳ Ｐゴシック" panose="020B0600070205080204" pitchFamily="50" charset="-128"/>
              </a:rPr>
              <a:t>RC</a:t>
            </a:r>
            <a:r>
              <a:rPr lang="ja-JP" altLang="en-US" dirty="0">
                <a:solidFill>
                  <a:srgbClr val="4D4D4D"/>
                </a:solidFill>
                <a:latin typeface="ＭＳ Ｐゴシック" panose="020B0600070205080204" pitchFamily="50" charset="-128"/>
                <a:ea typeface="ＭＳ Ｐゴシック" panose="020B0600070205080204" pitchFamily="50" charset="-128"/>
              </a:rPr>
              <a:t>の</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方々が精力的に戦略計画進めて来られましたが、</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全世界のロータリー会員数の減少を考えた時、</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クラブを活性化させ、会員増強の大きな手助けと</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なる</a:t>
            </a:r>
            <a:r>
              <a:rPr lang="ja-JP" altLang="en-US" dirty="0">
                <a:solidFill>
                  <a:srgbClr val="FF0000"/>
                </a:solidFill>
                <a:latin typeface="ＭＳ Ｐゴシック" panose="020B0600070205080204" pitchFamily="50" charset="-128"/>
                <a:ea typeface="ＭＳ Ｐゴシック" panose="020B0600070205080204" pitchFamily="50" charset="-128"/>
              </a:rPr>
              <a:t>戦略計画</a:t>
            </a:r>
            <a:r>
              <a:rPr lang="ja-JP" altLang="en-US" dirty="0">
                <a:solidFill>
                  <a:srgbClr val="4D4D4D"/>
                </a:solidFill>
                <a:latin typeface="ＭＳ Ｐゴシック" panose="020B0600070205080204" pitchFamily="50" charset="-128"/>
                <a:ea typeface="ＭＳ Ｐゴシック" panose="020B0600070205080204" pitchFamily="50" charset="-128"/>
              </a:rPr>
              <a:t>が、まだまだ、</a:t>
            </a:r>
            <a:r>
              <a:rPr lang="ja-JP" altLang="en-US" dirty="0">
                <a:solidFill>
                  <a:srgbClr val="FF0000"/>
                </a:solidFill>
                <a:latin typeface="ＭＳ Ｐゴシック" panose="020B0600070205080204" pitchFamily="50" charset="-128"/>
                <a:ea typeface="ＭＳ Ｐゴシック" panose="020B0600070205080204" pitchFamily="50" charset="-128"/>
              </a:rPr>
              <a:t>クラブレベルの奉仕</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FF0000"/>
                </a:solidFill>
                <a:latin typeface="ＭＳ Ｐゴシック" panose="020B0600070205080204" pitchFamily="50" charset="-128"/>
                <a:ea typeface="ＭＳ Ｐゴシック" panose="020B0600070205080204" pitchFamily="50" charset="-128"/>
              </a:rPr>
              <a:t>活動にまで浸透していない</a:t>
            </a:r>
            <a:r>
              <a:rPr lang="ja-JP" altLang="en-US" dirty="0">
                <a:solidFill>
                  <a:srgbClr val="4D4D4D"/>
                </a:solidFill>
                <a:latin typeface="ＭＳ Ｐゴシック" panose="020B0600070205080204" pitchFamily="50" charset="-128"/>
                <a:ea typeface="ＭＳ Ｐゴシック" panose="020B0600070205080204" pitchFamily="50" charset="-128"/>
              </a:rPr>
              <a:t>ということで、</a:t>
            </a:r>
            <a:r>
              <a:rPr lang="en-US" altLang="ja-JP" dirty="0">
                <a:solidFill>
                  <a:srgbClr val="4D4D4D"/>
                </a:solidFill>
                <a:latin typeface="ＭＳ Ｐゴシック" panose="020B0600070205080204" pitchFamily="50" charset="-128"/>
                <a:ea typeface="ＭＳ Ｐゴシック" panose="020B0600070205080204" pitchFamily="50" charset="-128"/>
              </a:rPr>
              <a:t>2019</a:t>
            </a:r>
            <a:r>
              <a:rPr lang="ja-JP" altLang="en-US" dirty="0">
                <a:solidFill>
                  <a:srgbClr val="4D4D4D"/>
                </a:solidFill>
                <a:latin typeface="ＭＳ Ｐゴシック" panose="020B0600070205080204" pitchFamily="50" charset="-128"/>
                <a:ea typeface="ＭＳ Ｐゴシック" panose="020B0600070205080204" pitchFamily="50" charset="-128"/>
              </a:rPr>
              <a:t>年当</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時のＲＩ戦略計画委員長であったステファニー・</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アーチックＲＩ会長より、今年度以降も継続するこ</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とが決まり、この戦略計画の推進役として、</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en-US" altLang="ja-JP" dirty="0">
                <a:solidFill>
                  <a:srgbClr val="4D4D4D"/>
                </a:solidFill>
                <a:latin typeface="ＭＳ Ｐゴシック" panose="020B0600070205080204" pitchFamily="50" charset="-128"/>
                <a:ea typeface="ＭＳ Ｐゴシック" panose="020B0600070205080204" pitchFamily="50" charset="-128"/>
              </a:rPr>
              <a:t>APC</a:t>
            </a:r>
            <a:r>
              <a:rPr lang="ja-JP" altLang="en-US" dirty="0">
                <a:solidFill>
                  <a:srgbClr val="00B050"/>
                </a:solidFill>
                <a:latin typeface="ＭＳ Ｐゴシック" panose="020B0600070205080204" pitchFamily="50" charset="-128"/>
                <a:ea typeface="ＭＳ Ｐゴシック" panose="020B0600070205080204" pitchFamily="50" charset="-128"/>
              </a:rPr>
              <a:t>（行動計画推進リーダー）</a:t>
            </a:r>
            <a:r>
              <a:rPr lang="ja-JP" altLang="en-US" dirty="0">
                <a:latin typeface="ＭＳ Ｐゴシック" panose="020B0600070205080204" pitchFamily="50" charset="-128"/>
                <a:ea typeface="ＭＳ Ｐゴシック" panose="020B0600070205080204" pitchFamily="50" charset="-128"/>
              </a:rPr>
              <a:t>の役職</a:t>
            </a:r>
            <a:r>
              <a:rPr lang="ja-JP" altLang="en-US" dirty="0">
                <a:solidFill>
                  <a:srgbClr val="4D4D4D"/>
                </a:solidFill>
                <a:latin typeface="ＭＳ Ｐゴシック" panose="020B0600070205080204" pitchFamily="50" charset="-128"/>
                <a:ea typeface="ＭＳ Ｐゴシック" panose="020B0600070205080204" pitchFamily="50" charset="-128"/>
              </a:rPr>
              <a:t>が、各クラ</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dirty="0">
                <a:solidFill>
                  <a:srgbClr val="4D4D4D"/>
                </a:solidFill>
                <a:latin typeface="ＭＳ Ｐゴシック" panose="020B0600070205080204" pitchFamily="50" charset="-128"/>
                <a:ea typeface="ＭＳ Ｐゴシック" panose="020B0600070205080204" pitchFamily="50" charset="-128"/>
              </a:rPr>
              <a:t>ブ、地区、地域に作られることになりました。</a:t>
            </a: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　</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0807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F6F3-EB76-F36B-A549-91BA5C135D99}"/>
            </a:ext>
          </a:extLst>
        </p:cNvPr>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EB090EFA-5B90-81CA-8927-9EFBF5930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1900" cy="6858000"/>
          </a:xfrm>
          <a:prstGeom prst="rect">
            <a:avLst/>
          </a:prstGeom>
        </p:spPr>
      </p:pic>
      <p:sp>
        <p:nvSpPr>
          <p:cNvPr id="4" name="Rectangle 2">
            <a:extLst>
              <a:ext uri="{FF2B5EF4-FFF2-40B4-BE49-F238E27FC236}">
                <a16:creationId xmlns:a16="http://schemas.microsoft.com/office/drawing/2014/main" id="{8393D3D6-AC07-5D64-7031-166A81786759}"/>
              </a:ext>
            </a:extLst>
          </p:cNvPr>
          <p:cNvSpPr txBox="1">
            <a:spLocks noChangeArrowheads="1"/>
          </p:cNvSpPr>
          <p:nvPr/>
        </p:nvSpPr>
        <p:spPr bwMode="auto">
          <a:xfrm>
            <a:off x="3405652" y="280401"/>
            <a:ext cx="7873677"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kern="12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Microsoft Sans Serif" panose="020B0604020202020204" pitchFamily="34" charset="0"/>
              </a:defRPr>
            </a:lvl2pPr>
            <a:lvl3pPr algn="l" rtl="0" eaLnBrk="1" fontAlgn="base" hangingPunct="1">
              <a:spcBef>
                <a:spcPct val="0"/>
              </a:spcBef>
              <a:spcAft>
                <a:spcPct val="0"/>
              </a:spcAft>
              <a:defRPr kumimoji="1" sz="4400">
                <a:solidFill>
                  <a:schemeClr val="tx1"/>
                </a:solidFill>
                <a:latin typeface="Microsoft Sans Serif" panose="020B0604020202020204" pitchFamily="34" charset="0"/>
              </a:defRPr>
            </a:lvl3pPr>
            <a:lvl4pPr algn="l" rtl="0" eaLnBrk="1" fontAlgn="base" hangingPunct="1">
              <a:spcBef>
                <a:spcPct val="0"/>
              </a:spcBef>
              <a:spcAft>
                <a:spcPct val="0"/>
              </a:spcAft>
              <a:defRPr kumimoji="1" sz="4400">
                <a:solidFill>
                  <a:schemeClr val="tx1"/>
                </a:solidFill>
                <a:latin typeface="Microsoft Sans Serif" panose="020B0604020202020204" pitchFamily="34" charset="0"/>
              </a:defRPr>
            </a:lvl4pPr>
            <a:lvl5pPr algn="l" rtl="0" eaLnBrk="1" fontAlgn="base" hangingPunct="1">
              <a:spcBef>
                <a:spcPct val="0"/>
              </a:spcBef>
              <a:spcAft>
                <a:spcPct val="0"/>
              </a:spcAft>
              <a:defRPr kumimoji="1"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kumimoji="1"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kumimoji="1"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kumimoji="1"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kumimoji="1" sz="4400">
                <a:solidFill>
                  <a:schemeClr val="tx1"/>
                </a:solidFill>
                <a:latin typeface="Microsoft Sans Serif" panose="020B0604020202020204" pitchFamily="34" charset="0"/>
              </a:defRPr>
            </a:lvl9pPr>
          </a:lstStyle>
          <a:p>
            <a:pPr algn="ctr"/>
            <a:r>
              <a:rPr lang="ja-JP" altLang="en-US" sz="4000" dirty="0">
                <a:solidFill>
                  <a:srgbClr val="00B050"/>
                </a:solidFill>
                <a:latin typeface="ＭＳ Ｐゴシック" panose="020B0600070205080204" pitchFamily="50" charset="-128"/>
                <a:ea typeface="ＭＳ Ｐゴシック" panose="020B0600070205080204" pitchFamily="50" charset="-128"/>
              </a:rPr>
              <a:t>（クラブの戦略計画）</a:t>
            </a:r>
            <a:endParaRPr lang="en-US" altLang="ja-JP" sz="4000" dirty="0">
              <a:solidFill>
                <a:srgbClr val="00B050"/>
              </a:solidFill>
              <a:latin typeface="ＭＳ Ｐゴシック" panose="020B0600070205080204" pitchFamily="50" charset="-128"/>
              <a:ea typeface="ＭＳ Ｐゴシック" panose="020B0600070205080204" pitchFamily="50" charset="-128"/>
            </a:endParaRPr>
          </a:p>
        </p:txBody>
      </p:sp>
      <p:sp>
        <p:nvSpPr>
          <p:cNvPr id="7" name="Rectangle 3">
            <a:extLst>
              <a:ext uri="{FF2B5EF4-FFF2-40B4-BE49-F238E27FC236}">
                <a16:creationId xmlns:a16="http://schemas.microsoft.com/office/drawing/2014/main" id="{FDF12CAE-C932-5154-AE78-900A101A7C35}"/>
              </a:ext>
            </a:extLst>
          </p:cNvPr>
          <p:cNvSpPr txBox="1">
            <a:spLocks noChangeArrowheads="1"/>
          </p:cNvSpPr>
          <p:nvPr/>
        </p:nvSpPr>
        <p:spPr bwMode="auto">
          <a:xfrm>
            <a:off x="3005153" y="1357799"/>
            <a:ext cx="90446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・クラブビジョン</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・新ビジョン達成のための</a:t>
            </a:r>
            <a:r>
              <a:rPr lang="en-US" altLang="ja-JP" sz="4000" dirty="0">
                <a:solidFill>
                  <a:srgbClr val="4D4D4D"/>
                </a:solidFill>
                <a:latin typeface="ＭＳ Ｐゴシック" panose="020B0600070205080204" pitchFamily="50" charset="-128"/>
                <a:ea typeface="ＭＳ Ｐゴシック" panose="020B0600070205080204" pitchFamily="50" charset="-128"/>
              </a:rPr>
              <a:t>4</a:t>
            </a:r>
            <a:r>
              <a:rPr lang="ja-JP" altLang="en-US" sz="4000" dirty="0">
                <a:solidFill>
                  <a:srgbClr val="4D4D4D"/>
                </a:solidFill>
                <a:latin typeface="ＭＳ Ｐゴシック" panose="020B0600070205080204" pitchFamily="50" charset="-128"/>
                <a:ea typeface="ＭＳ Ｐゴシック" panose="020B0600070205080204" pitchFamily="50" charset="-128"/>
              </a:rPr>
              <a:t>つの戦略的</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　優先事項（行動計画）</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・優先事項に基づく年次行動目標</a:t>
            </a: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4000" dirty="0">
                <a:solidFill>
                  <a:srgbClr val="4D4D4D"/>
                </a:solidFill>
                <a:latin typeface="ＭＳ Ｐゴシック" panose="020B0600070205080204" pitchFamily="50" charset="-128"/>
                <a:ea typeface="ＭＳ Ｐゴシック" panose="020B0600070205080204" pitchFamily="50" charset="-128"/>
              </a:rPr>
              <a:t>・（</a:t>
            </a:r>
            <a:r>
              <a:rPr lang="en-US" altLang="ja-JP" sz="4000" dirty="0">
                <a:solidFill>
                  <a:srgbClr val="4D4D4D"/>
                </a:solidFill>
                <a:latin typeface="ＭＳ Ｐゴシック" panose="020B0600070205080204" pitchFamily="50" charset="-128"/>
                <a:ea typeface="ＭＳ Ｐゴシック" panose="020B0600070205080204" pitchFamily="50" charset="-128"/>
              </a:rPr>
              <a:t>3</a:t>
            </a:r>
            <a:r>
              <a:rPr lang="ja-JP" altLang="en-US" sz="4000" dirty="0">
                <a:solidFill>
                  <a:srgbClr val="4D4D4D"/>
                </a:solidFill>
                <a:latin typeface="ＭＳ Ｐゴシック" panose="020B0600070205080204" pitchFamily="50" charset="-128"/>
                <a:ea typeface="ＭＳ Ｐゴシック" panose="020B0600070205080204" pitchFamily="50" charset="-128"/>
              </a:rPr>
              <a:t>年間目標・・・</a:t>
            </a:r>
            <a:r>
              <a:rPr lang="en-US" altLang="ja-JP" sz="4000" dirty="0">
                <a:solidFill>
                  <a:srgbClr val="FF0000"/>
                </a:solidFill>
                <a:latin typeface="ＭＳ Ｐゴシック" panose="020B0600070205080204" pitchFamily="50" charset="-128"/>
                <a:ea typeface="ＭＳ Ｐゴシック" panose="020B0600070205080204" pitchFamily="50" charset="-128"/>
              </a:rPr>
              <a:t>3Year Rolling Goals</a:t>
            </a:r>
            <a:r>
              <a:rPr lang="ja-JP" altLang="en-US" sz="4000" dirty="0">
                <a:latin typeface="ＭＳ Ｐゴシック" panose="020B0600070205080204" pitchFamily="50" charset="-128"/>
                <a:ea typeface="ＭＳ Ｐゴシック" panose="020B0600070205080204" pitchFamily="50" charset="-128"/>
              </a:rPr>
              <a:t>）</a:t>
            </a:r>
            <a:endParaRPr lang="en-US" altLang="ja-JP" sz="4000" dirty="0">
              <a:latin typeface="ＭＳ Ｐゴシック" panose="020B0600070205080204" pitchFamily="50" charset="-128"/>
              <a:ea typeface="ＭＳ Ｐゴシック" panose="020B0600070205080204" pitchFamily="50" charset="-128"/>
            </a:endParaRPr>
          </a:p>
          <a:p>
            <a:pPr>
              <a:lnSpc>
                <a:spcPct val="80000"/>
              </a:lnSpc>
            </a:pPr>
            <a:endParaRPr lang="en-US" altLang="ja-JP" sz="4000" dirty="0">
              <a:solidFill>
                <a:srgbClr val="4D4D4D"/>
              </a:solidFill>
              <a:latin typeface="ＭＳ Ｐゴシック" panose="020B0600070205080204" pitchFamily="50" charset="-128"/>
              <a:ea typeface="ＭＳ Ｐゴシック" panose="020B0600070205080204" pitchFamily="50" charset="-128"/>
            </a:endParaRPr>
          </a:p>
          <a:p>
            <a:pPr>
              <a:lnSpc>
                <a:spcPct val="80000"/>
              </a:lnSpc>
            </a:pPr>
            <a:endParaRPr lang="en-US" altLang="ja-JP" sz="1800" dirty="0">
              <a:solidFill>
                <a:srgbClr val="4D4D4D"/>
              </a:solidFill>
              <a:ea typeface="ＭＳ Ｐゴシック" panose="020B0600070205080204" pitchFamily="50" charset="-128"/>
            </a:endParaRPr>
          </a:p>
        </p:txBody>
      </p:sp>
      <p:pic>
        <p:nvPicPr>
          <p:cNvPr id="2" name="Picture 9">
            <a:extLst>
              <a:ext uri="{FF2B5EF4-FFF2-40B4-BE49-F238E27FC236}">
                <a16:creationId xmlns:a16="http://schemas.microsoft.com/office/drawing/2014/main" id="{5D84ECCD-39CD-30F8-C3CC-36BC3611D5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948" y="524084"/>
            <a:ext cx="1883771" cy="716364"/>
          </a:xfrm>
          <a:prstGeom prst="rect">
            <a:avLst/>
          </a:prstGeom>
        </p:spPr>
      </p:pic>
    </p:spTree>
    <p:extLst>
      <p:ext uri="{BB962C8B-B14F-4D97-AF65-F5344CB8AC3E}">
        <p14:creationId xmlns:p14="http://schemas.microsoft.com/office/powerpoint/2010/main" val="1115006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4853AD5EE75041A05A833EAC530890" ma:contentTypeVersion="15" ma:contentTypeDescription="新しいドキュメントを作成します。" ma:contentTypeScope="" ma:versionID="58da01f108bacf816947860af657ac75">
  <xsd:schema xmlns:xsd="http://www.w3.org/2001/XMLSchema" xmlns:xs="http://www.w3.org/2001/XMLSchema" xmlns:p="http://schemas.microsoft.com/office/2006/metadata/properties" xmlns:ns2="2ca90dd3-7dfa-4287-a028-c6ac96f4061c" xmlns:ns3="ae106cd2-0f1e-4e32-bb92-b9f565c6a571" targetNamespace="http://schemas.microsoft.com/office/2006/metadata/properties" ma:root="true" ma:fieldsID="d5ae8b3639b09bda595bfe6790d99968" ns2:_="" ns3:_="">
    <xsd:import namespace="2ca90dd3-7dfa-4287-a028-c6ac96f4061c"/>
    <xsd:import namespace="ae106cd2-0f1e-4e32-bb92-b9f565c6a5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a90dd3-7dfa-4287-a028-c6ac96f40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a3d69d4b-2653-47e6-b6c4-310543a3cc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106cd2-0f1e-4e32-bb92-b9f565c6a57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d9f24c8-a38e-4f4e-a667-7d82cf940587}" ma:internalName="TaxCatchAll" ma:showField="CatchAllData" ma:web="ae106cd2-0f1e-4e32-bb92-b9f565c6a57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106cd2-0f1e-4e32-bb92-b9f565c6a571" xsi:nil="true"/>
    <lcf76f155ced4ddcb4097134ff3c332f xmlns="2ca90dd3-7dfa-4287-a028-c6ac96f406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0CF3F9-5B6B-49FE-B806-71EBF6CDF2E5}"/>
</file>

<file path=customXml/itemProps2.xml><?xml version="1.0" encoding="utf-8"?>
<ds:datastoreItem xmlns:ds="http://schemas.openxmlformats.org/officeDocument/2006/customXml" ds:itemID="{2F8997A1-A94D-49B9-91FE-09C1834E065E}"/>
</file>

<file path=customXml/itemProps3.xml><?xml version="1.0" encoding="utf-8"?>
<ds:datastoreItem xmlns:ds="http://schemas.openxmlformats.org/officeDocument/2006/customXml" ds:itemID="{CEBEE707-08B3-4333-851F-7D0D4259FAB2}"/>
</file>

<file path=docProps/app.xml><?xml version="1.0" encoding="utf-8"?>
<Properties xmlns="http://schemas.openxmlformats.org/officeDocument/2006/extended-properties" xmlns:vt="http://schemas.openxmlformats.org/officeDocument/2006/docPropsVTypes">
  <TotalTime>3919</TotalTime>
  <Words>2995</Words>
  <Application>Microsoft Office PowerPoint</Application>
  <PresentationFormat>ワイド画面</PresentationFormat>
  <Paragraphs>421</Paragraphs>
  <Slides>66</Slides>
  <Notes>4</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66</vt:i4>
      </vt:variant>
    </vt:vector>
  </HeadingPairs>
  <TitlesOfParts>
    <vt:vector size="84" baseType="lpstr">
      <vt:lpstr>HGP創英角ｺﾞｼｯｸUB</vt:lpstr>
      <vt:lpstr>HGMaruGothicMPRO</vt:lpstr>
      <vt:lpstr>Meiryo UI</vt:lpstr>
      <vt:lpstr>MS PGothic</vt:lpstr>
      <vt:lpstr>MS PGothic</vt:lpstr>
      <vt:lpstr>MS PMincho</vt:lpstr>
      <vt:lpstr>ＭＳ ゴシック</vt:lpstr>
      <vt:lpstr>Noto Sans JP</vt:lpstr>
      <vt:lpstr>Noto Sans JP Light</vt:lpstr>
      <vt:lpstr>メイリオ</vt:lpstr>
      <vt:lpstr>游ゴシック</vt:lpstr>
      <vt:lpstr>游ゴシック Light</vt:lpstr>
      <vt:lpstr>Arial</vt:lpstr>
      <vt:lpstr>Calibri</vt:lpstr>
      <vt:lpstr>Microsoft Sans Serif</vt:lpstr>
      <vt:lpstr>Symbol</vt:lpstr>
      <vt:lpstr>Verdana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４つの戦略的優先事項（行動計画）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事例(神戸東灘RC) </vt:lpstr>
      <vt:lpstr> 事例(神戸東灘RC)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●現状分析 </vt:lpstr>
      <vt:lpstr>●長所と短所 </vt:lpstr>
      <vt:lpstr>●地域社会にある機会と課題の特定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KAN IDOGAWA</dc:creator>
  <cp:lastModifiedBy>suzurikawa-LN01@outlook.jp</cp:lastModifiedBy>
  <cp:revision>1046</cp:revision>
  <cp:lastPrinted>2024-06-16T10:53:15Z</cp:lastPrinted>
  <dcterms:created xsi:type="dcterms:W3CDTF">2024-02-22T06:24:16Z</dcterms:created>
  <dcterms:modified xsi:type="dcterms:W3CDTF">2025-01-10T04:24:07Z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0x010100F44853AD5EE75041A05A833EAC530890</vt:lpwstr>
  </property>
</Properties>
</file>