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0" r:id="rId1"/>
  </p:sldMasterIdLst>
  <p:notesMasterIdLst>
    <p:notesMasterId r:id="rId16"/>
  </p:notes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76B862-892B-4FD8-9E29-F48CA4EF708D}" type="datetimeFigureOut">
              <a:rPr kumimoji="1" lang="ja-JP" altLang="en-US" smtClean="0"/>
              <a:t>2024/7/29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D8B044-B14F-472E-B30B-B85A44D5B5D7}" type="slidenum">
              <a:rPr kumimoji="1" lang="ja-JP" altLang="en-US" smtClean="0"/>
              <a:t>‹#›</a:t>
            </a:fld>
            <a:endParaRPr kumimoji="1" lang="ja-JP" altLang="en-US"/>
          </a:p>
        </p:txBody>
      </p:sp>
    </p:spTree>
    <p:extLst>
      <p:ext uri="{BB962C8B-B14F-4D97-AF65-F5344CB8AC3E}">
        <p14:creationId xmlns:p14="http://schemas.microsoft.com/office/powerpoint/2010/main" val="19498303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D8B044-B14F-472E-B30B-B85A44D5B5D7}" type="slidenum">
              <a:rPr kumimoji="1" lang="ja-JP" altLang="en-US" smtClean="0"/>
              <a:t>2</a:t>
            </a:fld>
            <a:endParaRPr kumimoji="1" lang="ja-JP" altLang="en-US"/>
          </a:p>
        </p:txBody>
      </p:sp>
    </p:spTree>
    <p:extLst>
      <p:ext uri="{BB962C8B-B14F-4D97-AF65-F5344CB8AC3E}">
        <p14:creationId xmlns:p14="http://schemas.microsoft.com/office/powerpoint/2010/main" val="3166535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D8B044-B14F-472E-B30B-B85A44D5B5D7}" type="slidenum">
              <a:rPr kumimoji="1" lang="ja-JP" altLang="en-US" smtClean="0"/>
              <a:t>6</a:t>
            </a:fld>
            <a:endParaRPr kumimoji="1" lang="ja-JP" altLang="en-US"/>
          </a:p>
        </p:txBody>
      </p:sp>
    </p:spTree>
    <p:extLst>
      <p:ext uri="{BB962C8B-B14F-4D97-AF65-F5344CB8AC3E}">
        <p14:creationId xmlns:p14="http://schemas.microsoft.com/office/powerpoint/2010/main" val="2204581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Date Placeholder 6"/>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352314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11050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417892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71941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2557085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ja-JP" altLang="en-US"/>
              <a:t>マスター テキストの書式設定</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ja-JP" altLang="en-US"/>
              <a:t>マスター テキストの書式設定</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3555688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21615059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1262989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1404294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96598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ja-JP" altLang="en-US"/>
              <a:t>マスター タイトルの書式設定</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2760673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570086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20000" y="2505075"/>
            <a:ext cx="5025216"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ja-JP" altLang="en-US"/>
              <a:t>マスター テキストの書式設定</a:t>
            </a:r>
          </a:p>
        </p:txBody>
      </p:sp>
      <p:sp>
        <p:nvSpPr>
          <p:cNvPr id="6" name="Content Placeholder 5"/>
          <p:cNvSpPr>
            <a:spLocks noGrp="1"/>
          </p:cNvSpPr>
          <p:nvPr>
            <p:ph sz="quarter" idx="4"/>
          </p:nvPr>
        </p:nvSpPr>
        <p:spPr>
          <a:xfrm>
            <a:off x="6319840" y="2505075"/>
            <a:ext cx="503554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162968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2175967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3756859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2233853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1C688F-4502-4D6A-8C43-A2562CB320D2}"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2132988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001C688F-4502-4D6A-8C43-A2562CB320D2}" type="datetimeFigureOut">
              <a:rPr kumimoji="1" lang="ja-JP" altLang="en-US" smtClean="0"/>
              <a:t>2024/7/29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DF924D3F-1096-4927-A287-70ECD5488BA0}" type="slidenum">
              <a:rPr kumimoji="1" lang="ja-JP" altLang="en-US" smtClean="0"/>
              <a:t>‹#›</a:t>
            </a:fld>
            <a:endParaRPr kumimoji="1" lang="ja-JP" altLang="en-US"/>
          </a:p>
        </p:txBody>
      </p:sp>
    </p:spTree>
    <p:extLst>
      <p:ext uri="{BB962C8B-B14F-4D97-AF65-F5344CB8AC3E}">
        <p14:creationId xmlns:p14="http://schemas.microsoft.com/office/powerpoint/2010/main" val="4101372977"/>
      </p:ext>
    </p:extLst>
  </p:cSld>
  <p:clrMap bg1="dk1" tx1="lt1" bg2="dk2" tx2="lt2" accent1="accent1" accent2="accent2" accent3="accent3" accent4="accent4" accent5="accent5" accent6="accent6" hlink="hlink" folHlink="folHlink"/>
  <p:sldLayoutIdLst>
    <p:sldLayoutId id="2147484371" r:id="rId1"/>
    <p:sldLayoutId id="2147484372" r:id="rId2"/>
    <p:sldLayoutId id="2147484373" r:id="rId3"/>
    <p:sldLayoutId id="2147484374" r:id="rId4"/>
    <p:sldLayoutId id="2147484375" r:id="rId5"/>
    <p:sldLayoutId id="2147484376" r:id="rId6"/>
    <p:sldLayoutId id="2147484377" r:id="rId7"/>
    <p:sldLayoutId id="2147484378" r:id="rId8"/>
    <p:sldLayoutId id="2147484379" r:id="rId9"/>
    <p:sldLayoutId id="2147484380" r:id="rId10"/>
    <p:sldLayoutId id="2147484381" r:id="rId11"/>
    <p:sldLayoutId id="2147484382" r:id="rId12"/>
    <p:sldLayoutId id="2147484383" r:id="rId13"/>
    <p:sldLayoutId id="2147484384" r:id="rId14"/>
    <p:sldLayoutId id="2147484385" r:id="rId15"/>
    <p:sldLayoutId id="2147484386" r:id="rId16"/>
    <p:sldLayoutId id="2147484387" r:id="rId17"/>
  </p:sldLayoutIdLst>
  <p:txStyles>
    <p:titleStyle>
      <a:lvl1pPr algn="l" defTabSz="914400" rtl="0" eaLnBrk="1" latinLnBrk="0" hangingPunct="1">
        <a:lnSpc>
          <a:spcPct val="90000"/>
        </a:lnSpc>
        <a:spcBef>
          <a:spcPct val="0"/>
        </a:spcBef>
        <a:buNone/>
        <a:defRPr kumimoji="1"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93E463-2DFF-58A9-2C98-371A73A92362}"/>
              </a:ext>
            </a:extLst>
          </p:cNvPr>
          <p:cNvSpPr>
            <a:spLocks noGrp="1"/>
          </p:cNvSpPr>
          <p:nvPr>
            <p:ph type="ctrTitle"/>
          </p:nvPr>
        </p:nvSpPr>
        <p:spPr>
          <a:xfrm>
            <a:off x="639098" y="954057"/>
            <a:ext cx="11130115" cy="3068318"/>
          </a:xfrm>
        </p:spPr>
        <p:txBody>
          <a:bodyPr>
            <a:normAutofit/>
          </a:bodyPr>
          <a:lstStyle/>
          <a:p>
            <a:pPr algn="ctr"/>
            <a:r>
              <a:rPr kumimoji="1" lang="ja-JP" altLang="en-US" sz="4800" dirty="0">
                <a:latin typeface="HG丸ｺﾞｼｯｸM-PRO" panose="020F0600000000000000" pitchFamily="50" charset="-128"/>
                <a:ea typeface="HG丸ｺﾞｼｯｸM-PRO" panose="020F0600000000000000" pitchFamily="50" charset="-128"/>
              </a:rPr>
              <a:t>地区大会でのポリオ根絶</a:t>
            </a:r>
            <a:br>
              <a:rPr kumimoji="1" lang="en-US" altLang="ja-JP" sz="4800" dirty="0">
                <a:latin typeface="HG丸ｺﾞｼｯｸM-PRO" panose="020F0600000000000000" pitchFamily="50" charset="-128"/>
                <a:ea typeface="HG丸ｺﾞｼｯｸM-PRO" panose="020F0600000000000000" pitchFamily="50" charset="-128"/>
              </a:rPr>
            </a:br>
            <a:r>
              <a:rPr kumimoji="1" lang="ja-JP" altLang="en-US" sz="4800" dirty="0">
                <a:latin typeface="HG丸ｺﾞｼｯｸM-PRO" panose="020F0600000000000000" pitchFamily="50" charset="-128"/>
                <a:ea typeface="HG丸ｺﾞｼｯｸM-PRO" panose="020F0600000000000000" pitchFamily="50" charset="-128"/>
              </a:rPr>
              <a:t>寄付活動ブースへ参加協力のお願い</a:t>
            </a:r>
          </a:p>
        </p:txBody>
      </p:sp>
      <p:sp>
        <p:nvSpPr>
          <p:cNvPr id="3" name="字幕 2">
            <a:extLst>
              <a:ext uri="{FF2B5EF4-FFF2-40B4-BE49-F238E27FC236}">
                <a16:creationId xmlns:a16="http://schemas.microsoft.com/office/drawing/2014/main" id="{F12CE5EF-63FF-20BC-6947-56A145138EE0}"/>
              </a:ext>
            </a:extLst>
          </p:cNvPr>
          <p:cNvSpPr>
            <a:spLocks noGrp="1"/>
          </p:cNvSpPr>
          <p:nvPr>
            <p:ph type="subTitle" idx="1"/>
          </p:nvPr>
        </p:nvSpPr>
        <p:spPr>
          <a:xfrm>
            <a:off x="1484671" y="4827638"/>
            <a:ext cx="10146890" cy="1229033"/>
          </a:xfrm>
        </p:spPr>
        <p:txBody>
          <a:bodyPr>
            <a:normAutofit/>
          </a:bodyPr>
          <a:lstStyle/>
          <a:p>
            <a:r>
              <a:rPr kumimoji="1" lang="ja-JP" altLang="en-US" sz="3200" dirty="0">
                <a:solidFill>
                  <a:schemeClr val="tx1"/>
                </a:solidFill>
                <a:latin typeface="HG丸ｺﾞｼｯｸM-PRO" panose="020F0600000000000000" pitchFamily="50" charset="-128"/>
                <a:ea typeface="HG丸ｺﾞｼｯｸM-PRO" panose="020F0600000000000000" pitchFamily="50" charset="-128"/>
              </a:rPr>
              <a:t>ポリオプラス委員会委員長　吉岡義治（佐賀南</a:t>
            </a:r>
            <a:r>
              <a:rPr kumimoji="1" lang="en-US" altLang="ja-JP" sz="3200" dirty="0">
                <a:solidFill>
                  <a:schemeClr val="tx1"/>
                </a:solidFill>
                <a:latin typeface="HG丸ｺﾞｼｯｸM-PRO" panose="020F0600000000000000" pitchFamily="50" charset="-128"/>
                <a:ea typeface="HG丸ｺﾞｼｯｸM-PRO" panose="020F0600000000000000" pitchFamily="50" charset="-128"/>
              </a:rPr>
              <a:t>RC</a:t>
            </a:r>
            <a:r>
              <a:rPr kumimoji="1" lang="ja-JP" altLang="en-US" sz="3200" dirty="0">
                <a:solidFill>
                  <a:schemeClr val="tx1"/>
                </a:solidFill>
                <a:latin typeface="HG丸ｺﾞｼｯｸM-PRO" panose="020F0600000000000000" pitchFamily="50" charset="-128"/>
                <a:ea typeface="HG丸ｺﾞｼｯｸM-PRO" panose="020F0600000000000000" pitchFamily="50" charset="-128"/>
              </a:rPr>
              <a:t>）</a:t>
            </a:r>
          </a:p>
        </p:txBody>
      </p:sp>
    </p:spTree>
    <p:extLst>
      <p:ext uri="{BB962C8B-B14F-4D97-AF65-F5344CB8AC3E}">
        <p14:creationId xmlns:p14="http://schemas.microsoft.com/office/powerpoint/2010/main" val="1295646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B3995E-C296-0F20-BAC2-0B60C35E1B42}"/>
              </a:ext>
            </a:extLst>
          </p:cNvPr>
          <p:cNvSpPr>
            <a:spLocks noGrp="1"/>
          </p:cNvSpPr>
          <p:nvPr>
            <p:ph type="title"/>
          </p:nvPr>
        </p:nvSpPr>
        <p:spPr>
          <a:xfrm>
            <a:off x="838200" y="365125"/>
            <a:ext cx="10515600" cy="185481"/>
          </a:xfrm>
        </p:spPr>
        <p:txBody>
          <a:bodyPr>
            <a:normAutofit fontScale="90000"/>
          </a:bodyPr>
          <a:lstStyle/>
          <a:p>
            <a:endParaRPr kumimoji="1" lang="ja-JP" altLang="en-US" dirty="0"/>
          </a:p>
        </p:txBody>
      </p:sp>
      <p:sp>
        <p:nvSpPr>
          <p:cNvPr id="3" name="コンテンツ プレースホルダー 2">
            <a:extLst>
              <a:ext uri="{FF2B5EF4-FFF2-40B4-BE49-F238E27FC236}">
                <a16:creationId xmlns:a16="http://schemas.microsoft.com/office/drawing/2014/main" id="{65A2D69C-6528-B4B4-98BA-C9DDC6F0A774}"/>
              </a:ext>
            </a:extLst>
          </p:cNvPr>
          <p:cNvSpPr>
            <a:spLocks noGrp="1"/>
          </p:cNvSpPr>
          <p:nvPr>
            <p:ph idx="1"/>
          </p:nvPr>
        </p:nvSpPr>
        <p:spPr>
          <a:xfrm>
            <a:off x="1120000" y="1012723"/>
            <a:ext cx="10233800" cy="5164240"/>
          </a:xfrm>
        </p:spPr>
        <p:txBody>
          <a:bodyPr>
            <a:noAutofit/>
          </a:bodyPr>
          <a:lstStyle/>
          <a:p>
            <a:pPr marL="0" indent="0">
              <a:buNone/>
            </a:pPr>
            <a:r>
              <a:rPr kumimoji="1" lang="ja-JP" altLang="en-US" sz="4000" dirty="0">
                <a:solidFill>
                  <a:srgbClr val="FFFF00"/>
                </a:solidFill>
                <a:latin typeface="HG丸ｺﾞｼｯｸM-PRO" panose="020F0600000000000000" pitchFamily="50" charset="-128"/>
                <a:ea typeface="HG丸ｺﾞｼｯｸM-PRO" panose="020F0600000000000000" pitchFamily="50" charset="-128"/>
              </a:rPr>
              <a:t>今、活動を止めてしまうとどうなるか？</a:t>
            </a:r>
            <a:endParaRPr kumimoji="1" lang="en-US" altLang="ja-JP" sz="4000" dirty="0">
              <a:solidFill>
                <a:srgbClr val="FFFF00"/>
              </a:solidFill>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今後１０年以内に年間２０万件以上の症例数が増える可能性がある。</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世界のどこかにウイルスが存在する限り、すでに野生株の存在しない国の子どもたちも再び感染の危機にさらされる。</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感染のない国でも、ワクチン接種を続ける必要がある。</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600" dirty="0">
                <a:solidFill>
                  <a:srgbClr val="FFFF00"/>
                </a:solidFill>
                <a:latin typeface="HG丸ｺﾞｼｯｸM-PRO" panose="020F0600000000000000" pitchFamily="50" charset="-128"/>
                <a:ea typeface="HG丸ｺﾞｼｯｸM-PRO" panose="020F0600000000000000" pitchFamily="50" charset="-128"/>
              </a:rPr>
              <a:t>莫大な資金が必要</a:t>
            </a:r>
          </a:p>
        </p:txBody>
      </p:sp>
    </p:spTree>
    <p:extLst>
      <p:ext uri="{BB962C8B-B14F-4D97-AF65-F5344CB8AC3E}">
        <p14:creationId xmlns:p14="http://schemas.microsoft.com/office/powerpoint/2010/main" val="3467510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6D95E5-9F64-363B-4BC7-FBF10E0AC3CC}"/>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9929659C-505B-E7E7-6F0B-49CDEDF03A9B}"/>
              </a:ext>
            </a:extLst>
          </p:cNvPr>
          <p:cNvSpPr>
            <a:spLocks noGrp="1"/>
          </p:cNvSpPr>
          <p:nvPr>
            <p:ph idx="1"/>
          </p:nvPr>
        </p:nvSpPr>
        <p:spPr/>
        <p:txBody>
          <a:bodyPr/>
          <a:lstStyle/>
          <a:p>
            <a:pPr marL="0" indent="0">
              <a:buNone/>
            </a:pPr>
            <a:r>
              <a:rPr kumimoji="1" lang="ja-JP" altLang="en-US" sz="3600" dirty="0">
                <a:latin typeface="HG丸ｺﾞｼｯｸM-PRO" panose="020F0600000000000000" pitchFamily="50" charset="-128"/>
                <a:ea typeface="HG丸ｺﾞｼｯｸM-PRO" panose="020F0600000000000000" pitchFamily="50" charset="-128"/>
              </a:rPr>
              <a:t>日本で例えてみましょう。</a:t>
            </a:r>
            <a:endParaRPr kumimoji="1" lang="en-US" altLang="ja-JP" sz="36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600" dirty="0">
                <a:latin typeface="HG丸ｺﾞｼｯｸM-PRO" panose="020F0600000000000000" pitchFamily="50" charset="-128"/>
                <a:ea typeface="HG丸ｺﾞｼｯｸM-PRO" panose="020F0600000000000000" pitchFamily="50" charset="-128"/>
              </a:rPr>
              <a:t>１年間で生まれる日本の子ども約８０万人に</a:t>
            </a:r>
            <a:endParaRPr kumimoji="1" lang="en-US" altLang="ja-JP" sz="36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600" dirty="0">
                <a:latin typeface="HG丸ｺﾞｼｯｸM-PRO" panose="020F0600000000000000" pitchFamily="50" charset="-128"/>
                <a:ea typeface="HG丸ｺﾞｼｯｸM-PRO" panose="020F0600000000000000" pitchFamily="50" charset="-128"/>
              </a:rPr>
              <a:t>予防時の不活化注射ワクチンを４回接種します。</a:t>
            </a:r>
            <a:endParaRPr kumimoji="1" lang="en-US" altLang="ja-JP" sz="3600" dirty="0">
              <a:latin typeface="HG丸ｺﾞｼｯｸM-PRO" panose="020F0600000000000000" pitchFamily="50" charset="-128"/>
              <a:ea typeface="HG丸ｺﾞｼｯｸM-PRO" panose="020F0600000000000000" pitchFamily="50" charset="-128"/>
            </a:endParaRPr>
          </a:p>
          <a:p>
            <a:pPr marL="0" indent="0">
              <a:buNone/>
            </a:pPr>
            <a:r>
              <a:rPr lang="ja-JP" altLang="en-US" sz="3600" dirty="0">
                <a:latin typeface="HG丸ｺﾞｼｯｸM-PRO" panose="020F0600000000000000" pitchFamily="50" charset="-128"/>
                <a:ea typeface="HG丸ｺﾞｼｯｸM-PRO" panose="020F0600000000000000" pitchFamily="50" charset="-128"/>
              </a:rPr>
              <a:t>ワクチン由来の感染のない、予防ワクチン注射は価格も高く、</a:t>
            </a:r>
            <a:r>
              <a:rPr kumimoji="1" lang="ja-JP" altLang="en-US" sz="4800" b="1" dirty="0">
                <a:solidFill>
                  <a:srgbClr val="FFFF00"/>
                </a:solidFill>
                <a:latin typeface="HG丸ｺﾞｼｯｸM-PRO" panose="020F0600000000000000" pitchFamily="50" charset="-128"/>
                <a:ea typeface="HG丸ｺﾞｼｯｸM-PRO" panose="020F0600000000000000" pitchFamily="50" charset="-128"/>
              </a:rPr>
              <a:t>１６０億円</a:t>
            </a:r>
            <a:r>
              <a:rPr kumimoji="1" lang="ja-JP" altLang="en-US" sz="3600" dirty="0">
                <a:latin typeface="HG丸ｺﾞｼｯｸM-PRO" panose="020F0600000000000000" pitchFamily="50" charset="-128"/>
                <a:ea typeface="HG丸ｺﾞｼｯｸM-PRO" panose="020F0600000000000000" pitchFamily="50" charset="-128"/>
              </a:rPr>
              <a:t>余りのワクチン代が必要です</a:t>
            </a:r>
            <a:r>
              <a:rPr kumimoji="1" lang="ja-JP" altLang="en-US" dirty="0"/>
              <a:t>。</a:t>
            </a:r>
          </a:p>
        </p:txBody>
      </p:sp>
    </p:spTree>
    <p:extLst>
      <p:ext uri="{BB962C8B-B14F-4D97-AF65-F5344CB8AC3E}">
        <p14:creationId xmlns:p14="http://schemas.microsoft.com/office/powerpoint/2010/main" val="3193656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70734-A52C-DDCC-AF54-5E269862787E}"/>
              </a:ext>
            </a:extLst>
          </p:cNvPr>
          <p:cNvSpPr>
            <a:spLocks noGrp="1"/>
          </p:cNvSpPr>
          <p:nvPr>
            <p:ph type="title"/>
          </p:nvPr>
        </p:nvSpPr>
        <p:spPr>
          <a:xfrm>
            <a:off x="550606" y="365125"/>
            <a:ext cx="10803194" cy="1325563"/>
          </a:xfrm>
        </p:spPr>
        <p:txBody>
          <a:bodyPr>
            <a:normAutofit fontScale="90000"/>
          </a:bodyPr>
          <a:lstStyle/>
          <a:p>
            <a:r>
              <a:rPr kumimoji="1" lang="ja-JP" altLang="en-US" dirty="0">
                <a:latin typeface="HG丸ｺﾞｼｯｸM-PRO" panose="020F0600000000000000" pitchFamily="50" charset="-128"/>
                <a:ea typeface="HG丸ｺﾞｼｯｸM-PRO" panose="020F0600000000000000" pitchFamily="50" charset="-128"/>
              </a:rPr>
              <a:t>国際活動においてなぜお金が必要か？</a:t>
            </a:r>
          </a:p>
        </p:txBody>
      </p:sp>
      <p:sp>
        <p:nvSpPr>
          <p:cNvPr id="3" name="コンテンツ プレースホルダー 2">
            <a:extLst>
              <a:ext uri="{FF2B5EF4-FFF2-40B4-BE49-F238E27FC236}">
                <a16:creationId xmlns:a16="http://schemas.microsoft.com/office/drawing/2014/main" id="{77B2044F-53AE-F942-5EB6-A9D5143F7935}"/>
              </a:ext>
            </a:extLst>
          </p:cNvPr>
          <p:cNvSpPr>
            <a:spLocks noGrp="1"/>
          </p:cNvSpPr>
          <p:nvPr>
            <p:ph idx="1"/>
          </p:nvPr>
        </p:nvSpPr>
        <p:spPr>
          <a:xfrm>
            <a:off x="1120000" y="1484671"/>
            <a:ext cx="10233800" cy="5008204"/>
          </a:xfrm>
        </p:spPr>
        <p:txBody>
          <a:bodyPr>
            <a:normAutofit/>
          </a:bodyPr>
          <a:lstStyle/>
          <a:p>
            <a:pPr marL="0" indent="0">
              <a:buNone/>
            </a:pPr>
            <a:endParaRPr kumimoji="1" lang="en-US" altLang="ja-JP" dirty="0"/>
          </a:p>
          <a:p>
            <a:pPr marL="0" indent="0">
              <a:buNone/>
            </a:pPr>
            <a:r>
              <a:rPr kumimoji="1" lang="ja-JP" altLang="en-US" dirty="0">
                <a:latin typeface="HG丸ｺﾞｼｯｸM-PRO" panose="020F0600000000000000" pitchFamily="50" charset="-128"/>
                <a:ea typeface="HG丸ｺﾞｼｯｸM-PRO" panose="020F0600000000000000" pitchFamily="50" charset="-128"/>
              </a:rPr>
              <a:t>常在国以外で、大規模な予防接種が必要</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　　　　・・・予防接種員</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・・・交通手段（車・ボート・荷車など）</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・・・社会活動家の動員</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・・・研修（関わる人々の）</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・・・広報活動費用（接種のメリットや接種日）</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・・・ボランティアの支援</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・・・接種を受けていない子どもを捜す費用</a:t>
            </a:r>
            <a:endParaRPr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37705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635F47-6650-5D8F-63DD-C6645CDA2983}"/>
              </a:ext>
            </a:extLst>
          </p:cNvPr>
          <p:cNvSpPr>
            <a:spLocks noGrp="1"/>
          </p:cNvSpPr>
          <p:nvPr>
            <p:ph type="title"/>
          </p:nvPr>
        </p:nvSpPr>
        <p:spPr>
          <a:xfrm>
            <a:off x="838200" y="365125"/>
            <a:ext cx="10515600" cy="155985"/>
          </a:xfrm>
        </p:spPr>
        <p:txBody>
          <a:bodyPr>
            <a:normAutofit fontScale="90000"/>
          </a:bodyPr>
          <a:lstStyle/>
          <a:p>
            <a:endParaRPr kumimoji="1" lang="ja-JP" altLang="en-US" dirty="0"/>
          </a:p>
        </p:txBody>
      </p:sp>
      <p:sp>
        <p:nvSpPr>
          <p:cNvPr id="3" name="コンテンツ プレースホルダー 2">
            <a:extLst>
              <a:ext uri="{FF2B5EF4-FFF2-40B4-BE49-F238E27FC236}">
                <a16:creationId xmlns:a16="http://schemas.microsoft.com/office/drawing/2014/main" id="{1DD216E0-3CF3-6274-95DF-57CB7CC4602E}"/>
              </a:ext>
            </a:extLst>
          </p:cNvPr>
          <p:cNvSpPr>
            <a:spLocks noGrp="1"/>
          </p:cNvSpPr>
          <p:nvPr>
            <p:ph idx="1"/>
          </p:nvPr>
        </p:nvSpPr>
        <p:spPr>
          <a:xfrm>
            <a:off x="838200" y="1406013"/>
            <a:ext cx="10515600" cy="4770950"/>
          </a:xfrm>
        </p:spPr>
        <p:txBody>
          <a:bodyPr>
            <a:normAutofit lnSpcReduction="10000"/>
          </a:bodyPr>
          <a:lstStyle/>
          <a:p>
            <a:r>
              <a:rPr kumimoji="1" lang="ja-JP" altLang="en-US" sz="3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4000" dirty="0">
                <a:solidFill>
                  <a:srgbClr val="FFFF00"/>
                </a:solidFill>
                <a:latin typeface="HG丸ｺﾞｼｯｸM-PRO" panose="020F0600000000000000" pitchFamily="50" charset="-128"/>
                <a:ea typeface="HG丸ｺﾞｼｯｸM-PRO" panose="020F0600000000000000" pitchFamily="50" charset="-128"/>
              </a:rPr>
              <a:t>世界でよいことをしよう</a:t>
            </a:r>
            <a:r>
              <a:rPr kumimoji="1" lang="ja-JP" altLang="en-US" sz="3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3200" dirty="0">
                <a:latin typeface="HG丸ｺﾞｼｯｸM-PRO" panose="020F0600000000000000" pitchFamily="50" charset="-128"/>
                <a:ea typeface="HG丸ｺﾞｼｯｸM-PRO" panose="020F0600000000000000" pitchFamily="50" charset="-128"/>
              </a:rPr>
              <a:t>というモットーで、私たちのロータリー財団はポリオ根絶活動をしています。</a:t>
            </a:r>
            <a:endParaRPr kumimoji="1" lang="en-US" altLang="ja-JP" sz="3200" dirty="0">
              <a:latin typeface="HG丸ｺﾞｼｯｸM-PRO" panose="020F0600000000000000" pitchFamily="50" charset="-128"/>
              <a:ea typeface="HG丸ｺﾞｼｯｸM-PRO" panose="020F0600000000000000" pitchFamily="50" charset="-128"/>
            </a:endParaRPr>
          </a:p>
          <a:p>
            <a:endParaRPr lang="en-US" altLang="ja-JP" sz="3200" dirty="0">
              <a:latin typeface="HG丸ｺﾞｼｯｸM-PRO" panose="020F0600000000000000" pitchFamily="50" charset="-128"/>
              <a:ea typeface="HG丸ｺﾞｼｯｸM-PRO" panose="020F0600000000000000" pitchFamily="50" charset="-128"/>
            </a:endParaRPr>
          </a:p>
          <a:p>
            <a:r>
              <a:rPr kumimoji="1" lang="ja-JP" altLang="en-US" sz="3200" dirty="0">
                <a:latin typeface="HG丸ｺﾞｼｯｸM-PRO" panose="020F0600000000000000" pitchFamily="50" charset="-128"/>
                <a:ea typeface="HG丸ｺﾞｼｯｸM-PRO" panose="020F0600000000000000" pitchFamily="50" charset="-128"/>
              </a:rPr>
              <a:t>寄付をすることで、ひとりでは参加できない大きな</a:t>
            </a:r>
            <a:endParaRPr kumimoji="1" lang="en-US" altLang="ja-JP" sz="32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200" dirty="0">
                <a:latin typeface="HG丸ｺﾞｼｯｸM-PRO" panose="020F0600000000000000" pitchFamily="50" charset="-128"/>
                <a:ea typeface="HG丸ｺﾞｼｯｸM-PRO" panose="020F0600000000000000" pitchFamily="50" charset="-128"/>
              </a:rPr>
              <a:t>  プロジェクトの一部になれたと感じることができます。</a:t>
            </a:r>
            <a:endParaRPr kumimoji="1" lang="en-US" altLang="ja-JP" sz="3200" dirty="0">
              <a:latin typeface="HG丸ｺﾞｼｯｸM-PRO" panose="020F0600000000000000" pitchFamily="50" charset="-128"/>
              <a:ea typeface="HG丸ｺﾞｼｯｸM-PRO" panose="020F0600000000000000" pitchFamily="50" charset="-128"/>
            </a:endParaRPr>
          </a:p>
          <a:p>
            <a:endParaRPr kumimoji="1" lang="en-US" altLang="ja-JP" sz="3200" dirty="0">
              <a:latin typeface="HG丸ｺﾞｼｯｸM-PRO" panose="020F0600000000000000" pitchFamily="50" charset="-128"/>
              <a:ea typeface="HG丸ｺﾞｼｯｸM-PRO" panose="020F0600000000000000" pitchFamily="50" charset="-128"/>
            </a:endParaRPr>
          </a:p>
          <a:p>
            <a:r>
              <a:rPr lang="ja-JP" altLang="en-US" sz="3200" dirty="0">
                <a:latin typeface="HG丸ｺﾞｼｯｸM-PRO" panose="020F0600000000000000" pitchFamily="50" charset="-128"/>
                <a:ea typeface="HG丸ｺﾞｼｯｸM-PRO" panose="020F0600000000000000" pitchFamily="50" charset="-128"/>
              </a:rPr>
              <a:t>参加することで、大きなプロジェクトの一員になれたと感じることができます。</a:t>
            </a:r>
          </a:p>
        </p:txBody>
      </p:sp>
    </p:spTree>
    <p:extLst>
      <p:ext uri="{BB962C8B-B14F-4D97-AF65-F5344CB8AC3E}">
        <p14:creationId xmlns:p14="http://schemas.microsoft.com/office/powerpoint/2010/main" val="3079453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D8C552-331E-7239-D5B8-EB2A9443DB4D}"/>
              </a:ext>
            </a:extLst>
          </p:cNvPr>
          <p:cNvSpPr>
            <a:spLocks noGrp="1"/>
          </p:cNvSpPr>
          <p:nvPr>
            <p:ph type="title"/>
          </p:nvPr>
        </p:nvSpPr>
        <p:spPr>
          <a:xfrm>
            <a:off x="838200" y="365125"/>
            <a:ext cx="10515600" cy="106823"/>
          </a:xfrm>
        </p:spPr>
        <p:txBody>
          <a:bodyPr>
            <a:normAutofit fontScale="90000"/>
          </a:bodyPr>
          <a:lstStyle/>
          <a:p>
            <a:endParaRPr kumimoji="1" lang="ja-JP" altLang="en-US" dirty="0"/>
          </a:p>
        </p:txBody>
      </p:sp>
      <p:sp>
        <p:nvSpPr>
          <p:cNvPr id="3" name="コンテンツ プレースホルダー 2">
            <a:extLst>
              <a:ext uri="{FF2B5EF4-FFF2-40B4-BE49-F238E27FC236}">
                <a16:creationId xmlns:a16="http://schemas.microsoft.com/office/drawing/2014/main" id="{390AFF32-CFB2-D8CF-DA2C-51D3EB5495AE}"/>
              </a:ext>
            </a:extLst>
          </p:cNvPr>
          <p:cNvSpPr>
            <a:spLocks noGrp="1"/>
          </p:cNvSpPr>
          <p:nvPr>
            <p:ph idx="1"/>
          </p:nvPr>
        </p:nvSpPr>
        <p:spPr>
          <a:xfrm>
            <a:off x="628388" y="1718802"/>
            <a:ext cx="10233800" cy="4351338"/>
          </a:xfrm>
        </p:spPr>
        <p:txBody>
          <a:bodyPr/>
          <a:lstStyle/>
          <a:p>
            <a:pPr marL="0" indent="0">
              <a:buNone/>
            </a:pPr>
            <a:r>
              <a:rPr kumimoji="1" lang="ja-JP" altLang="en-US" sz="3600" dirty="0">
                <a:latin typeface="HG丸ｺﾞｼｯｸM-PRO" panose="020F0600000000000000" pitchFamily="50" charset="-128"/>
                <a:ea typeface="HG丸ｺﾞｼｯｸM-PRO" panose="020F0600000000000000" pitchFamily="50" charset="-128"/>
              </a:rPr>
              <a:t>みなさん、地区大会当日に、ポリオ根絶募金キャンペーンのブースを設置します。</a:t>
            </a:r>
            <a:endParaRPr kumimoji="1" lang="en-US" altLang="ja-JP" sz="3600" dirty="0">
              <a:latin typeface="HG丸ｺﾞｼｯｸM-PRO" panose="020F0600000000000000" pitchFamily="50" charset="-128"/>
              <a:ea typeface="HG丸ｺﾞｼｯｸM-PRO" panose="020F0600000000000000" pitchFamily="50" charset="-128"/>
            </a:endParaRPr>
          </a:p>
          <a:p>
            <a:pPr marL="0" indent="0">
              <a:buNone/>
            </a:pPr>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r>
              <a:rPr lang="ja-JP" altLang="en-US" sz="5400" b="1" dirty="0">
                <a:solidFill>
                  <a:srgbClr val="FFFF00"/>
                </a:solidFill>
                <a:latin typeface="HG丸ｺﾞｼｯｸM-PRO" panose="020F0600000000000000" pitchFamily="50" charset="-128"/>
                <a:ea typeface="HG丸ｺﾞｼｯｸM-PRO" panose="020F0600000000000000" pitchFamily="50" charset="-128"/>
              </a:rPr>
              <a:t>ご協力をお願いいたします</a:t>
            </a:r>
            <a:r>
              <a:rPr lang="en-US" altLang="ja-JP" sz="5400" b="1" dirty="0">
                <a:solidFill>
                  <a:srgbClr val="FFFF00"/>
                </a:solidFill>
                <a:latin typeface="HG丸ｺﾞｼｯｸM-PRO" panose="020F0600000000000000" pitchFamily="50" charset="-128"/>
                <a:ea typeface="HG丸ｺﾞｼｯｸM-PRO" panose="020F0600000000000000" pitchFamily="50" charset="-128"/>
              </a:rPr>
              <a:t>‼</a:t>
            </a:r>
          </a:p>
          <a:p>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r>
              <a:rPr lang="ja-JP" altLang="en-US" sz="3600" dirty="0">
                <a:latin typeface="HG丸ｺﾞｼｯｸM-PRO" panose="020F0600000000000000" pitchFamily="50" charset="-128"/>
                <a:ea typeface="HG丸ｺﾞｼｯｸM-PRO" panose="020F0600000000000000" pitchFamily="50" charset="-128"/>
              </a:rPr>
              <a:t>あなたも参加することで、大きなプロジェクトの一員になりましょう❣</a:t>
            </a:r>
            <a:endParaRPr lang="en-US" altLang="ja-JP" sz="3600" dirty="0">
              <a:latin typeface="HG丸ｺﾞｼｯｸM-PRO" panose="020F0600000000000000" pitchFamily="50" charset="-128"/>
              <a:ea typeface="HG丸ｺﾞｼｯｸM-PRO" panose="020F0600000000000000" pitchFamily="50" charset="-128"/>
            </a:endParaRPr>
          </a:p>
          <a:p>
            <a:endParaRPr kumimoji="1" lang="ja-JP" altLang="en-US" dirty="0"/>
          </a:p>
        </p:txBody>
      </p:sp>
    </p:spTree>
    <p:extLst>
      <p:ext uri="{BB962C8B-B14F-4D97-AF65-F5344CB8AC3E}">
        <p14:creationId xmlns:p14="http://schemas.microsoft.com/office/powerpoint/2010/main" val="4261907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FBAED2-9376-9149-63F5-A119906B2913}"/>
              </a:ext>
            </a:extLst>
          </p:cNvPr>
          <p:cNvSpPr>
            <a:spLocks noGrp="1"/>
          </p:cNvSpPr>
          <p:nvPr>
            <p:ph type="title"/>
          </p:nvPr>
        </p:nvSpPr>
        <p:spPr>
          <a:xfrm>
            <a:off x="913775" y="618517"/>
            <a:ext cx="10364451" cy="59909"/>
          </a:xfrm>
        </p:spPr>
        <p:txBody>
          <a:bodyPr>
            <a:normAutofit fontScale="90000"/>
          </a:bodyPr>
          <a:lstStyle/>
          <a:p>
            <a:endParaRPr kumimoji="1" lang="ja-JP" altLang="en-US" dirty="0"/>
          </a:p>
        </p:txBody>
      </p:sp>
      <p:sp>
        <p:nvSpPr>
          <p:cNvPr id="3" name="コンテンツ プレースホルダー 2">
            <a:extLst>
              <a:ext uri="{FF2B5EF4-FFF2-40B4-BE49-F238E27FC236}">
                <a16:creationId xmlns:a16="http://schemas.microsoft.com/office/drawing/2014/main" id="{FFA9B66D-B0EF-5D38-1581-8F4B4F08F4FE}"/>
              </a:ext>
            </a:extLst>
          </p:cNvPr>
          <p:cNvSpPr>
            <a:spLocks noGrp="1"/>
          </p:cNvSpPr>
          <p:nvPr>
            <p:ph idx="1"/>
          </p:nvPr>
        </p:nvSpPr>
        <p:spPr>
          <a:xfrm>
            <a:off x="403122" y="2475248"/>
            <a:ext cx="11720051" cy="3424107"/>
          </a:xfrm>
        </p:spPr>
        <p:txBody>
          <a:bodyPr>
            <a:normAutofit/>
          </a:bodyPr>
          <a:lstStyle/>
          <a:p>
            <a:pPr marL="0" indent="0">
              <a:buNone/>
            </a:pPr>
            <a:r>
              <a:rPr kumimoji="1" lang="ja-JP" altLang="en-US" sz="5400" dirty="0">
                <a:latin typeface="HG丸ｺﾞｼｯｸM-PRO" panose="020F0600000000000000" pitchFamily="50" charset="-128"/>
                <a:ea typeface="HG丸ｺﾞｼｯｸM-PRO" panose="020F0600000000000000" pitchFamily="50" charset="-128"/>
              </a:rPr>
              <a:t>ポリオとはどんな病気でしょうか？</a:t>
            </a:r>
          </a:p>
        </p:txBody>
      </p:sp>
    </p:spTree>
    <p:extLst>
      <p:ext uri="{BB962C8B-B14F-4D97-AF65-F5344CB8AC3E}">
        <p14:creationId xmlns:p14="http://schemas.microsoft.com/office/powerpoint/2010/main" val="3157687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835AAF-6FA9-C150-5C2B-F705681E3637}"/>
              </a:ext>
            </a:extLst>
          </p:cNvPr>
          <p:cNvSpPr>
            <a:spLocks noGrp="1"/>
          </p:cNvSpPr>
          <p:nvPr>
            <p:ph type="title"/>
          </p:nvPr>
        </p:nvSpPr>
        <p:spPr>
          <a:xfrm>
            <a:off x="838200" y="365126"/>
            <a:ext cx="9957619" cy="57662"/>
          </a:xfrm>
        </p:spPr>
        <p:txBody>
          <a:bodyPr>
            <a:normAutofit fontScale="90000"/>
          </a:bodyPr>
          <a:lstStyle/>
          <a:p>
            <a:endParaRPr kumimoji="1" lang="ja-JP" altLang="en-US" dirty="0"/>
          </a:p>
        </p:txBody>
      </p:sp>
      <p:sp>
        <p:nvSpPr>
          <p:cNvPr id="3" name="コンテンツ プレースホルダー 2">
            <a:extLst>
              <a:ext uri="{FF2B5EF4-FFF2-40B4-BE49-F238E27FC236}">
                <a16:creationId xmlns:a16="http://schemas.microsoft.com/office/drawing/2014/main" id="{6C4F001C-76B6-4228-F98A-AC1F62284B7E}"/>
              </a:ext>
            </a:extLst>
          </p:cNvPr>
          <p:cNvSpPr>
            <a:spLocks noGrp="1"/>
          </p:cNvSpPr>
          <p:nvPr>
            <p:ph idx="1"/>
          </p:nvPr>
        </p:nvSpPr>
        <p:spPr>
          <a:xfrm>
            <a:off x="904568" y="943896"/>
            <a:ext cx="10364452" cy="5129981"/>
          </a:xfrm>
        </p:spPr>
        <p:txBody>
          <a:bodyPr>
            <a:noAutofit/>
          </a:bodyPr>
          <a:lstStyle/>
          <a:p>
            <a:pPr marL="0" indent="0">
              <a:buNone/>
            </a:pPr>
            <a:r>
              <a:rPr lang="ja-JP" altLang="en-US" sz="3200" dirty="0">
                <a:latin typeface="HG丸ｺﾞｼｯｸM-PRO" panose="020F0600000000000000" pitchFamily="50" charset="-128"/>
                <a:ea typeface="HG丸ｺﾞｼｯｸM-PRO" panose="020F0600000000000000" pitchFamily="50" charset="-128"/>
              </a:rPr>
              <a:t>ポリオ（急性灰白髄炎）はかつて「小児まひ」とも呼ばれた、ポリオウイルスによって発生する疾病です。</a:t>
            </a:r>
            <a:endParaRPr lang="en-US" altLang="ja-JP" sz="32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200" dirty="0">
                <a:latin typeface="HG丸ｺﾞｼｯｸM-PRO" panose="020F0600000000000000" pitchFamily="50" charset="-128"/>
                <a:ea typeface="HG丸ｺﾞｼｯｸM-PRO" panose="020F0600000000000000" pitchFamily="50" charset="-128"/>
              </a:rPr>
              <a:t>子ども、特に５歳未満の子ども</a:t>
            </a:r>
            <a:r>
              <a:rPr lang="ja-JP" altLang="en-US" sz="3200" dirty="0">
                <a:latin typeface="HG丸ｺﾞｼｯｸM-PRO" panose="020F0600000000000000" pitchFamily="50" charset="-128"/>
                <a:ea typeface="HG丸ｺﾞｼｯｸM-PRO" panose="020F0600000000000000" pitchFamily="50" charset="-128"/>
              </a:rPr>
              <a:t>がかかることが多く、麻痺などを起こすことのある病気です。</a:t>
            </a:r>
            <a:endParaRPr lang="en-US" altLang="ja-JP" sz="3200" dirty="0">
              <a:latin typeface="HG丸ｺﾞｼｯｸM-PRO" panose="020F0600000000000000" pitchFamily="50" charset="-128"/>
              <a:ea typeface="HG丸ｺﾞｼｯｸM-PRO" panose="020F0600000000000000" pitchFamily="50" charset="-128"/>
            </a:endParaRPr>
          </a:p>
          <a:p>
            <a:pPr marL="0" indent="0">
              <a:buNone/>
            </a:pPr>
            <a:r>
              <a:rPr lang="ja-JP" altLang="en-US" sz="3200" dirty="0">
                <a:latin typeface="HG丸ｺﾞｼｯｸM-PRO" panose="020F0600000000000000" pitchFamily="50" charset="-128"/>
                <a:ea typeface="HG丸ｺﾞｼｯｸM-PRO" panose="020F0600000000000000" pitchFamily="50" charset="-128"/>
              </a:rPr>
              <a:t>主に感染した人の便を介してうつります。</a:t>
            </a:r>
            <a:endParaRPr lang="en-US" altLang="ja-JP" sz="3200" dirty="0">
              <a:latin typeface="HG丸ｺﾞｼｯｸM-PRO" panose="020F0600000000000000" pitchFamily="50" charset="-128"/>
              <a:ea typeface="HG丸ｺﾞｼｯｸM-PRO" panose="020F0600000000000000" pitchFamily="50" charset="-128"/>
            </a:endParaRPr>
          </a:p>
          <a:p>
            <a:pPr marL="0" indent="0">
              <a:buNone/>
            </a:pPr>
            <a:r>
              <a:rPr lang="ja-JP" altLang="en-US" sz="3200" dirty="0">
                <a:latin typeface="HG丸ｺﾞｼｯｸM-PRO" panose="020F0600000000000000" pitchFamily="50" charset="-128"/>
                <a:ea typeface="HG丸ｺﾞｼｯｸM-PRO" panose="020F0600000000000000" pitchFamily="50" charset="-128"/>
              </a:rPr>
              <a:t>うつると、ポリオウイルスが脊椎の灰白髄に入り込み、神経系を侵し筋肉を麻痺させてしまいます。</a:t>
            </a:r>
            <a:endParaRPr lang="en-US" altLang="ja-JP" sz="3200" dirty="0">
              <a:latin typeface="HG丸ｺﾞｼｯｸM-PRO" panose="020F0600000000000000" pitchFamily="50" charset="-128"/>
              <a:ea typeface="HG丸ｺﾞｼｯｸM-PRO" panose="020F0600000000000000" pitchFamily="50" charset="-128"/>
            </a:endParaRPr>
          </a:p>
          <a:p>
            <a:pPr marL="0" indent="0">
              <a:buNone/>
            </a:pPr>
            <a:r>
              <a:rPr lang="ja-JP" altLang="en-US" sz="3200" dirty="0">
                <a:latin typeface="HG丸ｺﾞｼｯｸM-PRO" panose="020F0600000000000000" pitchFamily="50" charset="-128"/>
                <a:ea typeface="HG丸ｺﾞｼｯｸM-PRO" panose="020F0600000000000000" pitchFamily="50" charset="-128"/>
              </a:rPr>
              <a:t>それによって、手足の筋肉が萎縮して細くなったり、呼吸に関した神経細胞が侵されると、呼吸不能となり死亡することもあります。</a:t>
            </a:r>
            <a:endParaRPr lang="en-US" altLang="ja-JP" sz="3200" dirty="0">
              <a:latin typeface="HG丸ｺﾞｼｯｸM-PRO" panose="020F0600000000000000" pitchFamily="50" charset="-128"/>
              <a:ea typeface="HG丸ｺﾞｼｯｸM-PRO" panose="020F0600000000000000" pitchFamily="50" charset="-128"/>
            </a:endParaRPr>
          </a:p>
          <a:p>
            <a:pPr marL="0" indent="0">
              <a:buNone/>
            </a:pPr>
            <a:r>
              <a:rPr lang="ja-JP" altLang="en-US" sz="3200" dirty="0">
                <a:solidFill>
                  <a:srgbClr val="FFFF00"/>
                </a:solidFill>
                <a:latin typeface="HG丸ｺﾞｼｯｸM-PRO" panose="020F0600000000000000" pitchFamily="50" charset="-128"/>
                <a:ea typeface="HG丸ｺﾞｼｯｸM-PRO" panose="020F0600000000000000" pitchFamily="50" charset="-128"/>
              </a:rPr>
              <a:t>治療法はなく、予防接種が唯一の対策です。</a:t>
            </a:r>
            <a:endParaRPr lang="en-US" altLang="ja-JP" sz="3200" dirty="0">
              <a:solidFill>
                <a:srgbClr val="FFFF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0896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B7B455-160F-6B7F-5DF4-A9F9843C6802}"/>
              </a:ext>
            </a:extLst>
          </p:cNvPr>
          <p:cNvSpPr>
            <a:spLocks noGrp="1"/>
          </p:cNvSpPr>
          <p:nvPr>
            <p:ph type="title"/>
          </p:nvPr>
        </p:nvSpPr>
        <p:spPr>
          <a:xfrm>
            <a:off x="838200" y="365126"/>
            <a:ext cx="10515600" cy="991726"/>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ポリオウイルスの特徴</a:t>
            </a:r>
          </a:p>
        </p:txBody>
      </p:sp>
      <p:sp>
        <p:nvSpPr>
          <p:cNvPr id="3" name="コンテンツ プレースホルダー 2">
            <a:extLst>
              <a:ext uri="{FF2B5EF4-FFF2-40B4-BE49-F238E27FC236}">
                <a16:creationId xmlns:a16="http://schemas.microsoft.com/office/drawing/2014/main" id="{28DFD3F3-E58D-CDC7-A1B7-C7EC7719972B}"/>
              </a:ext>
            </a:extLst>
          </p:cNvPr>
          <p:cNvSpPr>
            <a:spLocks noGrp="1"/>
          </p:cNvSpPr>
          <p:nvPr>
            <p:ph idx="1"/>
          </p:nvPr>
        </p:nvSpPr>
        <p:spPr>
          <a:xfrm>
            <a:off x="1120000" y="1825625"/>
            <a:ext cx="10233800" cy="3827923"/>
          </a:xfrm>
        </p:spPr>
        <p:txBody>
          <a:bodyPr>
            <a:normAutofit lnSpcReduction="10000"/>
          </a:bodyPr>
          <a:lstStyle/>
          <a:p>
            <a:pPr marL="0" indent="0">
              <a:buNone/>
            </a:pPr>
            <a:r>
              <a:rPr kumimoji="1" lang="ja-JP" altLang="en-US" sz="3600" dirty="0">
                <a:latin typeface="HG丸ｺﾞｼｯｸM-PRO" panose="020F0600000000000000" pitchFamily="50" charset="-128"/>
                <a:ea typeface="HG丸ｺﾞｼｯｸM-PRO" panose="020F0600000000000000" pitchFamily="50" charset="-128"/>
              </a:rPr>
              <a:t>ポリオウイルスは、人体でしか増殖できません。</a:t>
            </a:r>
            <a:endParaRPr kumimoji="1" lang="en-US" altLang="ja-JP" sz="36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600" dirty="0">
                <a:latin typeface="HG丸ｺﾞｼｯｸM-PRO" panose="020F0600000000000000" pitchFamily="50" charset="-128"/>
                <a:ea typeface="HG丸ｺﾞｼｯｸM-PRO" panose="020F0600000000000000" pitchFamily="50" charset="-128"/>
              </a:rPr>
              <a:t>人から人にしかうつらないのです。</a:t>
            </a:r>
            <a:endParaRPr kumimoji="1" lang="en-US" altLang="ja-JP" sz="36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3600" dirty="0">
              <a:latin typeface="HG丸ｺﾞｼｯｸM-PRO" panose="020F0600000000000000" pitchFamily="50" charset="-128"/>
              <a:ea typeface="HG丸ｺﾞｼｯｸM-PRO" panose="020F0600000000000000" pitchFamily="50" charset="-128"/>
            </a:endParaRPr>
          </a:p>
          <a:p>
            <a:pPr marL="0" indent="0">
              <a:buNone/>
            </a:pPr>
            <a:r>
              <a:rPr lang="ja-JP" altLang="en-US" sz="4400" dirty="0">
                <a:latin typeface="HG丸ｺﾞｼｯｸM-PRO" panose="020F0600000000000000" pitchFamily="50" charset="-128"/>
                <a:ea typeface="HG丸ｺﾞｼｯｸM-PRO" panose="020F0600000000000000" pitchFamily="50" charset="-128"/>
              </a:rPr>
              <a:t>つまり、他の動物を介さないので、ワクチン投与を確実に続けることで、</a:t>
            </a:r>
            <a:endParaRPr lang="en-US" altLang="ja-JP" sz="4400" dirty="0">
              <a:latin typeface="HG丸ｺﾞｼｯｸM-PRO" panose="020F0600000000000000" pitchFamily="50" charset="-128"/>
              <a:ea typeface="HG丸ｺﾞｼｯｸM-PRO" panose="020F0600000000000000" pitchFamily="50" charset="-128"/>
            </a:endParaRPr>
          </a:p>
          <a:p>
            <a:pPr marL="0" indent="0">
              <a:buNone/>
            </a:pPr>
            <a:r>
              <a:rPr lang="ja-JP" altLang="en-US" sz="4400" dirty="0">
                <a:solidFill>
                  <a:srgbClr val="FFFF00"/>
                </a:solidFill>
                <a:latin typeface="HG丸ｺﾞｼｯｸM-PRO" panose="020F0600000000000000" pitchFamily="50" charset="-128"/>
                <a:ea typeface="HG丸ｺﾞｼｯｸM-PRO" panose="020F0600000000000000" pitchFamily="50" charset="-128"/>
              </a:rPr>
              <a:t>　　　　　　根絶可能</a:t>
            </a:r>
            <a:r>
              <a:rPr lang="en-US" altLang="ja-JP" sz="4400" dirty="0">
                <a:latin typeface="HG丸ｺﾞｼｯｸM-PRO" panose="020F0600000000000000" pitchFamily="50" charset="-128"/>
                <a:ea typeface="HG丸ｺﾞｼｯｸM-PRO" panose="020F0600000000000000" pitchFamily="50" charset="-128"/>
              </a:rPr>
              <a:t>‼</a:t>
            </a:r>
            <a:endParaRPr kumimoji="1" lang="ja-JP" altLang="en-US" sz="4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51048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9BB30F-1865-1472-ACC5-55DE6BB903BE}"/>
              </a:ext>
            </a:extLst>
          </p:cNvPr>
          <p:cNvSpPr>
            <a:spLocks noGrp="1"/>
          </p:cNvSpPr>
          <p:nvPr>
            <p:ph type="title"/>
          </p:nvPr>
        </p:nvSpPr>
        <p:spPr>
          <a:xfrm>
            <a:off x="838200" y="265471"/>
            <a:ext cx="10515600" cy="68826"/>
          </a:xfrm>
        </p:spPr>
        <p:txBody>
          <a:bodyPr>
            <a:normAutofit fontScale="90000"/>
          </a:bodyPr>
          <a:lstStyle/>
          <a:p>
            <a:endParaRPr kumimoji="1" lang="ja-JP" altLang="en-US" dirty="0"/>
          </a:p>
        </p:txBody>
      </p:sp>
      <p:sp>
        <p:nvSpPr>
          <p:cNvPr id="3" name="コンテンツ プレースホルダー 2">
            <a:extLst>
              <a:ext uri="{FF2B5EF4-FFF2-40B4-BE49-F238E27FC236}">
                <a16:creationId xmlns:a16="http://schemas.microsoft.com/office/drawing/2014/main" id="{F938A4A2-3AD0-FFFE-482D-503D10EA5322}"/>
              </a:ext>
            </a:extLst>
          </p:cNvPr>
          <p:cNvSpPr>
            <a:spLocks noGrp="1"/>
          </p:cNvSpPr>
          <p:nvPr>
            <p:ph idx="1"/>
          </p:nvPr>
        </p:nvSpPr>
        <p:spPr>
          <a:xfrm>
            <a:off x="540773" y="757083"/>
            <a:ext cx="11002297" cy="5419880"/>
          </a:xfrm>
        </p:spPr>
        <p:txBody>
          <a:bodyPr>
            <a:noAutofit/>
          </a:bodyPr>
          <a:lstStyle/>
          <a:p>
            <a:pPr marL="0" indent="0">
              <a:buNone/>
            </a:pPr>
            <a:r>
              <a:rPr kumimoji="1" lang="ja-JP" altLang="en-US" sz="5000" dirty="0">
                <a:latin typeface="HG丸ｺﾞｼｯｸM-PRO" panose="020F0600000000000000" pitchFamily="50" charset="-128"/>
                <a:ea typeface="HG丸ｺﾞｼｯｸM-PRO" panose="020F0600000000000000" pitchFamily="50" charset="-128"/>
              </a:rPr>
              <a:t>世界では今から３６年前まで、</a:t>
            </a:r>
            <a:endParaRPr kumimoji="1" lang="en-US" altLang="ja-JP" sz="50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5000" dirty="0">
                <a:latin typeface="HG丸ｺﾞｼｯｸM-PRO" panose="020F0600000000000000" pitchFamily="50" charset="-128"/>
                <a:ea typeface="HG丸ｺﾞｼｯｸM-PRO" panose="020F0600000000000000" pitchFamily="50" charset="-128"/>
              </a:rPr>
              <a:t>年間</a:t>
            </a:r>
            <a:r>
              <a:rPr kumimoji="1" lang="ja-JP" altLang="en-US" sz="5000" dirty="0">
                <a:solidFill>
                  <a:srgbClr val="FFFF00"/>
                </a:solidFill>
                <a:latin typeface="HG丸ｺﾞｼｯｸM-PRO" panose="020F0600000000000000" pitchFamily="50" charset="-128"/>
                <a:ea typeface="HG丸ｺﾞｼｯｸM-PRO" panose="020F0600000000000000" pitchFamily="50" charset="-128"/>
              </a:rPr>
              <a:t>３５万人</a:t>
            </a:r>
            <a:r>
              <a:rPr kumimoji="1" lang="ja-JP" altLang="en-US" sz="5000" dirty="0">
                <a:latin typeface="HG丸ｺﾞｼｯｸM-PRO" panose="020F0600000000000000" pitchFamily="50" charset="-128"/>
                <a:ea typeface="HG丸ｺﾞｼｯｸM-PRO" panose="020F0600000000000000" pitchFamily="50" charset="-128"/>
              </a:rPr>
              <a:t>以上の子どもがポリオに罹患し、麻痺を発症したり、亡くなっていました。</a:t>
            </a:r>
            <a:endParaRPr kumimoji="1" lang="en-US" altLang="ja-JP" sz="50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5000" dirty="0">
                <a:latin typeface="HG丸ｺﾞｼｯｸM-PRO" panose="020F0600000000000000" pitchFamily="50" charset="-128"/>
                <a:ea typeface="HG丸ｺﾞｼｯｸM-PRO" panose="020F0600000000000000" pitchFamily="50" charset="-128"/>
              </a:rPr>
              <a:t>日本でも、１９６０年に患者</a:t>
            </a:r>
            <a:endParaRPr kumimoji="1" lang="en-US" altLang="ja-JP" sz="50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5000" dirty="0">
                <a:solidFill>
                  <a:srgbClr val="FFFF00"/>
                </a:solidFill>
                <a:latin typeface="HG丸ｺﾞｼｯｸM-PRO" panose="020F0600000000000000" pitchFamily="50" charset="-128"/>
                <a:ea typeface="HG丸ｺﾞｼｯｸM-PRO" panose="020F0600000000000000" pitchFamily="50" charset="-128"/>
              </a:rPr>
              <a:t>６５００</a:t>
            </a:r>
            <a:r>
              <a:rPr kumimoji="1" lang="ja-JP" altLang="en-US" sz="5000" dirty="0">
                <a:latin typeface="HG丸ｺﾞｼｯｸM-PRO" panose="020F0600000000000000" pitchFamily="50" charset="-128"/>
                <a:ea typeface="HG丸ｺﾞｼｯｸM-PRO" panose="020F0600000000000000" pitchFamily="50" charset="-128"/>
              </a:rPr>
              <a:t>例に達する大流行がありました。</a:t>
            </a:r>
          </a:p>
        </p:txBody>
      </p:sp>
    </p:spTree>
    <p:extLst>
      <p:ext uri="{BB962C8B-B14F-4D97-AF65-F5344CB8AC3E}">
        <p14:creationId xmlns:p14="http://schemas.microsoft.com/office/powerpoint/2010/main" val="543798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0DCA89-71CE-08EB-203C-F5613044BCB0}"/>
              </a:ext>
            </a:extLst>
          </p:cNvPr>
          <p:cNvSpPr>
            <a:spLocks noGrp="1"/>
          </p:cNvSpPr>
          <p:nvPr>
            <p:ph type="title"/>
          </p:nvPr>
        </p:nvSpPr>
        <p:spPr>
          <a:xfrm>
            <a:off x="838200" y="365125"/>
            <a:ext cx="10515600" cy="165817"/>
          </a:xfrm>
        </p:spPr>
        <p:txBody>
          <a:bodyPr>
            <a:normAutofit fontScale="90000"/>
          </a:bodyPr>
          <a:lstStyle/>
          <a:p>
            <a:endParaRPr kumimoji="1" lang="ja-JP" altLang="en-US" dirty="0"/>
          </a:p>
        </p:txBody>
      </p:sp>
      <p:sp>
        <p:nvSpPr>
          <p:cNvPr id="3" name="コンテンツ プレースホルダー 2">
            <a:extLst>
              <a:ext uri="{FF2B5EF4-FFF2-40B4-BE49-F238E27FC236}">
                <a16:creationId xmlns:a16="http://schemas.microsoft.com/office/drawing/2014/main" id="{F3904CCA-21C4-7FFF-4FA6-3182AC10F379}"/>
              </a:ext>
            </a:extLst>
          </p:cNvPr>
          <p:cNvSpPr>
            <a:spLocks noGrp="1"/>
          </p:cNvSpPr>
          <p:nvPr>
            <p:ph idx="1"/>
          </p:nvPr>
        </p:nvSpPr>
        <p:spPr>
          <a:xfrm>
            <a:off x="737419" y="993058"/>
            <a:ext cx="10616381" cy="5499817"/>
          </a:xfrm>
        </p:spPr>
        <p:txBody>
          <a:bodyPr>
            <a:normAutofit lnSpcReduction="10000"/>
          </a:bodyPr>
          <a:lstStyle/>
          <a:p>
            <a:pPr marL="0" indent="0">
              <a:buNone/>
            </a:pPr>
            <a:r>
              <a:rPr kumimoji="1" lang="ja-JP" altLang="en-US" dirty="0">
                <a:latin typeface="HG丸ｺﾞｼｯｸM-PRO" panose="020F0600000000000000" pitchFamily="50" charset="-128"/>
                <a:ea typeface="HG丸ｺﾞｼｯｸM-PRO" panose="020F0600000000000000" pitchFamily="50" charset="-128"/>
              </a:rPr>
              <a:t>・ロータリー財団がポリオに対し、最初に補助金を授与したのは</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kumimoji="1" lang="ja-JP" altLang="en-US" dirty="0">
                <a:latin typeface="HG丸ｺﾞｼｯｸM-PRO" panose="020F0600000000000000" pitchFamily="50" charset="-128"/>
                <a:ea typeface="HG丸ｺﾞｼｯｸM-PRO" panose="020F0600000000000000" pitchFamily="50" charset="-128"/>
              </a:rPr>
              <a:t>１９３０年です。</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国際ロータリー創立７５周年の記念活動として</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solidFill>
                  <a:srgbClr val="FFFF00"/>
                </a:solidFill>
                <a:latin typeface="HG丸ｺﾞｼｯｸM-PRO" panose="020F0600000000000000" pitchFamily="50" charset="-128"/>
                <a:ea typeface="HG丸ｺﾞｼｯｸM-PRO" panose="020F0600000000000000" pitchFamily="50" charset="-128"/>
              </a:rPr>
              <a:t>１９７９年の国際児童年⇒幼児疾病⇒ポリオ根絶！</a:t>
            </a:r>
            <a:endParaRPr kumimoji="1" lang="en-US" altLang="ja-JP" dirty="0">
              <a:solidFill>
                <a:srgbClr val="FFFF00"/>
              </a:solidFill>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当時</a:t>
            </a:r>
            <a:r>
              <a:rPr lang="en-US" altLang="ja-JP" dirty="0">
                <a:latin typeface="HG丸ｺﾞｼｯｸM-PRO" panose="020F0600000000000000" pitchFamily="50" charset="-128"/>
                <a:ea typeface="HG丸ｺﾞｼｯｸM-PRO" panose="020F0600000000000000" pitchFamily="50" charset="-128"/>
              </a:rPr>
              <a:t>WHO</a:t>
            </a:r>
            <a:r>
              <a:rPr lang="ja-JP" altLang="en-US" dirty="0">
                <a:latin typeface="HG丸ｺﾞｼｯｸM-PRO" panose="020F0600000000000000" pitchFamily="50" charset="-128"/>
                <a:ea typeface="HG丸ｺﾞｼｯｸM-PRO" panose="020F0600000000000000" pitchFamily="50" charset="-128"/>
              </a:rPr>
              <a:t>（世界保健機構）は根絶できるとは考えていなかった</a:t>
            </a:r>
            <a:endParaRPr kumimoji="1"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１９８５年にポリオプラス・プログラムを開始</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solidFill>
                  <a:srgbClr val="FFFF00"/>
                </a:solidFill>
                <a:latin typeface="HG丸ｺﾞｼｯｸM-PRO" panose="020F0600000000000000" pitchFamily="50" charset="-128"/>
                <a:ea typeface="HG丸ｺﾞｼｯｸM-PRO" panose="020F0600000000000000" pitchFamily="50" charset="-128"/>
              </a:rPr>
              <a:t>　民間の社会奉仕団体である</a:t>
            </a:r>
            <a:r>
              <a:rPr lang="en-US" altLang="ja-JP" dirty="0">
                <a:solidFill>
                  <a:srgbClr val="FFFF00"/>
                </a:solidFill>
                <a:latin typeface="HG丸ｺﾞｼｯｸM-PRO" panose="020F0600000000000000" pitchFamily="50" charset="-128"/>
                <a:ea typeface="HG丸ｺﾞｼｯｸM-PRO" panose="020F0600000000000000" pitchFamily="50" charset="-128"/>
              </a:rPr>
              <a:t>RI</a:t>
            </a:r>
            <a:r>
              <a:rPr lang="ja-JP" altLang="en-US" dirty="0">
                <a:solidFill>
                  <a:srgbClr val="FFFF00"/>
                </a:solidFill>
                <a:latin typeface="HG丸ｺﾞｼｯｸM-PRO" panose="020F0600000000000000" pitchFamily="50" charset="-128"/>
                <a:ea typeface="HG丸ｺﾞｼｯｸM-PRO" panose="020F0600000000000000" pitchFamily="50" charset="-128"/>
              </a:rPr>
              <a:t>がイニシアチブをとって</a:t>
            </a:r>
            <a:endParaRPr lang="en-US" altLang="ja-JP" dirty="0">
              <a:solidFill>
                <a:srgbClr val="FFFF00"/>
              </a:solidFill>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ja-JP" altLang="en-US" dirty="0">
                <a:solidFill>
                  <a:srgbClr val="FFFF00"/>
                </a:solidFill>
                <a:latin typeface="HG丸ｺﾞｼｯｸM-PRO" panose="020F0600000000000000" pitchFamily="50" charset="-128"/>
                <a:ea typeface="HG丸ｺﾞｼｯｸM-PRO" panose="020F0600000000000000" pitchFamily="50" charset="-128"/>
              </a:rPr>
              <a:t>根絶活動が始まった。</a:t>
            </a:r>
            <a:endParaRPr lang="en-US" altLang="ja-JP" dirty="0">
              <a:solidFill>
                <a:srgbClr val="FFFF00"/>
              </a:solidFill>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１９８８年　ユニセフ・</a:t>
            </a:r>
            <a:r>
              <a:rPr kumimoji="1" lang="en-US" altLang="ja-JP" dirty="0">
                <a:latin typeface="HG丸ｺﾞｼｯｸM-PRO" panose="020F0600000000000000" pitchFamily="50" charset="-128"/>
                <a:ea typeface="HG丸ｺﾞｼｯｸM-PRO" panose="020F0600000000000000" pitchFamily="50" charset="-128"/>
              </a:rPr>
              <a:t>WHO</a:t>
            </a:r>
            <a:r>
              <a:rPr kumimoji="1" lang="ja-JP" altLang="en-US" dirty="0">
                <a:latin typeface="HG丸ｺﾞｼｯｸM-PRO" panose="020F0600000000000000" pitchFamily="50" charset="-128"/>
                <a:ea typeface="HG丸ｺﾞｼｯｸM-PRO" panose="020F0600000000000000" pitchFamily="50" charset="-128"/>
              </a:rPr>
              <a:t>とともに地球上からポリオを根絶することをめざす「世界ポリオ根絶推進活動：</a:t>
            </a:r>
            <a:r>
              <a:rPr kumimoji="1" lang="en-US" altLang="ja-JP" dirty="0">
                <a:solidFill>
                  <a:srgbClr val="FFFF00"/>
                </a:solidFill>
                <a:latin typeface="HG丸ｺﾞｼｯｸM-PRO" panose="020F0600000000000000" pitchFamily="50" charset="-128"/>
                <a:ea typeface="HG丸ｺﾞｼｯｸM-PRO" panose="020F0600000000000000" pitchFamily="50" charset="-128"/>
              </a:rPr>
              <a:t>GPEI</a:t>
            </a:r>
            <a:r>
              <a:rPr kumimoji="1" lang="ja-JP" altLang="en-US" dirty="0">
                <a:latin typeface="HG丸ｺﾞｼｯｸM-PRO" panose="020F0600000000000000" pitchFamily="50" charset="-128"/>
                <a:ea typeface="HG丸ｺﾞｼｯｸM-PRO" panose="020F0600000000000000" pitchFamily="50" charset="-128"/>
              </a:rPr>
              <a:t>」がスタート</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（この時点で</a:t>
            </a:r>
            <a:r>
              <a:rPr lang="ja-JP" altLang="en-US" dirty="0">
                <a:solidFill>
                  <a:srgbClr val="FFFF00"/>
                </a:solidFill>
                <a:latin typeface="HG丸ｺﾞｼｯｸM-PRO" panose="020F0600000000000000" pitchFamily="50" charset="-128"/>
                <a:ea typeface="HG丸ｺﾞｼｯｸM-PRO" panose="020F0600000000000000" pitchFamily="50" charset="-128"/>
              </a:rPr>
              <a:t>「撲滅」を「根絶」にかわる</a:t>
            </a:r>
            <a:r>
              <a:rPr lang="ja-JP" altLang="en-US" dirty="0">
                <a:latin typeface="HG丸ｺﾞｼｯｸM-PRO" panose="020F0600000000000000" pitchFamily="50" charset="-128"/>
                <a:ea typeface="HG丸ｺﾞｼｯｸM-PRO" panose="020F0600000000000000" pitchFamily="50" charset="-128"/>
              </a:rPr>
              <a:t>）</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ja-JP" altLang="en-US" dirty="0"/>
          </a:p>
        </p:txBody>
      </p:sp>
    </p:spTree>
    <p:extLst>
      <p:ext uri="{BB962C8B-B14F-4D97-AF65-F5344CB8AC3E}">
        <p14:creationId xmlns:p14="http://schemas.microsoft.com/office/powerpoint/2010/main" val="3986262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3D6FF6F-E1F8-74A4-9A32-BAEB0D190D0C}"/>
              </a:ext>
            </a:extLst>
          </p:cNvPr>
          <p:cNvSpPr>
            <a:spLocks noGrp="1"/>
          </p:cNvSpPr>
          <p:nvPr>
            <p:ph type="title"/>
          </p:nvPr>
        </p:nvSpPr>
        <p:spPr>
          <a:xfrm>
            <a:off x="491613" y="365125"/>
            <a:ext cx="11051458" cy="1325563"/>
          </a:xfrm>
        </p:spPr>
        <p:txBody>
          <a:bodyPr>
            <a:normAutofit fontScale="90000"/>
          </a:bodyPr>
          <a:lstStyle/>
          <a:p>
            <a:r>
              <a:rPr lang="ja-JP" altLang="en-US" dirty="0">
                <a:latin typeface="HG丸ｺﾞｼｯｸM-PRO" panose="020F0600000000000000" pitchFamily="50" charset="-128"/>
                <a:ea typeface="HG丸ｺﾞｼｯｸM-PRO" panose="020F0600000000000000" pitchFamily="50" charset="-128"/>
              </a:rPr>
              <a:t>世界ポリオ根絶推進活動（</a:t>
            </a:r>
            <a:r>
              <a:rPr lang="en-US" altLang="ja-JP" dirty="0">
                <a:latin typeface="HG丸ｺﾞｼｯｸM-PRO" panose="020F0600000000000000" pitchFamily="50" charset="-128"/>
                <a:ea typeface="HG丸ｺﾞｼｯｸM-PRO" panose="020F0600000000000000" pitchFamily="50" charset="-128"/>
              </a:rPr>
              <a:t>GPEI</a:t>
            </a:r>
            <a:r>
              <a:rPr lang="ja-JP" altLang="en-US" dirty="0">
                <a:latin typeface="HG丸ｺﾞｼｯｸM-PRO" panose="020F0600000000000000" pitchFamily="50" charset="-128"/>
                <a:ea typeface="HG丸ｺﾞｼｯｸM-PRO" panose="020F0600000000000000" pitchFamily="50" charset="-128"/>
              </a:rPr>
              <a:t>）組織</a:t>
            </a:r>
          </a:p>
        </p:txBody>
      </p:sp>
      <p:sp>
        <p:nvSpPr>
          <p:cNvPr id="3" name="コンテンツ プレースホルダー 2">
            <a:extLst>
              <a:ext uri="{FF2B5EF4-FFF2-40B4-BE49-F238E27FC236}">
                <a16:creationId xmlns:a16="http://schemas.microsoft.com/office/drawing/2014/main" id="{44495A06-CB6A-5919-2B2C-9B3884A26CF8}"/>
              </a:ext>
            </a:extLst>
          </p:cNvPr>
          <p:cNvSpPr>
            <a:spLocks noGrp="1"/>
          </p:cNvSpPr>
          <p:nvPr>
            <p:ph idx="1"/>
          </p:nvPr>
        </p:nvSpPr>
        <p:spPr/>
        <p:txBody>
          <a:bodyPr>
            <a:normAutofit/>
          </a:bodyPr>
          <a:lstStyle/>
          <a:p>
            <a:pPr marL="0" indent="0">
              <a:buNone/>
            </a:pPr>
            <a:r>
              <a:rPr kumimoji="1" lang="ja-JP" altLang="en-US" dirty="0"/>
              <a:t>　　　</a:t>
            </a:r>
            <a:endParaRPr lang="en-US" altLang="ja-JP" dirty="0"/>
          </a:p>
          <a:p>
            <a:r>
              <a:rPr lang="ja-JP" altLang="en-US" sz="3600" dirty="0">
                <a:latin typeface="HG丸ｺﾞｼｯｸM-PRO" panose="020F0600000000000000" pitchFamily="50" charset="-128"/>
                <a:ea typeface="HG丸ｺﾞｼｯｸM-PRO" panose="020F0600000000000000" pitchFamily="50" charset="-128"/>
              </a:rPr>
              <a:t>国際ロータリー（</a:t>
            </a:r>
            <a:r>
              <a:rPr lang="en-US" altLang="ja-JP" sz="3600" dirty="0">
                <a:latin typeface="HG丸ｺﾞｼｯｸM-PRO" panose="020F0600000000000000" pitchFamily="50" charset="-128"/>
                <a:ea typeface="HG丸ｺﾞｼｯｸM-PRO" panose="020F0600000000000000" pitchFamily="50" charset="-128"/>
              </a:rPr>
              <a:t>RI</a:t>
            </a:r>
            <a:r>
              <a:rPr lang="ja-JP" altLang="en-US" sz="3600" dirty="0">
                <a:latin typeface="HG丸ｺﾞｼｯｸM-PRO" panose="020F0600000000000000" pitchFamily="50" charset="-128"/>
                <a:ea typeface="HG丸ｺﾞｼｯｸM-PRO" panose="020F0600000000000000" pitchFamily="50" charset="-128"/>
              </a:rPr>
              <a:t>）</a:t>
            </a:r>
            <a:endParaRPr lang="en-US" altLang="ja-JP" sz="3600" dirty="0">
              <a:latin typeface="HG丸ｺﾞｼｯｸM-PRO" panose="020F0600000000000000" pitchFamily="50" charset="-128"/>
              <a:ea typeface="HG丸ｺﾞｼｯｸM-PRO" panose="020F0600000000000000" pitchFamily="50" charset="-128"/>
            </a:endParaRPr>
          </a:p>
          <a:p>
            <a:r>
              <a:rPr kumimoji="1" lang="ja-JP" altLang="en-US" sz="3600" dirty="0">
                <a:latin typeface="HG丸ｺﾞｼｯｸM-PRO" panose="020F0600000000000000" pitchFamily="50" charset="-128"/>
                <a:ea typeface="HG丸ｺﾞｼｯｸM-PRO" panose="020F0600000000000000" pitchFamily="50" charset="-128"/>
              </a:rPr>
              <a:t>世界保健機関（</a:t>
            </a:r>
            <a:r>
              <a:rPr kumimoji="1" lang="en-US" altLang="ja-JP" sz="3600" dirty="0">
                <a:latin typeface="HG丸ｺﾞｼｯｸM-PRO" panose="020F0600000000000000" pitchFamily="50" charset="-128"/>
                <a:ea typeface="HG丸ｺﾞｼｯｸM-PRO" panose="020F0600000000000000" pitchFamily="50" charset="-128"/>
              </a:rPr>
              <a:t>WHO</a:t>
            </a:r>
            <a:r>
              <a:rPr kumimoji="1" lang="ja-JP" altLang="en-US" sz="3600" dirty="0">
                <a:latin typeface="HG丸ｺﾞｼｯｸM-PRO" panose="020F0600000000000000" pitchFamily="50" charset="-128"/>
                <a:ea typeface="HG丸ｺﾞｼｯｸM-PRO" panose="020F0600000000000000" pitchFamily="50" charset="-128"/>
              </a:rPr>
              <a:t>）</a:t>
            </a:r>
            <a:endParaRPr kumimoji="1" lang="en-US" altLang="ja-JP" sz="3600" dirty="0">
              <a:latin typeface="HG丸ｺﾞｼｯｸM-PRO" panose="020F0600000000000000" pitchFamily="50" charset="-128"/>
              <a:ea typeface="HG丸ｺﾞｼｯｸM-PRO" panose="020F0600000000000000" pitchFamily="50" charset="-128"/>
            </a:endParaRPr>
          </a:p>
          <a:p>
            <a:r>
              <a:rPr lang="ja-JP" altLang="en-US" sz="3600" dirty="0">
                <a:latin typeface="HG丸ｺﾞｼｯｸM-PRO" panose="020F0600000000000000" pitchFamily="50" charset="-128"/>
                <a:ea typeface="HG丸ｺﾞｼｯｸM-PRO" panose="020F0600000000000000" pitchFamily="50" charset="-128"/>
              </a:rPr>
              <a:t>国際児童基金（ユニセフ）</a:t>
            </a:r>
            <a:endParaRPr lang="en-US" altLang="ja-JP" sz="3600" dirty="0">
              <a:latin typeface="HG丸ｺﾞｼｯｸM-PRO" panose="020F0600000000000000" pitchFamily="50" charset="-128"/>
              <a:ea typeface="HG丸ｺﾞｼｯｸM-PRO" panose="020F0600000000000000" pitchFamily="50" charset="-128"/>
            </a:endParaRPr>
          </a:p>
          <a:p>
            <a:r>
              <a:rPr kumimoji="1" lang="ja-JP" altLang="en-US" sz="3600" dirty="0">
                <a:latin typeface="HG丸ｺﾞｼｯｸM-PRO" panose="020F0600000000000000" pitchFamily="50" charset="-128"/>
                <a:ea typeface="HG丸ｺﾞｼｯｸM-PRO" panose="020F0600000000000000" pitchFamily="50" charset="-128"/>
              </a:rPr>
              <a:t>米国疾病対策センター（</a:t>
            </a:r>
            <a:r>
              <a:rPr kumimoji="1" lang="en-US" altLang="ja-JP" sz="3600" dirty="0">
                <a:latin typeface="HG丸ｺﾞｼｯｸM-PRO" panose="020F0600000000000000" pitchFamily="50" charset="-128"/>
                <a:ea typeface="HG丸ｺﾞｼｯｸM-PRO" panose="020F0600000000000000" pitchFamily="50" charset="-128"/>
              </a:rPr>
              <a:t>CDC</a:t>
            </a:r>
            <a:r>
              <a:rPr kumimoji="1" lang="ja-JP" altLang="en-US" sz="3600" dirty="0">
                <a:latin typeface="HG丸ｺﾞｼｯｸM-PRO" panose="020F0600000000000000" pitchFamily="50" charset="-128"/>
                <a:ea typeface="HG丸ｺﾞｼｯｸM-PRO" panose="020F0600000000000000" pitchFamily="50" charset="-128"/>
              </a:rPr>
              <a:t>）</a:t>
            </a:r>
            <a:endParaRPr kumimoji="1" lang="en-US" altLang="ja-JP" sz="3600" dirty="0">
              <a:latin typeface="HG丸ｺﾞｼｯｸM-PRO" panose="020F0600000000000000" pitchFamily="50" charset="-128"/>
              <a:ea typeface="HG丸ｺﾞｼｯｸM-PRO" panose="020F0600000000000000" pitchFamily="50" charset="-128"/>
            </a:endParaRPr>
          </a:p>
          <a:p>
            <a:r>
              <a:rPr lang="ja-JP" altLang="en-US" sz="3600" dirty="0">
                <a:latin typeface="HG丸ｺﾞｼｯｸM-PRO" panose="020F0600000000000000" pitchFamily="50" charset="-128"/>
                <a:ea typeface="HG丸ｺﾞｼｯｸM-PRO" panose="020F0600000000000000" pitchFamily="50" charset="-128"/>
              </a:rPr>
              <a:t>ビル＆メリンダ・ゲイツ財団</a:t>
            </a:r>
            <a:endParaRPr kumimoji="1" lang="en-US" altLang="ja-JP" sz="3600" dirty="0">
              <a:latin typeface="HG丸ｺﾞｼｯｸM-PRO" panose="020F0600000000000000" pitchFamily="50" charset="-128"/>
              <a:ea typeface="HG丸ｺﾞｼｯｸM-PRO" panose="020F0600000000000000" pitchFamily="50" charset="-128"/>
            </a:endParaRPr>
          </a:p>
          <a:p>
            <a:r>
              <a:rPr kumimoji="1" lang="ja-JP" altLang="en-US" sz="3600" dirty="0">
                <a:latin typeface="HG丸ｺﾞｼｯｸM-PRO" panose="020F0600000000000000" pitchFamily="50" charset="-128"/>
                <a:ea typeface="HG丸ｺﾞｼｯｸM-PRO" panose="020F0600000000000000" pitchFamily="50" charset="-128"/>
              </a:rPr>
              <a:t>世界ワクチン免疫同盟（</a:t>
            </a:r>
            <a:r>
              <a:rPr kumimoji="1" lang="en-US" altLang="ja-JP" sz="3600" dirty="0">
                <a:latin typeface="HG丸ｺﾞｼｯｸM-PRO" panose="020F0600000000000000" pitchFamily="50" charset="-128"/>
                <a:ea typeface="HG丸ｺﾞｼｯｸM-PRO" panose="020F0600000000000000" pitchFamily="50" charset="-128"/>
              </a:rPr>
              <a:t>GAVI</a:t>
            </a:r>
            <a:r>
              <a:rPr kumimoji="1" lang="ja-JP" altLang="en-US" sz="3600" dirty="0">
                <a:latin typeface="HG丸ｺﾞｼｯｸM-PRO" panose="020F0600000000000000" pitchFamily="50" charset="-128"/>
                <a:ea typeface="HG丸ｺﾞｼｯｸM-PRO" panose="020F0600000000000000" pitchFamily="50" charset="-128"/>
              </a:rPr>
              <a:t>）</a:t>
            </a:r>
            <a:endParaRPr kumimoji="1" lang="en-US" altLang="ja-JP" sz="3600" dirty="0">
              <a:latin typeface="HG丸ｺﾞｼｯｸM-PRO" panose="020F0600000000000000" pitchFamily="50" charset="-128"/>
              <a:ea typeface="HG丸ｺﾞｼｯｸM-PRO" panose="020F0600000000000000" pitchFamily="50" charset="-128"/>
            </a:endParaRPr>
          </a:p>
          <a:p>
            <a:endParaRPr kumimoji="1" lang="ja-JP" altLang="en-US" dirty="0"/>
          </a:p>
        </p:txBody>
      </p:sp>
    </p:spTree>
    <p:extLst>
      <p:ext uri="{BB962C8B-B14F-4D97-AF65-F5344CB8AC3E}">
        <p14:creationId xmlns:p14="http://schemas.microsoft.com/office/powerpoint/2010/main" val="689155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A609AF-19DC-23E5-9A95-AEB433F54754}"/>
              </a:ext>
            </a:extLst>
          </p:cNvPr>
          <p:cNvSpPr>
            <a:spLocks noGrp="1"/>
          </p:cNvSpPr>
          <p:nvPr>
            <p:ph type="title"/>
          </p:nvPr>
        </p:nvSpPr>
        <p:spPr>
          <a:xfrm>
            <a:off x="838200" y="365125"/>
            <a:ext cx="10515600" cy="165817"/>
          </a:xfrm>
        </p:spPr>
        <p:txBody>
          <a:bodyPr>
            <a:normAutofit fontScale="90000"/>
          </a:bodyPr>
          <a:lstStyle/>
          <a:p>
            <a:endParaRPr kumimoji="1" lang="ja-JP" altLang="en-US" dirty="0"/>
          </a:p>
        </p:txBody>
      </p:sp>
      <p:sp>
        <p:nvSpPr>
          <p:cNvPr id="3" name="コンテンツ プレースホルダー 2">
            <a:extLst>
              <a:ext uri="{FF2B5EF4-FFF2-40B4-BE49-F238E27FC236}">
                <a16:creationId xmlns:a16="http://schemas.microsoft.com/office/drawing/2014/main" id="{0A6149FE-9BF7-09B4-F949-8A2112E6037B}"/>
              </a:ext>
            </a:extLst>
          </p:cNvPr>
          <p:cNvSpPr>
            <a:spLocks noGrp="1"/>
          </p:cNvSpPr>
          <p:nvPr>
            <p:ph idx="1"/>
          </p:nvPr>
        </p:nvSpPr>
        <p:spPr>
          <a:xfrm>
            <a:off x="501445" y="1779639"/>
            <a:ext cx="11454581" cy="4397324"/>
          </a:xfrm>
        </p:spPr>
        <p:txBody>
          <a:bodyPr>
            <a:normAutofit/>
          </a:bodyPr>
          <a:lstStyle/>
          <a:p>
            <a:pPr marL="0" indent="0">
              <a:buNone/>
            </a:pPr>
            <a:r>
              <a:rPr lang="ja-JP" altLang="en-US" sz="4800" dirty="0">
                <a:latin typeface="HG丸ｺﾞｼｯｸM-PRO" panose="020F0600000000000000" pitchFamily="50" charset="-128"/>
                <a:ea typeface="HG丸ｺﾞｼｯｸM-PRO" panose="020F0600000000000000" pitchFamily="50" charset="-128"/>
              </a:rPr>
              <a:t>今日まで、</a:t>
            </a:r>
            <a:r>
              <a:rPr kumimoji="1" lang="ja-JP" altLang="en-US" sz="4800" dirty="0">
                <a:latin typeface="HG丸ｺﾞｼｯｸM-PRO" panose="020F0600000000000000" pitchFamily="50" charset="-128"/>
                <a:ea typeface="HG丸ｺﾞｼｯｸM-PRO" panose="020F0600000000000000" pitchFamily="50" charset="-128"/>
              </a:rPr>
              <a:t>世界</a:t>
            </a:r>
            <a:r>
              <a:rPr kumimoji="1" lang="ja-JP" altLang="en-US" sz="4800" dirty="0">
                <a:solidFill>
                  <a:srgbClr val="FFFF00"/>
                </a:solidFill>
                <a:latin typeface="HG丸ｺﾞｼｯｸM-PRO" panose="020F0600000000000000" pitchFamily="50" charset="-128"/>
                <a:ea typeface="HG丸ｺﾞｼｯｸM-PRO" panose="020F0600000000000000" pitchFamily="50" charset="-128"/>
              </a:rPr>
              <a:t>２６億人</a:t>
            </a:r>
            <a:r>
              <a:rPr kumimoji="1" lang="ja-JP" altLang="en-US" sz="4800" dirty="0">
                <a:latin typeface="HG丸ｺﾞｼｯｸM-PRO" panose="020F0600000000000000" pitchFamily="50" charset="-128"/>
                <a:ea typeface="HG丸ｺﾞｼｯｸM-PRO" panose="020F0600000000000000" pitchFamily="50" charset="-128"/>
              </a:rPr>
              <a:t>の子どもたちがワクチンを接種し、</a:t>
            </a:r>
            <a:r>
              <a:rPr kumimoji="1" lang="en-US" altLang="ja-JP" sz="4800" dirty="0">
                <a:solidFill>
                  <a:srgbClr val="FFFF00"/>
                </a:solidFill>
                <a:latin typeface="HG丸ｺﾞｼｯｸM-PRO" panose="020F0600000000000000" pitchFamily="50" charset="-128"/>
                <a:ea typeface="HG丸ｺﾞｼｯｸM-PRO" panose="020F0600000000000000" pitchFamily="50" charset="-128"/>
              </a:rPr>
              <a:t>99.9</a:t>
            </a:r>
            <a:r>
              <a:rPr kumimoji="1" lang="ja-JP" altLang="en-US" sz="4800" dirty="0">
                <a:solidFill>
                  <a:srgbClr val="FFFF00"/>
                </a:solidFill>
                <a:latin typeface="HG丸ｺﾞｼｯｸM-PRO" panose="020F0600000000000000" pitchFamily="50" charset="-128"/>
                <a:ea typeface="HG丸ｺﾞｼｯｸM-PRO" panose="020F0600000000000000" pitchFamily="50" charset="-128"/>
              </a:rPr>
              <a:t>％</a:t>
            </a:r>
            <a:r>
              <a:rPr kumimoji="1" lang="ja-JP" altLang="en-US" sz="4800" dirty="0">
                <a:latin typeface="HG丸ｺﾞｼｯｸM-PRO" panose="020F0600000000000000" pitchFamily="50" charset="-128"/>
                <a:ea typeface="HG丸ｺﾞｼｯｸM-PRO" panose="020F0600000000000000" pitchFamily="50" charset="-128"/>
              </a:rPr>
              <a:t>まで減らすことができました。</a:t>
            </a:r>
          </a:p>
        </p:txBody>
      </p:sp>
    </p:spTree>
    <p:extLst>
      <p:ext uri="{BB962C8B-B14F-4D97-AF65-F5344CB8AC3E}">
        <p14:creationId xmlns:p14="http://schemas.microsoft.com/office/powerpoint/2010/main" val="1157116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4A25FA-CB8F-E68F-6A9A-9E219E2E6B2F}"/>
              </a:ext>
            </a:extLst>
          </p:cNvPr>
          <p:cNvSpPr>
            <a:spLocks noGrp="1"/>
          </p:cNvSpPr>
          <p:nvPr>
            <p:ph type="title"/>
          </p:nvPr>
        </p:nvSpPr>
        <p:spPr>
          <a:xfrm>
            <a:off x="838200" y="365125"/>
            <a:ext cx="10515600" cy="77327"/>
          </a:xfrm>
        </p:spPr>
        <p:txBody>
          <a:bodyPr>
            <a:normAutofit fontScale="90000"/>
          </a:bodyPr>
          <a:lstStyle/>
          <a:p>
            <a:endParaRPr kumimoji="1" lang="ja-JP" altLang="en-US" dirty="0"/>
          </a:p>
        </p:txBody>
      </p:sp>
      <p:sp>
        <p:nvSpPr>
          <p:cNvPr id="3" name="コンテンツ プレースホルダー 2">
            <a:extLst>
              <a:ext uri="{FF2B5EF4-FFF2-40B4-BE49-F238E27FC236}">
                <a16:creationId xmlns:a16="http://schemas.microsoft.com/office/drawing/2014/main" id="{9DC0D9FE-98FF-D3FC-5C4D-6F28428C6EE1}"/>
              </a:ext>
            </a:extLst>
          </p:cNvPr>
          <p:cNvSpPr>
            <a:spLocks noGrp="1"/>
          </p:cNvSpPr>
          <p:nvPr>
            <p:ph idx="1"/>
          </p:nvPr>
        </p:nvSpPr>
        <p:spPr>
          <a:xfrm>
            <a:off x="609600" y="747252"/>
            <a:ext cx="10744200" cy="5745623"/>
          </a:xfrm>
        </p:spPr>
        <p:txBody>
          <a:bodyPr>
            <a:noAutofit/>
          </a:bodyPr>
          <a:lstStyle/>
          <a:p>
            <a:pPr marL="0" indent="0">
              <a:buNone/>
            </a:pPr>
            <a:r>
              <a:rPr kumimoji="1" lang="ja-JP" altLang="en-US" sz="4800" dirty="0">
                <a:latin typeface="HG丸ｺﾞｼｯｸM-PRO" panose="020F0600000000000000" pitchFamily="50" charset="-128"/>
                <a:ea typeface="HG丸ｺﾞｼｯｸM-PRO" panose="020F0600000000000000" pitchFamily="50" charset="-128"/>
              </a:rPr>
              <a:t>日本では１９８０年を最後に発生</a:t>
            </a:r>
            <a:r>
              <a:rPr lang="ja-JP" altLang="en-US" sz="4800" dirty="0">
                <a:latin typeface="HG丸ｺﾞｼｯｸM-PRO" panose="020F0600000000000000" pitchFamily="50" charset="-128"/>
                <a:ea typeface="HG丸ｺﾞｼｯｸM-PRO" panose="020F0600000000000000" pitchFamily="50" charset="-128"/>
              </a:rPr>
              <a:t>していません。</a:t>
            </a:r>
            <a:endParaRPr lang="en-US" altLang="ja-JP" sz="4800" dirty="0">
              <a:latin typeface="HG丸ｺﾞｼｯｸM-PRO" panose="020F0600000000000000" pitchFamily="50" charset="-128"/>
              <a:ea typeface="HG丸ｺﾞｼｯｸM-PRO" panose="020F0600000000000000" pitchFamily="50" charset="-128"/>
            </a:endParaRPr>
          </a:p>
          <a:p>
            <a:pPr marL="0" indent="0">
              <a:buNone/>
            </a:pPr>
            <a:endParaRPr lang="en-US" altLang="ja-JP" sz="48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800" dirty="0">
                <a:latin typeface="HG丸ｺﾞｼｯｸM-PRO" panose="020F0600000000000000" pitchFamily="50" charset="-128"/>
                <a:ea typeface="HG丸ｺﾞｼｯｸM-PRO" panose="020F0600000000000000" pitchFamily="50" charset="-128"/>
              </a:rPr>
              <a:t>世界では１９８８年の約３５万例の報告がありましたが、２０２４年現在、ポリオウイルス（野生株）が残る国は世界でもわずかで、あと一歩のところまできています。</a:t>
            </a:r>
          </a:p>
        </p:txBody>
      </p:sp>
    </p:spTree>
    <p:extLst>
      <p:ext uri="{BB962C8B-B14F-4D97-AF65-F5344CB8AC3E}">
        <p14:creationId xmlns:p14="http://schemas.microsoft.com/office/powerpoint/2010/main" val="787568591"/>
      </p:ext>
    </p:extLst>
  </p:cSld>
  <p:clrMapOvr>
    <a:masterClrMapping/>
  </p:clrMapOvr>
</p:sld>
</file>

<file path=ppt/theme/theme1.xml><?xml version="1.0" encoding="utf-8"?>
<a:theme xmlns:a="http://schemas.openxmlformats.org/drawingml/2006/main" name="奥行">
  <a:themeElements>
    <a:clrScheme name="奥行">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奥行">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奥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TM04033923[[fn=奥行]]</Template>
  <TotalTime>53</TotalTime>
  <Words>814</Words>
  <Application>Microsoft Office PowerPoint</Application>
  <PresentationFormat>ワイド画面</PresentationFormat>
  <Paragraphs>77</Paragraphs>
  <Slides>14</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HG丸ｺﾞｼｯｸM-PRO</vt:lpstr>
      <vt:lpstr>游ゴシック</vt:lpstr>
      <vt:lpstr>Arial</vt:lpstr>
      <vt:lpstr>Corbel</vt:lpstr>
      <vt:lpstr>奥行</vt:lpstr>
      <vt:lpstr>地区大会でのポリオ根絶 寄付活動ブースへ参加協力のお願い</vt:lpstr>
      <vt:lpstr>PowerPoint プレゼンテーション</vt:lpstr>
      <vt:lpstr>PowerPoint プレゼンテーション</vt:lpstr>
      <vt:lpstr>ポリオウイルスの特徴</vt:lpstr>
      <vt:lpstr>PowerPoint プレゼンテーション</vt:lpstr>
      <vt:lpstr>PowerPoint プレゼンテーション</vt:lpstr>
      <vt:lpstr>世界ポリオ根絶推進活動（GPEI）組織</vt:lpstr>
      <vt:lpstr>PowerPoint プレゼンテーション</vt:lpstr>
      <vt:lpstr>PowerPoint プレゼンテーション</vt:lpstr>
      <vt:lpstr>PowerPoint プレゼンテーション</vt:lpstr>
      <vt:lpstr>PowerPoint プレゼンテーション</vt:lpstr>
      <vt:lpstr>国際活動においてなぜお金が必要か？</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義治 吉岡</dc:creator>
  <cp:lastModifiedBy>義治 吉岡</cp:lastModifiedBy>
  <cp:revision>4</cp:revision>
  <dcterms:created xsi:type="dcterms:W3CDTF">2024-07-29T02:29:45Z</dcterms:created>
  <dcterms:modified xsi:type="dcterms:W3CDTF">2024-07-29T07:39:40Z</dcterms:modified>
</cp:coreProperties>
</file>