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sldIdLst>
    <p:sldId id="338" r:id="rId4"/>
    <p:sldId id="339" r:id="rId5"/>
    <p:sldId id="476" r:id="rId6"/>
    <p:sldId id="471" r:id="rId7"/>
    <p:sldId id="472" r:id="rId8"/>
    <p:sldId id="475" r:id="rId9"/>
    <p:sldId id="335" r:id="rId10"/>
    <p:sldId id="336" r:id="rId11"/>
    <p:sldId id="286" r:id="rId12"/>
    <p:sldId id="337" r:id="rId13"/>
    <p:sldId id="290" r:id="rId14"/>
    <p:sldId id="288" r:id="rId15"/>
    <p:sldId id="477" r:id="rId16"/>
    <p:sldId id="256" r:id="rId17"/>
    <p:sldId id="479" r:id="rId18"/>
    <p:sldId id="478" r:id="rId19"/>
    <p:sldId id="480" r:id="rId20"/>
    <p:sldId id="481" r:id="rId21"/>
    <p:sldId id="482" r:id="rId22"/>
    <p:sldId id="4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5059C3-6A89-4494-99FF-5A4D6FFD50EB}" type="datetimeFigureOut">
              <a:rPr lang="en-US" dirty="0"/>
              <a:t>3/25/2024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609285" y="2851331"/>
            <a:ext cx="3893623" cy="30714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66635" y="2851331"/>
            <a:ext cx="3899798" cy="30714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3/25/2024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3/25/2024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3/25/2024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525BB-DA17-4BA0-B3C8-3AC3ABC827E6}" type="datetimeFigureOut">
              <a:rPr lang="en-US" dirty="0"/>
              <a:t>3/25/2024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6C4C9A-3960-41CF-A4E9-2A8FB932454B}" type="datetimeFigureOut">
              <a:rPr lang="en-US" dirty="0"/>
              <a:t>3/25/2024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3/25/2024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kumimoji="1"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kumimoji="1"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27E23-F11B-E680-D047-7038BF45C0D9}"/>
              </a:ext>
            </a:extLst>
          </p:cNvPr>
          <p:cNvSpPr>
            <a:spLocks noGrp="1"/>
          </p:cNvSpPr>
          <p:nvPr>
            <p:ph type="ctrTitle"/>
          </p:nvPr>
        </p:nvSpPr>
        <p:spPr>
          <a:xfrm>
            <a:off x="1051560" y="704086"/>
            <a:ext cx="8641080" cy="2268559"/>
          </a:xfrm>
        </p:spPr>
        <p:txBody>
          <a:bodyPr>
            <a:normAutofit/>
          </a:bodyPr>
          <a:lstStyle/>
          <a:p>
            <a:pPr algn="ctr"/>
            <a:r>
              <a:rPr lang="ja-JP" altLang="en-US" sz="4400" dirty="0"/>
              <a:t>地区チーム研修セミナー</a:t>
            </a:r>
          </a:p>
        </p:txBody>
      </p:sp>
      <p:sp>
        <p:nvSpPr>
          <p:cNvPr id="4" name="字幕 3">
            <a:extLst>
              <a:ext uri="{FF2B5EF4-FFF2-40B4-BE49-F238E27FC236}">
                <a16:creationId xmlns:a16="http://schemas.microsoft.com/office/drawing/2014/main" id="{41B0CF91-C846-EFCB-FA2A-54B228442AC6}"/>
              </a:ext>
            </a:extLst>
          </p:cNvPr>
          <p:cNvSpPr>
            <a:spLocks noGrp="1"/>
          </p:cNvSpPr>
          <p:nvPr>
            <p:ph type="subTitle" idx="1"/>
          </p:nvPr>
        </p:nvSpPr>
        <p:spPr>
          <a:xfrm>
            <a:off x="1821298" y="2639426"/>
            <a:ext cx="6179702" cy="2188606"/>
          </a:xfrm>
        </p:spPr>
        <p:txBody>
          <a:bodyPr>
            <a:normAutofit fontScale="25000" lnSpcReduction="20000"/>
          </a:bodyPr>
          <a:lstStyle/>
          <a:p>
            <a:pPr algn="ctr"/>
            <a:r>
              <a:rPr lang="ja-JP" altLang="en-US" sz="16000" dirty="0"/>
              <a:t>「ロータリーを学ぼう」</a:t>
            </a:r>
            <a:endParaRPr lang="en-US" altLang="ja-JP" sz="16000" dirty="0"/>
          </a:p>
          <a:p>
            <a:r>
              <a:rPr lang="ja-JP" altLang="en-US" sz="8000" dirty="0"/>
              <a:t>２０２４年２月１８日（日）</a:t>
            </a:r>
            <a:endParaRPr lang="en-US" altLang="ja-JP" sz="8000" dirty="0"/>
          </a:p>
          <a:p>
            <a:r>
              <a:rPr lang="ja-JP" altLang="en-US" sz="8000" dirty="0"/>
              <a:t>長崎インターナショナルホテル</a:t>
            </a:r>
            <a:endParaRPr lang="en-US" altLang="ja-JP" sz="8000" dirty="0"/>
          </a:p>
          <a:p>
            <a:r>
              <a:rPr lang="ja-JP" altLang="en-US" sz="8000" dirty="0"/>
              <a:t>Ｄ．</a:t>
            </a:r>
            <a:r>
              <a:rPr lang="en-US" altLang="ja-JP" sz="8000" dirty="0"/>
              <a:t>2740</a:t>
            </a:r>
            <a:r>
              <a:rPr lang="ja-JP" altLang="en-US" sz="8000" dirty="0"/>
              <a:t>　２００７～０９　</a:t>
            </a:r>
            <a:r>
              <a:rPr lang="en-US" altLang="ja-JP" sz="8000" dirty="0"/>
              <a:t>P</a:t>
            </a:r>
            <a:r>
              <a:rPr lang="ja-JP" altLang="en-US" sz="8000" dirty="0"/>
              <a:t>．</a:t>
            </a:r>
            <a:r>
              <a:rPr lang="en-US" altLang="ja-JP" sz="8000" dirty="0"/>
              <a:t>G</a:t>
            </a:r>
            <a:r>
              <a:rPr lang="ja-JP" altLang="en-US" sz="8000" dirty="0"/>
              <a:t>．　野口　清</a:t>
            </a:r>
          </a:p>
        </p:txBody>
      </p:sp>
      <p:pic>
        <p:nvPicPr>
          <p:cNvPr id="5" name="Picture 2" descr="簡易公式ロゴ">
            <a:extLst>
              <a:ext uri="{FF2B5EF4-FFF2-40B4-BE49-F238E27FC236}">
                <a16:creationId xmlns:a16="http://schemas.microsoft.com/office/drawing/2014/main" id="{16CBD191-1EF1-5445-30F9-498C0FDF1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390" y="454977"/>
            <a:ext cx="1924050" cy="70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a:extLst>
              <a:ext uri="{FF2B5EF4-FFF2-40B4-BE49-F238E27FC236}">
                <a16:creationId xmlns:a16="http://schemas.microsoft.com/office/drawing/2014/main" id="{3CF62892-DDB1-C3F4-FA5D-05DAFE7621F3}"/>
              </a:ext>
            </a:extLst>
          </p:cNvPr>
          <p:cNvSpPr txBox="1">
            <a:spLocks noChangeArrowheads="1"/>
          </p:cNvSpPr>
          <p:nvPr/>
        </p:nvSpPr>
        <p:spPr bwMode="auto">
          <a:xfrm>
            <a:off x="3032126" y="930275"/>
            <a:ext cx="4437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3600"/>
              <a:t>国際ロータリーの権限</a:t>
            </a:r>
          </a:p>
        </p:txBody>
      </p:sp>
      <p:sp>
        <p:nvSpPr>
          <p:cNvPr id="14339" name="Text Box 8">
            <a:extLst>
              <a:ext uri="{FF2B5EF4-FFF2-40B4-BE49-F238E27FC236}">
                <a16:creationId xmlns:a16="http://schemas.microsoft.com/office/drawing/2014/main" id="{E2E656B2-081D-6730-DD8C-9DC1C4870E92}"/>
              </a:ext>
            </a:extLst>
          </p:cNvPr>
          <p:cNvSpPr txBox="1">
            <a:spLocks noChangeArrowheads="1"/>
          </p:cNvSpPr>
          <p:nvPr/>
        </p:nvSpPr>
        <p:spPr bwMode="auto">
          <a:xfrm>
            <a:off x="2743200" y="1828800"/>
            <a:ext cx="76962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800"/>
              <a:t>１．</a:t>
            </a:r>
            <a:r>
              <a:rPr lang="ja-JP" altLang="en-US"/>
              <a:t>直接監督権</a:t>
            </a:r>
            <a:r>
              <a:rPr lang="ja-JP" altLang="en-US" sz="2400"/>
              <a:t>（国際ロータリー細則第３条３項）</a:t>
            </a:r>
          </a:p>
          <a:p>
            <a:pPr eaLnBrk="1" hangingPunct="1">
              <a:buFontTx/>
              <a:buNone/>
            </a:pPr>
            <a:r>
              <a:rPr lang="ja-JP" altLang="en-US" sz="2000"/>
              <a:t>　　　　・</a:t>
            </a:r>
            <a:r>
              <a:rPr lang="ja-JP" altLang="en-US" sz="2800"/>
              <a:t>標準ロータリークラブ定款の採用　</a:t>
            </a:r>
          </a:p>
          <a:p>
            <a:pPr eaLnBrk="1" hangingPunct="1">
              <a:buFontTx/>
              <a:buNone/>
            </a:pPr>
            <a:r>
              <a:rPr lang="ja-JP" altLang="en-US" sz="2000"/>
              <a:t>　　　　・</a:t>
            </a:r>
            <a:r>
              <a:rPr lang="ja-JP" altLang="en-US" sz="2800"/>
              <a:t>全世界にロータリークラブを作ること</a:t>
            </a:r>
          </a:p>
          <a:p>
            <a:pPr eaLnBrk="1" hangingPunct="1">
              <a:buFontTx/>
              <a:buNone/>
            </a:pPr>
            <a:r>
              <a:rPr lang="ja-JP" altLang="en-US" sz="2000"/>
              <a:t>　　　　・</a:t>
            </a:r>
            <a:r>
              <a:rPr lang="ja-JP" altLang="en-US" sz="2800"/>
              <a:t>ザ・ロータリーアン誌又は地域雑誌の講読</a:t>
            </a:r>
          </a:p>
          <a:p>
            <a:pPr eaLnBrk="1" hangingPunct="1">
              <a:buFontTx/>
              <a:buNone/>
            </a:pPr>
            <a:r>
              <a:rPr lang="ja-JP" altLang="en-US" sz="2800"/>
              <a:t>２．</a:t>
            </a:r>
            <a:r>
              <a:rPr lang="ja-JP" altLang="en-US"/>
              <a:t>指導・助言権</a:t>
            </a:r>
            <a:r>
              <a:rPr lang="ja-JP" altLang="en-US" sz="2400"/>
              <a:t>（受任義務はない）</a:t>
            </a:r>
          </a:p>
          <a:p>
            <a:pPr eaLnBrk="1" hangingPunct="1">
              <a:buFontTx/>
              <a:buNone/>
            </a:pPr>
            <a:r>
              <a:rPr lang="ja-JP" altLang="en-US" sz="2400"/>
              <a:t>　</a:t>
            </a:r>
            <a:r>
              <a:rPr lang="ja-JP" altLang="en-US" sz="2000"/>
              <a:t>・</a:t>
            </a:r>
            <a:r>
              <a:rPr lang="ja-JP" altLang="en-US" sz="2800"/>
              <a:t>職業倫理訓、モットー、四つのテスト等</a:t>
            </a:r>
          </a:p>
          <a:p>
            <a:pPr eaLnBrk="1" hangingPunct="1">
              <a:buFontTx/>
              <a:buNone/>
            </a:pPr>
            <a:r>
              <a:rPr lang="ja-JP" altLang="en-US" sz="2000"/>
              <a:t>　・</a:t>
            </a:r>
            <a:r>
              <a:rPr lang="ja-JP" altLang="en-US" sz="2800"/>
              <a:t>奉仕の実践の提唱</a:t>
            </a:r>
            <a:endParaRPr lang="ja-JP" altLang="en-US" sz="2000"/>
          </a:p>
        </p:txBody>
      </p:sp>
      <p:pic>
        <p:nvPicPr>
          <p:cNvPr id="4098" name="Picture 2" descr="簡易公式ロゴ">
            <a:extLst>
              <a:ext uri="{FF2B5EF4-FFF2-40B4-BE49-F238E27FC236}">
                <a16:creationId xmlns:a16="http://schemas.microsoft.com/office/drawing/2014/main" id="{46415447-ADC2-8B16-6416-B3E97D4EA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760" y="416943"/>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22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813118F-89ED-F801-221F-FCA3ED182316}"/>
              </a:ext>
            </a:extLst>
          </p:cNvPr>
          <p:cNvSpPr txBox="1">
            <a:spLocks noChangeArrowheads="1"/>
          </p:cNvSpPr>
          <p:nvPr/>
        </p:nvSpPr>
        <p:spPr bwMode="auto">
          <a:xfrm>
            <a:off x="2955926" y="777875"/>
            <a:ext cx="512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3600"/>
              <a:t>標準ロータリークラブ定款</a:t>
            </a:r>
          </a:p>
        </p:txBody>
      </p:sp>
      <p:sp>
        <p:nvSpPr>
          <p:cNvPr id="15363" name="Text Box 3">
            <a:extLst>
              <a:ext uri="{FF2B5EF4-FFF2-40B4-BE49-F238E27FC236}">
                <a16:creationId xmlns:a16="http://schemas.microsoft.com/office/drawing/2014/main" id="{6FAB8D33-045B-9F21-2177-5212E8852E43}"/>
              </a:ext>
            </a:extLst>
          </p:cNvPr>
          <p:cNvSpPr txBox="1">
            <a:spLocks noChangeArrowheads="1"/>
          </p:cNvSpPr>
          <p:nvPr/>
        </p:nvSpPr>
        <p:spPr bwMode="auto">
          <a:xfrm>
            <a:off x="2955926" y="2001839"/>
            <a:ext cx="6569075"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１</a:t>
            </a:r>
            <a:r>
              <a:rPr lang="en-US" altLang="ja-JP"/>
              <a:t>922</a:t>
            </a:r>
            <a:r>
              <a:rPr lang="ja-JP" altLang="en-US"/>
              <a:t>年に</a:t>
            </a:r>
          </a:p>
          <a:p>
            <a:pPr eaLnBrk="1" hangingPunct="1">
              <a:buFontTx/>
              <a:buNone/>
            </a:pPr>
            <a:r>
              <a:rPr lang="ja-JP" altLang="en-US"/>
              <a:t>ロータリークラブの中核部分だけは全世界のすべてのクラブが共通に持とうと言う考え方で出来上がったもの。</a:t>
            </a:r>
          </a:p>
        </p:txBody>
      </p:sp>
      <p:sp>
        <p:nvSpPr>
          <p:cNvPr id="15364" name="Rectangle 4">
            <a:extLst>
              <a:ext uri="{FF2B5EF4-FFF2-40B4-BE49-F238E27FC236}">
                <a16:creationId xmlns:a16="http://schemas.microsoft.com/office/drawing/2014/main" id="{E4BF6F0B-CA76-106F-5AD4-B43AEB79DDEC}"/>
              </a:ext>
            </a:extLst>
          </p:cNvPr>
          <p:cNvSpPr>
            <a:spLocks noChangeArrowheads="1"/>
          </p:cNvSpPr>
          <p:nvPr/>
        </p:nvSpPr>
        <p:spPr bwMode="auto">
          <a:xfrm>
            <a:off x="2438400" y="4343401"/>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b="1"/>
              <a:t>・一業種一会員制の適用（職業分類表作成）</a:t>
            </a:r>
          </a:p>
          <a:p>
            <a:pPr eaLnBrk="1" hangingPunct="1">
              <a:spcBef>
                <a:spcPct val="50000"/>
              </a:spcBef>
              <a:buFontTx/>
              <a:buNone/>
            </a:pPr>
            <a:r>
              <a:rPr lang="ja-JP" altLang="en-US" b="1"/>
              <a:t>・例会出席適用（１週に１度）</a:t>
            </a:r>
          </a:p>
        </p:txBody>
      </p:sp>
      <p:pic>
        <p:nvPicPr>
          <p:cNvPr id="5122" name="Picture 2" descr="簡易公式ロゴ">
            <a:extLst>
              <a:ext uri="{FF2B5EF4-FFF2-40B4-BE49-F238E27FC236}">
                <a16:creationId xmlns:a16="http://schemas.microsoft.com/office/drawing/2014/main" id="{F757CBF1-4696-0D83-52D6-3D574A30A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202" y="657225"/>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7323B4D-A29F-91CC-6B47-3D9FD5562063}"/>
              </a:ext>
            </a:extLst>
          </p:cNvPr>
          <p:cNvSpPr txBox="1">
            <a:spLocks noChangeArrowheads="1"/>
          </p:cNvSpPr>
          <p:nvPr/>
        </p:nvSpPr>
        <p:spPr bwMode="auto">
          <a:xfrm>
            <a:off x="2955926" y="777875"/>
            <a:ext cx="3065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3600"/>
              <a:t>国際ロータリー</a:t>
            </a:r>
          </a:p>
        </p:txBody>
      </p:sp>
      <p:sp>
        <p:nvSpPr>
          <p:cNvPr id="16387" name="Text Box 3">
            <a:extLst>
              <a:ext uri="{FF2B5EF4-FFF2-40B4-BE49-F238E27FC236}">
                <a16:creationId xmlns:a16="http://schemas.microsoft.com/office/drawing/2014/main" id="{1E7E8434-F144-47A9-FDC8-A0DE175A12D2}"/>
              </a:ext>
            </a:extLst>
          </p:cNvPr>
          <p:cNvSpPr txBox="1">
            <a:spLocks noChangeArrowheads="1"/>
          </p:cNvSpPr>
          <p:nvPr/>
        </p:nvSpPr>
        <p:spPr bwMode="auto">
          <a:xfrm>
            <a:off x="2363790" y="1701651"/>
            <a:ext cx="7510389"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dirty="0"/>
              <a:t>全世界のロータリークラブの連合組織体で</a:t>
            </a:r>
          </a:p>
          <a:p>
            <a:pPr eaLnBrk="1" hangingPunct="1">
              <a:buFontTx/>
              <a:buNone/>
            </a:pPr>
            <a:r>
              <a:rPr lang="ja-JP" altLang="en-US" dirty="0"/>
              <a:t>あって、ロータリーアンの集合体ではありま</a:t>
            </a:r>
          </a:p>
          <a:p>
            <a:pPr eaLnBrk="1" hangingPunct="1">
              <a:buFontTx/>
              <a:buNone/>
            </a:pPr>
            <a:r>
              <a:rPr lang="ja-JP" altLang="en-US" dirty="0"/>
              <a:t>せん。</a:t>
            </a:r>
          </a:p>
        </p:txBody>
      </p:sp>
      <p:sp>
        <p:nvSpPr>
          <p:cNvPr id="16388" name="Text Box 4">
            <a:extLst>
              <a:ext uri="{FF2B5EF4-FFF2-40B4-BE49-F238E27FC236}">
                <a16:creationId xmlns:a16="http://schemas.microsoft.com/office/drawing/2014/main" id="{89ADCE16-4358-9BB1-ADE8-DD51896936F9}"/>
              </a:ext>
            </a:extLst>
          </p:cNvPr>
          <p:cNvSpPr txBox="1">
            <a:spLocks noChangeArrowheads="1"/>
          </p:cNvSpPr>
          <p:nvPr/>
        </p:nvSpPr>
        <p:spPr bwMode="auto">
          <a:xfrm>
            <a:off x="2501901" y="4038601"/>
            <a:ext cx="8244565"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国際ロータリーはロータリーアンを直接監督し、</a:t>
            </a:r>
          </a:p>
          <a:p>
            <a:pPr eaLnBrk="1" hangingPunct="1">
              <a:buFontTx/>
              <a:buNone/>
            </a:pPr>
            <a:r>
              <a:rPr lang="ja-JP" altLang="en-US"/>
              <a:t>ロータリーアンに指導と助言を与えることは出</a:t>
            </a:r>
          </a:p>
          <a:p>
            <a:pPr eaLnBrk="1" hangingPunct="1">
              <a:buFontTx/>
              <a:buNone/>
            </a:pPr>
            <a:r>
              <a:rPr lang="ja-JP" altLang="en-US"/>
              <a:t>来ない。</a:t>
            </a:r>
          </a:p>
        </p:txBody>
      </p:sp>
      <p:pic>
        <p:nvPicPr>
          <p:cNvPr id="6146" name="Picture 2" descr="簡易公式ロゴ">
            <a:extLst>
              <a:ext uri="{FF2B5EF4-FFF2-40B4-BE49-F238E27FC236}">
                <a16:creationId xmlns:a16="http://schemas.microsoft.com/office/drawing/2014/main" id="{83786024-6CB6-6EED-067E-75241740A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416" y="417438"/>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B78F-EA1D-8523-46EE-32BCA9231F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5B5032-AA9C-665C-06D9-B4DC56C52A61}"/>
              </a:ext>
            </a:extLst>
          </p:cNvPr>
          <p:cNvSpPr>
            <a:spLocks noGrp="1"/>
          </p:cNvSpPr>
          <p:nvPr>
            <p:ph type="ctrTitle"/>
          </p:nvPr>
        </p:nvSpPr>
        <p:spPr>
          <a:xfrm>
            <a:off x="932688" y="2229635"/>
            <a:ext cx="8055864" cy="3339061"/>
          </a:xfrm>
        </p:spPr>
        <p:txBody>
          <a:bodyPr>
            <a:normAutofit/>
          </a:bodyPr>
          <a:lstStyle/>
          <a:p>
            <a:pPr algn="l"/>
            <a:r>
              <a:rPr kumimoji="1" lang="ja-JP" altLang="en-US" sz="2800" dirty="0"/>
              <a:t>利己と利他との調和を目的とする人生の哲学である。</a:t>
            </a:r>
            <a:br>
              <a:rPr kumimoji="1" lang="en-US" altLang="ja-JP" sz="2800" dirty="0"/>
            </a:br>
            <a:br>
              <a:rPr kumimoji="1" lang="en-US" altLang="ja-JP" sz="2800" dirty="0"/>
            </a:br>
            <a:r>
              <a:rPr kumimoji="1" lang="ja-JP" altLang="en-US" sz="2000" dirty="0"/>
              <a:t>（１９２３年セントルイス国際大会における決議第２３－３４号の冒頭第</a:t>
            </a:r>
            <a:r>
              <a:rPr kumimoji="1" lang="en-US" altLang="ja-JP" sz="2000" dirty="0"/>
              <a:t>1</a:t>
            </a:r>
            <a:r>
              <a:rPr kumimoji="1" lang="ja-JP" altLang="en-US" sz="2000" dirty="0"/>
              <a:t>項）</a:t>
            </a:r>
            <a:br>
              <a:rPr kumimoji="1" lang="en-US" altLang="ja-JP" sz="1800" dirty="0"/>
            </a:br>
            <a:br>
              <a:rPr kumimoji="1" lang="en-US" altLang="ja-JP" sz="1800" dirty="0"/>
            </a:br>
            <a:r>
              <a:rPr kumimoji="1" lang="ja-JP" altLang="en-US" sz="2800" dirty="0"/>
              <a:t>企業の根底に奉仕を置くべしとする理想を追求することを目的とするクラブ活動のことである。</a:t>
            </a:r>
            <a:br>
              <a:rPr kumimoji="1" lang="en-US" altLang="ja-JP" sz="2800" dirty="0"/>
            </a:br>
            <a:br>
              <a:rPr kumimoji="1" lang="en-US" altLang="ja-JP" sz="2800" dirty="0"/>
            </a:br>
            <a:r>
              <a:rPr kumimoji="1" lang="ja-JP" altLang="en-US" sz="2000" dirty="0"/>
              <a:t>（クラブ定款第</a:t>
            </a:r>
            <a:r>
              <a:rPr kumimoji="1" lang="en-US" altLang="ja-JP" sz="2000" dirty="0"/>
              <a:t>4</a:t>
            </a:r>
            <a:r>
              <a:rPr kumimoji="1" lang="ja-JP" altLang="en-US" sz="2000" dirty="0"/>
              <a:t>条の「ロータリーの綱領」）</a:t>
            </a:r>
          </a:p>
        </p:txBody>
      </p:sp>
      <p:sp>
        <p:nvSpPr>
          <p:cNvPr id="3" name="字幕 2">
            <a:extLst>
              <a:ext uri="{FF2B5EF4-FFF2-40B4-BE49-F238E27FC236}">
                <a16:creationId xmlns:a16="http://schemas.microsoft.com/office/drawing/2014/main" id="{778C4569-D625-5674-4748-DD71C21E8DD0}"/>
              </a:ext>
            </a:extLst>
          </p:cNvPr>
          <p:cNvSpPr>
            <a:spLocks noGrp="1"/>
          </p:cNvSpPr>
          <p:nvPr>
            <p:ph type="subTitle" idx="1"/>
          </p:nvPr>
        </p:nvSpPr>
        <p:spPr>
          <a:xfrm>
            <a:off x="1967602" y="580336"/>
            <a:ext cx="5357600" cy="1160213"/>
          </a:xfrm>
        </p:spPr>
        <p:txBody>
          <a:bodyPr/>
          <a:lstStyle/>
          <a:p>
            <a:pPr algn="ctr"/>
            <a:r>
              <a:rPr kumimoji="1" lang="ja-JP" altLang="en-US" sz="4000" dirty="0"/>
              <a:t>ロータリーとは？</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5F521045-7007-7F9B-77DE-DD97FF34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6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496FD-1FFC-A760-416D-44E185DAC776}"/>
              </a:ext>
            </a:extLst>
          </p:cNvPr>
          <p:cNvSpPr>
            <a:spLocks noGrp="1"/>
          </p:cNvSpPr>
          <p:nvPr>
            <p:ph type="ctrTitle"/>
          </p:nvPr>
        </p:nvSpPr>
        <p:spPr>
          <a:xfrm>
            <a:off x="932688" y="2229635"/>
            <a:ext cx="8055864" cy="3339061"/>
          </a:xfrm>
        </p:spPr>
        <p:txBody>
          <a:bodyPr>
            <a:normAutofit/>
          </a:bodyPr>
          <a:lstStyle/>
          <a:p>
            <a:pPr algn="l"/>
            <a:r>
              <a:rPr kumimoji="1" lang="ja-JP" altLang="en-US" sz="3200" dirty="0"/>
              <a:t>資本主義経済社会　→　企業の目的は利潤の追求（儲け）</a:t>
            </a:r>
            <a:br>
              <a:rPr kumimoji="1" lang="en-US" altLang="ja-JP" sz="3200" dirty="0"/>
            </a:br>
            <a:br>
              <a:rPr kumimoji="1" lang="en-US" altLang="ja-JP" sz="3200" dirty="0"/>
            </a:br>
            <a:r>
              <a:rPr kumimoji="1" lang="ja-JP" altLang="en-US" sz="3200" dirty="0"/>
              <a:t>儲けを否定するのか？</a:t>
            </a:r>
            <a:br>
              <a:rPr kumimoji="1" lang="en-US" altLang="ja-JP" sz="3200" dirty="0"/>
            </a:br>
            <a:br>
              <a:rPr kumimoji="1" lang="en-US" altLang="ja-JP" sz="3200" dirty="0"/>
            </a:br>
            <a:r>
              <a:rPr kumimoji="1" lang="ja-JP" altLang="en-US" sz="3200" dirty="0"/>
              <a:t>ロータリー的「儲け」　→　三方良し的企業活動</a:t>
            </a:r>
          </a:p>
        </p:txBody>
      </p:sp>
      <p:sp>
        <p:nvSpPr>
          <p:cNvPr id="3" name="字幕 2">
            <a:extLst>
              <a:ext uri="{FF2B5EF4-FFF2-40B4-BE49-F238E27FC236}">
                <a16:creationId xmlns:a16="http://schemas.microsoft.com/office/drawing/2014/main" id="{2B876EDA-CE38-8ED0-D51E-04D704BDCDBD}"/>
              </a:ext>
            </a:extLst>
          </p:cNvPr>
          <p:cNvSpPr>
            <a:spLocks noGrp="1"/>
          </p:cNvSpPr>
          <p:nvPr>
            <p:ph type="subTitle" idx="1"/>
          </p:nvPr>
        </p:nvSpPr>
        <p:spPr>
          <a:xfrm>
            <a:off x="1967602" y="580336"/>
            <a:ext cx="5357600" cy="1160213"/>
          </a:xfrm>
        </p:spPr>
        <p:txBody>
          <a:bodyPr/>
          <a:lstStyle/>
          <a:p>
            <a:pPr algn="ctr"/>
            <a:r>
              <a:rPr kumimoji="1" lang="ja-JP" altLang="en-US" sz="4000" dirty="0"/>
              <a:t>ロータリーとは？</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C380531C-DE8F-B832-9910-24FD9C079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86C8-1F1A-2FB4-A9C3-F04AAB188B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784DAF-5571-464A-D9CB-74ECE4E2FC56}"/>
              </a:ext>
            </a:extLst>
          </p:cNvPr>
          <p:cNvSpPr>
            <a:spLocks noGrp="1"/>
          </p:cNvSpPr>
          <p:nvPr>
            <p:ph type="ctrTitle"/>
          </p:nvPr>
        </p:nvSpPr>
        <p:spPr>
          <a:xfrm>
            <a:off x="932688" y="2229635"/>
            <a:ext cx="8055864" cy="3339061"/>
          </a:xfrm>
        </p:spPr>
        <p:txBody>
          <a:bodyPr>
            <a:normAutofit fontScale="90000"/>
          </a:bodyPr>
          <a:lstStyle/>
          <a:p>
            <a:pPr algn="l"/>
            <a:r>
              <a:rPr kumimoji="1" lang="ja-JP" altLang="en-US" sz="3200" dirty="0"/>
              <a:t>国際社会に対立している国家間の紛争を個人の善意をもって解決していこうというのがロータリーにおける国際奉仕の実践ですが、ロータリーは、第一次世界大戦の最中にあって、原理的に奇妙なもの作り上げました。これがロータリー財団です。</a:t>
            </a:r>
            <a:br>
              <a:rPr kumimoji="1" lang="en-US" altLang="ja-JP" sz="3200" dirty="0"/>
            </a:br>
            <a:br>
              <a:rPr kumimoji="1" lang="en-US" altLang="ja-JP" sz="3200" dirty="0"/>
            </a:br>
            <a:r>
              <a:rPr kumimoji="1" lang="ja-JP" altLang="en-US" sz="2700" dirty="0"/>
              <a:t>最初は</a:t>
            </a:r>
            <a:r>
              <a:rPr kumimoji="1" lang="en-US" altLang="ja-JP" sz="2700" dirty="0"/>
              <a:t>1917</a:t>
            </a:r>
            <a:r>
              <a:rPr kumimoji="1" lang="ja-JP" altLang="en-US" sz="2700" dirty="0"/>
              <a:t>年、時の国際ロータリークラブ連合会会長アーチ・Ｃ・クランフの提唱による</a:t>
            </a:r>
            <a:r>
              <a:rPr kumimoji="1" lang="ja-JP" altLang="en-US" sz="2700" dirty="0">
                <a:solidFill>
                  <a:srgbClr val="FF0000"/>
                </a:solidFill>
              </a:rPr>
              <a:t>「国際理解と親善をの目的とする基金」</a:t>
            </a:r>
            <a:r>
              <a:rPr kumimoji="1" lang="ja-JP" altLang="en-US" sz="2700" dirty="0"/>
              <a:t>の設定でありました。これが時移って</a:t>
            </a:r>
            <a:r>
              <a:rPr kumimoji="1" lang="en-US" altLang="ja-JP" sz="2700" dirty="0"/>
              <a:t>1931</a:t>
            </a:r>
            <a:r>
              <a:rPr kumimoji="1" lang="ja-JP" altLang="en-US" sz="2700" dirty="0"/>
              <a:t>年に</a:t>
            </a:r>
            <a:r>
              <a:rPr kumimoji="1" lang="ja-JP" altLang="en-US" sz="2700" dirty="0">
                <a:solidFill>
                  <a:srgbClr val="FFFF00"/>
                </a:solidFill>
              </a:rPr>
              <a:t>「ロータリー財団」</a:t>
            </a:r>
            <a:r>
              <a:rPr kumimoji="1" lang="ja-JP" altLang="en-US" sz="2700" dirty="0"/>
              <a:t>と名称を変更</a:t>
            </a:r>
          </a:p>
        </p:txBody>
      </p:sp>
      <p:sp>
        <p:nvSpPr>
          <p:cNvPr id="3" name="字幕 2">
            <a:extLst>
              <a:ext uri="{FF2B5EF4-FFF2-40B4-BE49-F238E27FC236}">
                <a16:creationId xmlns:a16="http://schemas.microsoft.com/office/drawing/2014/main" id="{8D21146A-C034-CA96-AE0E-2840B0C83497}"/>
              </a:ext>
            </a:extLst>
          </p:cNvPr>
          <p:cNvSpPr>
            <a:spLocks noGrp="1"/>
          </p:cNvSpPr>
          <p:nvPr>
            <p:ph type="subTitle" idx="1"/>
          </p:nvPr>
        </p:nvSpPr>
        <p:spPr>
          <a:xfrm>
            <a:off x="1967602" y="580336"/>
            <a:ext cx="6353438" cy="1160213"/>
          </a:xfrm>
        </p:spPr>
        <p:txBody>
          <a:bodyPr>
            <a:normAutofit fontScale="85000" lnSpcReduction="10000"/>
          </a:bodyPr>
          <a:lstStyle/>
          <a:p>
            <a:pPr algn="ctr"/>
            <a:r>
              <a:rPr kumimoji="1" lang="ja-JP" altLang="en-US" sz="4000" dirty="0"/>
              <a:t>ロータリー財団について　その１</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EB673056-1EA6-BA4A-5659-CA88C3526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6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F1864-13B7-7E52-61B1-01759D6882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326D75-FA03-B1BD-ADF1-B0F0ABBA3006}"/>
              </a:ext>
            </a:extLst>
          </p:cNvPr>
          <p:cNvSpPr>
            <a:spLocks noGrp="1"/>
          </p:cNvSpPr>
          <p:nvPr>
            <p:ph type="ctrTitle"/>
          </p:nvPr>
        </p:nvSpPr>
        <p:spPr>
          <a:xfrm>
            <a:off x="932688" y="2229635"/>
            <a:ext cx="8055864" cy="4472917"/>
          </a:xfrm>
        </p:spPr>
        <p:txBody>
          <a:bodyPr>
            <a:normAutofit fontScale="90000"/>
          </a:bodyPr>
          <a:lstStyle/>
          <a:p>
            <a:pPr algn="l"/>
            <a:r>
              <a:rPr kumimoji="1" lang="ja-JP" altLang="en-US" sz="3200" dirty="0"/>
              <a:t>ロータリー財団に対する初期のロータリアンの反応は、非常に冷たかった。</a:t>
            </a:r>
            <a:br>
              <a:rPr kumimoji="1" lang="en-US" altLang="ja-JP" sz="3200" dirty="0"/>
            </a:br>
            <a:br>
              <a:rPr kumimoji="1" lang="en-US" altLang="ja-JP" sz="3200" dirty="0"/>
            </a:br>
            <a:r>
              <a:rPr kumimoji="1" lang="ja-JP" altLang="en-US" sz="2400" dirty="0"/>
              <a:t>１．</a:t>
            </a:r>
            <a:r>
              <a:rPr kumimoji="1" lang="ja-JP" altLang="en-US" sz="2200" dirty="0"/>
              <a:t>国際ロータリークラブ連合会を作ったのはロータリークラブである。クラブのおかげで連合会ができたのである。従って、連合会がロータリークラブの権限を侵害することは許されない。</a:t>
            </a:r>
            <a:br>
              <a:rPr kumimoji="1" lang="en-US" altLang="ja-JP" sz="2200" dirty="0"/>
            </a:br>
            <a:br>
              <a:rPr kumimoji="1" lang="en-US" altLang="ja-JP" sz="2200" dirty="0"/>
            </a:br>
            <a:r>
              <a:rPr kumimoji="1" lang="ja-JP" altLang="en-US" sz="2200" dirty="0"/>
              <a:t>２．ロータリークラブは、連合会に</a:t>
            </a:r>
            <a:r>
              <a:rPr kumimoji="1" lang="ja-JP" altLang="en-US" sz="2400" dirty="0">
                <a:solidFill>
                  <a:srgbClr val="FF0000"/>
                </a:solidFill>
              </a:rPr>
              <a:t>「国際理解と親善をの目的とする基金」</a:t>
            </a:r>
            <a:r>
              <a:rPr kumimoji="1" lang="ja-JP" altLang="en-US" sz="2400" dirty="0"/>
              <a:t>の管理など認めたことはない。</a:t>
            </a:r>
            <a:br>
              <a:rPr kumimoji="1" lang="en-US" altLang="ja-JP" sz="2400" dirty="0"/>
            </a:br>
            <a:br>
              <a:rPr kumimoji="1" lang="en-US" altLang="ja-JP" sz="2400" dirty="0"/>
            </a:br>
            <a:r>
              <a:rPr kumimoji="1" lang="en-US" altLang="ja-JP" sz="2400" dirty="0"/>
              <a:t>26</a:t>
            </a:r>
            <a:r>
              <a:rPr kumimoji="1" lang="ja-JP" altLang="en-US" sz="2400" dirty="0"/>
              <a:t>ドル</a:t>
            </a:r>
            <a:r>
              <a:rPr kumimoji="1" lang="en-US" altLang="ja-JP" sz="2400" dirty="0"/>
              <a:t>50</a:t>
            </a:r>
            <a:r>
              <a:rPr kumimoji="1" lang="ja-JP" altLang="en-US" sz="2400" dirty="0"/>
              <a:t>セント（次年度国際大会のホストクラブ　カンサスシテｲーロータリークラブ　</a:t>
            </a:r>
            <a:r>
              <a:rPr kumimoji="1" lang="en-US" altLang="ja-JP" sz="2400" dirty="0"/>
              <a:t>200</a:t>
            </a:r>
            <a:r>
              <a:rPr kumimoji="1" lang="ja-JP" altLang="en-US" sz="2400" dirty="0"/>
              <a:t>名以上の会員を有する）</a:t>
            </a:r>
            <a:br>
              <a:rPr kumimoji="1" lang="en-US" altLang="ja-JP" sz="2200" dirty="0"/>
            </a:br>
            <a:br>
              <a:rPr kumimoji="1" lang="en-US" altLang="ja-JP" sz="3200" dirty="0"/>
            </a:br>
            <a:endParaRPr kumimoji="1" lang="ja-JP" altLang="en-US" sz="3200" dirty="0"/>
          </a:p>
        </p:txBody>
      </p:sp>
      <p:sp>
        <p:nvSpPr>
          <p:cNvPr id="3" name="字幕 2">
            <a:extLst>
              <a:ext uri="{FF2B5EF4-FFF2-40B4-BE49-F238E27FC236}">
                <a16:creationId xmlns:a16="http://schemas.microsoft.com/office/drawing/2014/main" id="{BC37E169-0AED-0EF3-EB88-C6224BEF0B41}"/>
              </a:ext>
            </a:extLst>
          </p:cNvPr>
          <p:cNvSpPr>
            <a:spLocks noGrp="1"/>
          </p:cNvSpPr>
          <p:nvPr>
            <p:ph type="subTitle" idx="1"/>
          </p:nvPr>
        </p:nvSpPr>
        <p:spPr>
          <a:xfrm>
            <a:off x="1967602" y="580336"/>
            <a:ext cx="6353438" cy="1160213"/>
          </a:xfrm>
        </p:spPr>
        <p:txBody>
          <a:bodyPr>
            <a:normAutofit fontScale="85000" lnSpcReduction="10000"/>
          </a:bodyPr>
          <a:lstStyle/>
          <a:p>
            <a:pPr algn="ctr"/>
            <a:r>
              <a:rPr kumimoji="1" lang="ja-JP" altLang="en-US" sz="4000" dirty="0"/>
              <a:t>ロータリー財団について　その２</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E2D50CB5-3782-69C6-C7E1-5543FD90E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41A3-0765-2E6D-9C6D-453D89B785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ED6C22-0CE0-BA08-BFE8-D96E2D2E2DF7}"/>
              </a:ext>
            </a:extLst>
          </p:cNvPr>
          <p:cNvSpPr>
            <a:spLocks noGrp="1"/>
          </p:cNvSpPr>
          <p:nvPr>
            <p:ph type="ctrTitle"/>
          </p:nvPr>
        </p:nvSpPr>
        <p:spPr>
          <a:xfrm>
            <a:off x="1033272" y="1740549"/>
            <a:ext cx="8055864" cy="4180309"/>
          </a:xfrm>
        </p:spPr>
        <p:txBody>
          <a:bodyPr>
            <a:normAutofit fontScale="90000"/>
          </a:bodyPr>
          <a:lstStyle/>
          <a:p>
            <a:pPr algn="l"/>
            <a:r>
              <a:rPr kumimoji="1" lang="ja-JP" altLang="en-US" sz="3600" dirty="0"/>
              <a:t>ポール・ハリス</a:t>
            </a:r>
            <a:br>
              <a:rPr kumimoji="1" lang="en-US" altLang="ja-JP" sz="2200" dirty="0"/>
            </a:br>
            <a:br>
              <a:rPr kumimoji="1" lang="en-US" altLang="ja-JP" sz="2200" dirty="0"/>
            </a:br>
            <a:r>
              <a:rPr lang="ja-JP" altLang="en-US" sz="2700" dirty="0"/>
              <a:t>ロータリー運動の中で色々理論はある。しかし、神様でもない者が、理屈を言ったり実践したりするのであるから、どれも満点のものはない。</a:t>
            </a:r>
            <a:br>
              <a:rPr lang="en-US" altLang="ja-JP" sz="2700" dirty="0"/>
            </a:br>
            <a:br>
              <a:rPr lang="en-US" altLang="ja-JP" sz="2700" dirty="0"/>
            </a:br>
            <a:r>
              <a:rPr lang="ja-JP" altLang="en-US" sz="2700" dirty="0"/>
              <a:t>「自分はロータリーの生みの親として、善意で提唱され、善意で実在するに至ったものならば、例え原理的に間違っていても、その因縁は大事しなければならない。正しいとは言わない。しかし、ロータリー運動史上、実在するに至った以上は大切にしよう」</a:t>
            </a:r>
            <a:br>
              <a:rPr lang="en-US" altLang="ja-JP" sz="2700" dirty="0"/>
            </a:br>
            <a:br>
              <a:rPr lang="en-US" altLang="ja-JP" sz="2700" dirty="0"/>
            </a:br>
            <a:r>
              <a:rPr lang="ja-JP" altLang="en-US" sz="3100" dirty="0"/>
              <a:t>ロータリーの寛容論　→　</a:t>
            </a:r>
            <a:r>
              <a:rPr lang="en-US" altLang="ja-JP" sz="3100" dirty="0"/>
              <a:t>INCLUSION</a:t>
            </a:r>
            <a:r>
              <a:rPr lang="ja-JP" altLang="en-US" sz="3100" dirty="0"/>
              <a:t>　</a:t>
            </a:r>
            <a:r>
              <a:rPr lang="en-US" altLang="ja-JP" sz="3100" dirty="0"/>
              <a:t>(</a:t>
            </a:r>
            <a:r>
              <a:rPr lang="ja-JP" altLang="en-US" sz="3100" dirty="0"/>
              <a:t>包摂性）</a:t>
            </a:r>
            <a:br>
              <a:rPr lang="en-US" altLang="ja-JP" sz="2200" dirty="0"/>
            </a:br>
            <a:br>
              <a:rPr lang="en-US" altLang="ja-JP" sz="2200" dirty="0"/>
            </a:br>
            <a:br>
              <a:rPr kumimoji="1" lang="en-US" altLang="ja-JP" sz="2200" dirty="0"/>
            </a:br>
            <a:br>
              <a:rPr kumimoji="1" lang="en-US" altLang="ja-JP" sz="2200" dirty="0"/>
            </a:br>
            <a:br>
              <a:rPr kumimoji="1" lang="en-US" altLang="ja-JP" sz="3200" dirty="0"/>
            </a:br>
            <a:endParaRPr kumimoji="1" lang="ja-JP" altLang="en-US" sz="3200" dirty="0"/>
          </a:p>
        </p:txBody>
      </p:sp>
      <p:sp>
        <p:nvSpPr>
          <p:cNvPr id="3" name="字幕 2">
            <a:extLst>
              <a:ext uri="{FF2B5EF4-FFF2-40B4-BE49-F238E27FC236}">
                <a16:creationId xmlns:a16="http://schemas.microsoft.com/office/drawing/2014/main" id="{ADC2613D-D7EC-CF9B-9A8C-A76419154426}"/>
              </a:ext>
            </a:extLst>
          </p:cNvPr>
          <p:cNvSpPr>
            <a:spLocks noGrp="1"/>
          </p:cNvSpPr>
          <p:nvPr>
            <p:ph type="subTitle" idx="1"/>
          </p:nvPr>
        </p:nvSpPr>
        <p:spPr>
          <a:xfrm>
            <a:off x="1967602" y="580336"/>
            <a:ext cx="6353438" cy="1160213"/>
          </a:xfrm>
        </p:spPr>
        <p:txBody>
          <a:bodyPr>
            <a:normAutofit fontScale="85000" lnSpcReduction="10000"/>
          </a:bodyPr>
          <a:lstStyle/>
          <a:p>
            <a:pPr algn="ctr"/>
            <a:r>
              <a:rPr kumimoji="1" lang="ja-JP" altLang="en-US" sz="4000" dirty="0"/>
              <a:t>ロータリー財団について　その３</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98540089-AA5C-B903-05EF-08A4CC08B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1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A90A-DF82-BDA0-4BFB-38CE20C5B4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083D71-C0E5-F046-1870-0D7B799AE88E}"/>
              </a:ext>
            </a:extLst>
          </p:cNvPr>
          <p:cNvSpPr>
            <a:spLocks noGrp="1"/>
          </p:cNvSpPr>
          <p:nvPr>
            <p:ph type="ctrTitle"/>
          </p:nvPr>
        </p:nvSpPr>
        <p:spPr>
          <a:xfrm>
            <a:off x="1033272" y="1740549"/>
            <a:ext cx="8690474" cy="4797411"/>
          </a:xfrm>
        </p:spPr>
        <p:txBody>
          <a:bodyPr>
            <a:normAutofit/>
          </a:bodyPr>
          <a:lstStyle/>
          <a:p>
            <a:pPr algn="l"/>
            <a:r>
              <a:rPr kumimoji="1" lang="ja-JP" altLang="en-US" sz="3200" dirty="0">
                <a:solidFill>
                  <a:srgbClr val="FF0000"/>
                </a:solidFill>
              </a:rPr>
              <a:t>「国際理解と親善をの目的とする基金」</a:t>
            </a:r>
            <a:r>
              <a:rPr kumimoji="1" lang="ja-JP" altLang="en-US" sz="3200" dirty="0"/>
              <a:t>から</a:t>
            </a:r>
            <a:br>
              <a:rPr kumimoji="1" lang="en-US" altLang="ja-JP" sz="3200" dirty="0">
                <a:solidFill>
                  <a:srgbClr val="FF0000"/>
                </a:solidFill>
              </a:rPr>
            </a:br>
            <a:r>
              <a:rPr kumimoji="1" lang="ja-JP" altLang="en-US" sz="3200" dirty="0">
                <a:solidFill>
                  <a:srgbClr val="FFFF00"/>
                </a:solidFill>
              </a:rPr>
              <a:t>「ロータリー財団」</a:t>
            </a:r>
            <a:r>
              <a:rPr kumimoji="1" lang="ja-JP" altLang="en-US" sz="3200" dirty="0"/>
              <a:t>へ</a:t>
            </a:r>
            <a:br>
              <a:rPr kumimoji="1" lang="en-US" altLang="ja-JP" sz="3200" dirty="0">
                <a:solidFill>
                  <a:srgbClr val="FFFF00"/>
                </a:solidFill>
              </a:rPr>
            </a:br>
            <a:r>
              <a:rPr kumimoji="1" lang="en-US" altLang="ja-JP" sz="2400" dirty="0"/>
              <a:t>1927</a:t>
            </a:r>
            <a:r>
              <a:rPr kumimoji="1" lang="ja-JP" altLang="en-US" sz="2400" dirty="0"/>
              <a:t>年から準備にかかり</a:t>
            </a:r>
            <a:r>
              <a:rPr kumimoji="1" lang="en-US" altLang="ja-JP" sz="2400" dirty="0"/>
              <a:t>1931</a:t>
            </a:r>
            <a:r>
              <a:rPr kumimoji="1" lang="ja-JP" altLang="en-US" sz="2400" dirty="0"/>
              <a:t>年に名称変更</a:t>
            </a:r>
            <a:br>
              <a:rPr kumimoji="1" lang="en-US" altLang="ja-JP" sz="2400" dirty="0"/>
            </a:br>
            <a:br>
              <a:rPr kumimoji="1" lang="en-US" altLang="ja-JP" sz="2400" dirty="0"/>
            </a:br>
            <a:r>
              <a:rPr kumimoji="1" lang="ja-JP" altLang="en-US" sz="2400" dirty="0"/>
              <a:t>アメリカ国内税法上は、民間の善意を社会福祉の育成のため</a:t>
            </a:r>
            <a:br>
              <a:rPr kumimoji="1" lang="en-US" altLang="ja-JP" sz="2400" dirty="0"/>
            </a:br>
            <a:r>
              <a:rPr kumimoji="1" lang="ja-JP" altLang="en-US" sz="2400" dirty="0"/>
              <a:t>に出した金は、企業の損金扱いにしてくれるという特例がる。</a:t>
            </a:r>
            <a:br>
              <a:rPr kumimoji="1" lang="en-US" altLang="ja-JP" sz="2400" dirty="0"/>
            </a:br>
            <a:br>
              <a:rPr kumimoji="1" lang="en-US" altLang="ja-JP" sz="2400" dirty="0"/>
            </a:br>
            <a:r>
              <a:rPr kumimoji="1" lang="ja-JP" altLang="en-US" sz="2400" dirty="0"/>
              <a:t>しかし、依然としてお金は集まりませんでした。</a:t>
            </a:r>
            <a:br>
              <a:rPr kumimoji="1" lang="en-US" altLang="ja-JP" sz="2400" dirty="0"/>
            </a:br>
            <a:r>
              <a:rPr kumimoji="1" lang="en-US" altLang="ja-JP" sz="2400" dirty="0"/>
              <a:t>1945</a:t>
            </a:r>
            <a:r>
              <a:rPr kumimoji="1" lang="ja-JP" altLang="en-US" sz="2400" dirty="0"/>
              <a:t>年、第二次世界大戦が核爆弾により悲惨な結果</a:t>
            </a:r>
            <a:br>
              <a:rPr kumimoji="1" lang="en-US" altLang="ja-JP" sz="2400" dirty="0"/>
            </a:br>
            <a:r>
              <a:rPr kumimoji="1" lang="en-US" altLang="ja-JP" sz="2400" dirty="0"/>
              <a:t>1947</a:t>
            </a:r>
            <a:r>
              <a:rPr kumimoji="1" lang="ja-JP" altLang="en-US" sz="2400" dirty="0"/>
              <a:t>年</a:t>
            </a:r>
            <a:r>
              <a:rPr kumimoji="1" lang="en-US" altLang="ja-JP" sz="2400" dirty="0"/>
              <a:t>1</a:t>
            </a:r>
            <a:r>
              <a:rPr kumimoji="1" lang="ja-JP" altLang="en-US" sz="2400" dirty="0"/>
              <a:t>月</a:t>
            </a:r>
            <a:r>
              <a:rPr kumimoji="1" lang="en-US" altLang="ja-JP" sz="2400" dirty="0"/>
              <a:t>27</a:t>
            </a:r>
            <a:r>
              <a:rPr kumimoji="1" lang="ja-JP" altLang="en-US" sz="2400" dirty="0"/>
              <a:t>日ポール・ハリスがこの世を去った。</a:t>
            </a:r>
            <a:br>
              <a:rPr kumimoji="1" lang="en-US" altLang="ja-JP" sz="2400" dirty="0"/>
            </a:br>
            <a:r>
              <a:rPr lang="ja-JP" altLang="en-US" sz="2400" dirty="0"/>
              <a:t>彼の死を無駄にしてはいけない、彼の志を受け継がなけれ</a:t>
            </a:r>
            <a:br>
              <a:rPr lang="en-US" altLang="ja-JP" sz="2400" dirty="0"/>
            </a:br>
            <a:r>
              <a:rPr lang="ja-JP" altLang="en-US" sz="2400" dirty="0"/>
              <a:t>ならない。</a:t>
            </a:r>
            <a:endParaRPr kumimoji="1" lang="ja-JP" altLang="en-US" sz="2400" dirty="0"/>
          </a:p>
        </p:txBody>
      </p:sp>
      <p:sp>
        <p:nvSpPr>
          <p:cNvPr id="3" name="字幕 2">
            <a:extLst>
              <a:ext uri="{FF2B5EF4-FFF2-40B4-BE49-F238E27FC236}">
                <a16:creationId xmlns:a16="http://schemas.microsoft.com/office/drawing/2014/main" id="{88FA8C80-E237-4A28-3063-09828F5EE32F}"/>
              </a:ext>
            </a:extLst>
          </p:cNvPr>
          <p:cNvSpPr>
            <a:spLocks noGrp="1"/>
          </p:cNvSpPr>
          <p:nvPr>
            <p:ph type="subTitle" idx="1"/>
          </p:nvPr>
        </p:nvSpPr>
        <p:spPr>
          <a:xfrm>
            <a:off x="1967602" y="580336"/>
            <a:ext cx="6353438" cy="1160213"/>
          </a:xfrm>
        </p:spPr>
        <p:txBody>
          <a:bodyPr>
            <a:normAutofit fontScale="85000" lnSpcReduction="10000"/>
          </a:bodyPr>
          <a:lstStyle/>
          <a:p>
            <a:pPr algn="ctr"/>
            <a:r>
              <a:rPr kumimoji="1" lang="ja-JP" altLang="en-US" sz="4000" dirty="0"/>
              <a:t>ロータリー財団について　その４</a:t>
            </a:r>
            <a:endParaRPr kumimoji="1" lang="en-US" altLang="ja-JP" sz="4000" dirty="0"/>
          </a:p>
          <a:p>
            <a:endParaRPr kumimoji="1" lang="ja-JP" altLang="en-US" dirty="0"/>
          </a:p>
        </p:txBody>
      </p:sp>
      <p:pic>
        <p:nvPicPr>
          <p:cNvPr id="4" name="Picture 2" descr="簡易公式ロゴ">
            <a:extLst>
              <a:ext uri="{FF2B5EF4-FFF2-40B4-BE49-F238E27FC236}">
                <a16:creationId xmlns:a16="http://schemas.microsoft.com/office/drawing/2014/main" id="{50F17AA7-275A-CD24-6A8F-AAB10C52F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3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1830F-2CAC-FFDD-B9A5-3738BB66D3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A3EB33-D3D8-B2F9-958D-906023634F75}"/>
              </a:ext>
            </a:extLst>
          </p:cNvPr>
          <p:cNvSpPr>
            <a:spLocks noGrp="1"/>
          </p:cNvSpPr>
          <p:nvPr>
            <p:ph type="ctrTitle"/>
          </p:nvPr>
        </p:nvSpPr>
        <p:spPr>
          <a:xfrm>
            <a:off x="1033272" y="2139696"/>
            <a:ext cx="7964424" cy="4398264"/>
          </a:xfrm>
        </p:spPr>
        <p:txBody>
          <a:bodyPr>
            <a:normAutofit/>
          </a:bodyPr>
          <a:lstStyle/>
          <a:p>
            <a:pPr algn="l"/>
            <a:r>
              <a:rPr kumimoji="1" lang="ja-JP" altLang="en-US" sz="2400" dirty="0"/>
              <a:t>一般に、リーダーシップ即ち指導性と言うとき、それは指導する者と指導される者という上下の関係として捉えられていますが、ロータリーにおけるリーダーシップというのは、会社のような上下関係における指導性ではありません。</a:t>
            </a:r>
            <a:br>
              <a:rPr kumimoji="1" lang="en-US" altLang="ja-JP" sz="2400" dirty="0"/>
            </a:br>
            <a:br>
              <a:rPr kumimoji="1" lang="en-US" altLang="ja-JP" sz="2400" dirty="0"/>
            </a:br>
            <a:r>
              <a:rPr kumimoji="1" lang="ja-JP" altLang="en-US" sz="2400" dirty="0"/>
              <a:t>ロータリーは会社のような縦型社会ではなく横型社会であるのでロータリーにおけるリーダーシップは、ロータリアン全てを</a:t>
            </a:r>
            <a:r>
              <a:rPr kumimoji="1" lang="ja-JP" altLang="en-US" sz="2400" dirty="0">
                <a:solidFill>
                  <a:srgbClr val="FF0000"/>
                </a:solidFill>
              </a:rPr>
              <a:t>平等対等</a:t>
            </a:r>
            <a:r>
              <a:rPr kumimoji="1" lang="ja-JP" altLang="en-US" sz="2400" dirty="0"/>
              <a:t>なものに見る社会におけるリーダーシップを意味するものです。</a:t>
            </a:r>
          </a:p>
        </p:txBody>
      </p:sp>
      <p:sp>
        <p:nvSpPr>
          <p:cNvPr id="3" name="字幕 2">
            <a:extLst>
              <a:ext uri="{FF2B5EF4-FFF2-40B4-BE49-F238E27FC236}">
                <a16:creationId xmlns:a16="http://schemas.microsoft.com/office/drawing/2014/main" id="{ECCB8104-03D0-BD05-CD08-214A73CF2981}"/>
              </a:ext>
            </a:extLst>
          </p:cNvPr>
          <p:cNvSpPr>
            <a:spLocks noGrp="1"/>
          </p:cNvSpPr>
          <p:nvPr>
            <p:ph type="subTitle" idx="1"/>
          </p:nvPr>
        </p:nvSpPr>
        <p:spPr>
          <a:xfrm>
            <a:off x="1720714" y="274927"/>
            <a:ext cx="6353438" cy="1009029"/>
          </a:xfrm>
        </p:spPr>
        <p:txBody>
          <a:bodyPr>
            <a:normAutofit/>
          </a:bodyPr>
          <a:lstStyle/>
          <a:p>
            <a:pPr algn="ctr"/>
            <a:r>
              <a:rPr kumimoji="1" lang="ja-JP" altLang="en-US" sz="3200" dirty="0"/>
              <a:t>ロータリーにおけるリーダーシップ</a:t>
            </a:r>
          </a:p>
        </p:txBody>
      </p:sp>
      <p:pic>
        <p:nvPicPr>
          <p:cNvPr id="4" name="Picture 2" descr="簡易公式ロゴ">
            <a:extLst>
              <a:ext uri="{FF2B5EF4-FFF2-40B4-BE49-F238E27FC236}">
                <a16:creationId xmlns:a16="http://schemas.microsoft.com/office/drawing/2014/main" id="{9F063984-2EA2-FCD7-5BEB-5FF7A35C2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E6FC94-379F-FEC8-A120-22F468581F54}"/>
              </a:ext>
            </a:extLst>
          </p:cNvPr>
          <p:cNvSpPr>
            <a:spLocks noGrp="1"/>
          </p:cNvSpPr>
          <p:nvPr>
            <p:ph type="title"/>
          </p:nvPr>
        </p:nvSpPr>
        <p:spPr>
          <a:xfrm>
            <a:off x="1280160" y="762336"/>
            <a:ext cx="7424928" cy="5601888"/>
          </a:xfrm>
        </p:spPr>
        <p:txBody>
          <a:bodyPr>
            <a:normAutofit/>
          </a:bodyPr>
          <a:lstStyle/>
          <a:p>
            <a:pPr algn="ctr"/>
            <a:r>
              <a:rPr lang="ja-JP" altLang="en-US" sz="3200" dirty="0"/>
              <a:t> １．</a:t>
            </a:r>
            <a:r>
              <a:rPr lang="ja-JP" altLang="en-US" sz="3200" dirty="0">
                <a:solidFill>
                  <a:srgbClr val="FFFF00"/>
                </a:solidFill>
              </a:rPr>
              <a:t>ロータリーの仕組みについて（関係性）</a:t>
            </a:r>
            <a:br>
              <a:rPr lang="en-US" altLang="ja-JP" sz="2400" dirty="0"/>
            </a:br>
            <a:br>
              <a:rPr lang="en-US" altLang="ja-JP" sz="2400" dirty="0"/>
            </a:br>
            <a:r>
              <a:rPr lang="ja-JP" altLang="en-US" sz="2400" dirty="0"/>
              <a:t>クラブ</a:t>
            </a:r>
            <a:br>
              <a:rPr lang="en-US" altLang="ja-JP" sz="2400" dirty="0"/>
            </a:br>
            <a:br>
              <a:rPr lang="en-US" altLang="ja-JP" sz="2400" dirty="0"/>
            </a:br>
            <a:r>
              <a:rPr lang="ja-JP" altLang="en-US" sz="2400" dirty="0"/>
              <a:t>国際ロータリー（地区）</a:t>
            </a:r>
            <a:br>
              <a:rPr lang="en-US" altLang="ja-JP" sz="2400" dirty="0"/>
            </a:br>
            <a:br>
              <a:rPr lang="en-US" altLang="ja-JP" sz="2400" dirty="0"/>
            </a:br>
            <a:r>
              <a:rPr lang="ja-JP" altLang="en-US" sz="2400" dirty="0"/>
              <a:t>ロータリー財団</a:t>
            </a:r>
          </a:p>
        </p:txBody>
      </p:sp>
      <p:pic>
        <p:nvPicPr>
          <p:cNvPr id="3" name="Picture 2" descr="簡易公式ロゴ">
            <a:extLst>
              <a:ext uri="{FF2B5EF4-FFF2-40B4-BE49-F238E27FC236}">
                <a16:creationId xmlns:a16="http://schemas.microsoft.com/office/drawing/2014/main" id="{55426E14-B6BC-2E7B-0C88-E5B4D7C1C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1646" y="125793"/>
            <a:ext cx="192405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A4CF1667-F306-08D1-872F-A22128E5213A}"/>
              </a:ext>
            </a:extLst>
          </p:cNvPr>
          <p:cNvSpPr txBox="1"/>
          <p:nvPr/>
        </p:nvSpPr>
        <p:spPr>
          <a:xfrm>
            <a:off x="1179576" y="3508416"/>
            <a:ext cx="9628632" cy="2923877"/>
          </a:xfrm>
          <a:prstGeom prst="rect">
            <a:avLst/>
          </a:prstGeom>
          <a:noFill/>
        </p:spPr>
        <p:txBody>
          <a:bodyPr wrap="square">
            <a:spAutoFit/>
          </a:bodyPr>
          <a:lstStyle/>
          <a:p>
            <a:r>
              <a:rPr kumimoji="1" lang="ja-JP" altLang="en-US" sz="2400" dirty="0"/>
              <a:t>　</a:t>
            </a:r>
            <a:r>
              <a:rPr kumimoji="1" lang="ja-JP" altLang="en-US" sz="3200" dirty="0"/>
              <a:t>２．</a:t>
            </a:r>
            <a:r>
              <a:rPr kumimoji="1" lang="ja-JP" altLang="en-US" sz="3200" dirty="0">
                <a:solidFill>
                  <a:srgbClr val="FFFF00"/>
                </a:solidFill>
              </a:rPr>
              <a:t>ロータリー会員とは</a:t>
            </a:r>
            <a:br>
              <a:rPr kumimoji="1" lang="en-US" altLang="ja-JP" sz="2400" dirty="0"/>
            </a:br>
            <a:br>
              <a:rPr kumimoji="1" lang="en-US" altLang="ja-JP" sz="2400" dirty="0"/>
            </a:br>
            <a:r>
              <a:rPr kumimoji="1" lang="ja-JP" altLang="en-US" sz="2400" dirty="0"/>
              <a:t>　　　　　　　　　　　　　原点を考える</a:t>
            </a:r>
            <a:endParaRPr kumimoji="1" lang="en-US" altLang="ja-JP" sz="2400" dirty="0"/>
          </a:p>
          <a:p>
            <a:endParaRPr kumimoji="1" lang="en-US" altLang="ja-JP" sz="2400" dirty="0"/>
          </a:p>
          <a:p>
            <a:r>
              <a:rPr kumimoji="1" lang="ja-JP" altLang="en-US" sz="2400" dirty="0"/>
              <a:t>　</a:t>
            </a:r>
            <a:r>
              <a:rPr kumimoji="1" lang="ja-JP" altLang="en-US" sz="3200" dirty="0"/>
              <a:t>３．</a:t>
            </a:r>
            <a:r>
              <a:rPr kumimoji="1" lang="ja-JP" altLang="en-US" sz="3200" dirty="0">
                <a:solidFill>
                  <a:srgbClr val="FFFF00"/>
                </a:solidFill>
              </a:rPr>
              <a:t>ロータリーリーダーとは</a:t>
            </a:r>
            <a:endParaRPr kumimoji="1" lang="en-US" altLang="ja-JP" sz="3200" dirty="0">
              <a:solidFill>
                <a:srgbClr val="FFFF00"/>
              </a:solidFill>
            </a:endParaRPr>
          </a:p>
          <a:p>
            <a:endParaRPr kumimoji="1" lang="en-US" altLang="ja-JP" sz="2400" dirty="0"/>
          </a:p>
          <a:p>
            <a:r>
              <a:rPr kumimoji="1" lang="ja-JP" altLang="en-US" sz="2400" dirty="0"/>
              <a:t>　　　　　　　　　　　　　皆さんに期待するもの</a:t>
            </a:r>
            <a:endParaRPr lang="ja-JP" altLang="en-US" sz="2400" dirty="0"/>
          </a:p>
        </p:txBody>
      </p:sp>
    </p:spTree>
    <p:extLst>
      <p:ext uri="{BB962C8B-B14F-4D97-AF65-F5344CB8AC3E}">
        <p14:creationId xmlns:p14="http://schemas.microsoft.com/office/powerpoint/2010/main" val="167258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4EB0-F29A-1537-D003-A63818A188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09DDA37-27CD-6E2D-4396-BFAB9CBA41BC}"/>
              </a:ext>
            </a:extLst>
          </p:cNvPr>
          <p:cNvSpPr>
            <a:spLocks noGrp="1"/>
          </p:cNvSpPr>
          <p:nvPr>
            <p:ph type="ctrTitle"/>
          </p:nvPr>
        </p:nvSpPr>
        <p:spPr>
          <a:xfrm>
            <a:off x="1033272" y="2139696"/>
            <a:ext cx="7964424" cy="4398264"/>
          </a:xfrm>
        </p:spPr>
        <p:txBody>
          <a:bodyPr>
            <a:normAutofit/>
          </a:bodyPr>
          <a:lstStyle/>
          <a:p>
            <a:pPr algn="l"/>
            <a:r>
              <a:rPr lang="ja-JP" altLang="en-US" sz="2800" dirty="0">
                <a:latin typeface="Tahoma" panose="020B0604030504040204" pitchFamily="34" charset="0"/>
              </a:rPr>
              <a:t>１．議題を提供する。</a:t>
            </a:r>
            <a:br>
              <a:rPr lang="ja-JP" altLang="en-US" sz="2800" dirty="0">
                <a:latin typeface="Tahoma" panose="020B0604030504040204" pitchFamily="34" charset="0"/>
              </a:rPr>
            </a:br>
            <a:endParaRPr kumimoji="1" lang="ja-JP" altLang="en-US" sz="2800" dirty="0"/>
          </a:p>
        </p:txBody>
      </p:sp>
      <p:sp>
        <p:nvSpPr>
          <p:cNvPr id="3" name="字幕 2">
            <a:extLst>
              <a:ext uri="{FF2B5EF4-FFF2-40B4-BE49-F238E27FC236}">
                <a16:creationId xmlns:a16="http://schemas.microsoft.com/office/drawing/2014/main" id="{2426ABEC-1237-7A91-E21B-7A9E2B4D1CE4}"/>
              </a:ext>
            </a:extLst>
          </p:cNvPr>
          <p:cNvSpPr>
            <a:spLocks noGrp="1"/>
          </p:cNvSpPr>
          <p:nvPr>
            <p:ph type="subTitle" idx="1"/>
          </p:nvPr>
        </p:nvSpPr>
        <p:spPr>
          <a:xfrm>
            <a:off x="1720714" y="274927"/>
            <a:ext cx="6353438" cy="1009029"/>
          </a:xfrm>
        </p:spPr>
        <p:txBody>
          <a:bodyPr>
            <a:normAutofit/>
          </a:bodyPr>
          <a:lstStyle/>
          <a:p>
            <a:pPr algn="ctr"/>
            <a:r>
              <a:rPr kumimoji="1" lang="ja-JP" altLang="en-US" sz="3200" dirty="0"/>
              <a:t>ロータリーにおけるリーダー</a:t>
            </a:r>
          </a:p>
        </p:txBody>
      </p:sp>
      <p:pic>
        <p:nvPicPr>
          <p:cNvPr id="4" name="Picture 2" descr="簡易公式ロゴ">
            <a:extLst>
              <a:ext uri="{FF2B5EF4-FFF2-40B4-BE49-F238E27FC236}">
                <a16:creationId xmlns:a16="http://schemas.microsoft.com/office/drawing/2014/main" id="{6CB94470-5E17-1842-490F-DB4F4D273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746" y="398442"/>
            <a:ext cx="192405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4">
            <a:extLst>
              <a:ext uri="{FF2B5EF4-FFF2-40B4-BE49-F238E27FC236}">
                <a16:creationId xmlns:a16="http://schemas.microsoft.com/office/drawing/2014/main" id="{1D8D5E6F-DDA7-1A8B-4C4A-29465C096EAA}"/>
              </a:ext>
            </a:extLst>
          </p:cNvPr>
          <p:cNvSpPr txBox="1">
            <a:spLocks noChangeArrowheads="1"/>
          </p:cNvSpPr>
          <p:nvPr/>
        </p:nvSpPr>
        <p:spPr bwMode="auto">
          <a:xfrm>
            <a:off x="1033272" y="2962180"/>
            <a:ext cx="44053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eaLnBrk="1" hangingPunct="1">
              <a:spcBef>
                <a:spcPct val="0"/>
              </a:spcBef>
              <a:buFontTx/>
              <a:buNone/>
            </a:pPr>
            <a:r>
              <a:rPr lang="ja-JP" altLang="en-US" sz="2800" dirty="0">
                <a:latin typeface="Tahoma" panose="020B0604030504040204" pitchFamily="34" charset="0"/>
              </a:rPr>
              <a:t>２．自分の意見は挟まない。</a:t>
            </a:r>
          </a:p>
        </p:txBody>
      </p:sp>
      <p:sp>
        <p:nvSpPr>
          <p:cNvPr id="6" name="Text Box 45">
            <a:extLst>
              <a:ext uri="{FF2B5EF4-FFF2-40B4-BE49-F238E27FC236}">
                <a16:creationId xmlns:a16="http://schemas.microsoft.com/office/drawing/2014/main" id="{9BFC2150-E0BE-FF2E-A508-AF42D476A948}"/>
              </a:ext>
            </a:extLst>
          </p:cNvPr>
          <p:cNvSpPr txBox="1">
            <a:spLocks noChangeArrowheads="1"/>
          </p:cNvSpPr>
          <p:nvPr/>
        </p:nvSpPr>
        <p:spPr bwMode="auto">
          <a:xfrm>
            <a:off x="1033272" y="3870772"/>
            <a:ext cx="70408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eaLnBrk="1" hangingPunct="1">
              <a:spcBef>
                <a:spcPct val="0"/>
              </a:spcBef>
              <a:buFontTx/>
              <a:buNone/>
            </a:pPr>
            <a:r>
              <a:rPr lang="ja-JP" altLang="en-US" sz="2800" dirty="0">
                <a:latin typeface="Tahoma" panose="020B0604030504040204" pitchFamily="34" charset="0"/>
              </a:rPr>
              <a:t>３．互いに意見が出るよう促す</a:t>
            </a:r>
          </a:p>
          <a:p>
            <a:pPr eaLnBrk="1" hangingPunct="1">
              <a:spcBef>
                <a:spcPct val="0"/>
              </a:spcBef>
              <a:buFontTx/>
              <a:buNone/>
            </a:pPr>
            <a:r>
              <a:rPr lang="ja-JP" altLang="en-US" sz="2400" dirty="0">
                <a:latin typeface="Tahoma" panose="020B0604030504040204" pitchFamily="34" charset="0"/>
              </a:rPr>
              <a:t>　　</a:t>
            </a:r>
          </a:p>
        </p:txBody>
      </p:sp>
      <p:sp>
        <p:nvSpPr>
          <p:cNvPr id="7" name="Text Box 46">
            <a:extLst>
              <a:ext uri="{FF2B5EF4-FFF2-40B4-BE49-F238E27FC236}">
                <a16:creationId xmlns:a16="http://schemas.microsoft.com/office/drawing/2014/main" id="{2C6406B7-B300-A636-4F3E-7375437A815E}"/>
              </a:ext>
            </a:extLst>
          </p:cNvPr>
          <p:cNvSpPr txBox="1">
            <a:spLocks noChangeArrowheads="1"/>
          </p:cNvSpPr>
          <p:nvPr/>
        </p:nvSpPr>
        <p:spPr bwMode="auto">
          <a:xfrm>
            <a:off x="1033272" y="4763324"/>
            <a:ext cx="696772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eaLnBrk="1" hangingPunct="1">
              <a:spcBef>
                <a:spcPct val="0"/>
              </a:spcBef>
              <a:buFontTx/>
              <a:buNone/>
            </a:pPr>
            <a:r>
              <a:rPr lang="ja-JP" altLang="en-US" sz="2800" dirty="0">
                <a:latin typeface="Tahoma" panose="020B0604030504040204" pitchFamily="34" charset="0"/>
              </a:rPr>
              <a:t>４．話が議題からそれたら元に戻す</a:t>
            </a:r>
          </a:p>
          <a:p>
            <a:pPr eaLnBrk="1" hangingPunct="1">
              <a:spcBef>
                <a:spcPct val="0"/>
              </a:spcBef>
              <a:buFontTx/>
              <a:buNone/>
            </a:pPr>
            <a:r>
              <a:rPr lang="ja-JP" altLang="en-US" sz="2400" dirty="0">
                <a:latin typeface="Tahoma" panose="020B0604030504040204" pitchFamily="34" charset="0"/>
              </a:rPr>
              <a:t>　　</a:t>
            </a:r>
          </a:p>
        </p:txBody>
      </p:sp>
    </p:spTree>
    <p:extLst>
      <p:ext uri="{BB962C8B-B14F-4D97-AF65-F5344CB8AC3E}">
        <p14:creationId xmlns:p14="http://schemas.microsoft.com/office/powerpoint/2010/main" val="29135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4E53-0596-A1DD-39C3-15F4F00EB7D1}"/>
            </a:ext>
          </a:extLst>
        </p:cNvPr>
        <p:cNvGrpSpPr/>
        <p:nvPr/>
      </p:nvGrpSpPr>
      <p:grpSpPr>
        <a:xfrm>
          <a:off x="0" y="0"/>
          <a:ext cx="0" cy="0"/>
          <a:chOff x="0" y="0"/>
          <a:chExt cx="0" cy="0"/>
        </a:xfrm>
      </p:grpSpPr>
      <p:pic>
        <p:nvPicPr>
          <p:cNvPr id="2050" name="Picture 2" descr="簡易公式ロゴ">
            <a:extLst>
              <a:ext uri="{FF2B5EF4-FFF2-40B4-BE49-F238E27FC236}">
                <a16:creationId xmlns:a16="http://schemas.microsoft.com/office/drawing/2014/main" id="{9C5ABE07-3C2D-9964-C63F-47ADF0DA7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550" y="382073"/>
            <a:ext cx="1924050"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A1AFB56-8437-7595-8479-7C0B7F95FB5E}"/>
              </a:ext>
            </a:extLst>
          </p:cNvPr>
          <p:cNvSpPr>
            <a:spLocks noGrp="1"/>
          </p:cNvSpPr>
          <p:nvPr>
            <p:ph type="ctrTitle"/>
          </p:nvPr>
        </p:nvSpPr>
        <p:spPr>
          <a:xfrm>
            <a:off x="1909362" y="3429000"/>
            <a:ext cx="5518066" cy="1453898"/>
          </a:xfrm>
        </p:spPr>
        <p:txBody>
          <a:bodyPr>
            <a:normAutofit fontScale="90000"/>
          </a:bodyPr>
          <a:lstStyle/>
          <a:p>
            <a:pPr algn="ctr"/>
            <a:r>
              <a:rPr lang="ja-JP" altLang="en-US" dirty="0">
                <a:solidFill>
                  <a:srgbClr val="FF0000"/>
                </a:solidFill>
              </a:rPr>
              <a:t>役割分担</a:t>
            </a:r>
            <a:br>
              <a:rPr lang="en-US" altLang="ja-JP" dirty="0"/>
            </a:br>
            <a:endParaRPr lang="ja-JP" altLang="en-US" dirty="0"/>
          </a:p>
        </p:txBody>
      </p:sp>
      <p:sp>
        <p:nvSpPr>
          <p:cNvPr id="3" name="字幕 2">
            <a:extLst>
              <a:ext uri="{FF2B5EF4-FFF2-40B4-BE49-F238E27FC236}">
                <a16:creationId xmlns:a16="http://schemas.microsoft.com/office/drawing/2014/main" id="{99556804-7EB6-5F1C-48D9-68F568AB2BE3}"/>
              </a:ext>
            </a:extLst>
          </p:cNvPr>
          <p:cNvSpPr>
            <a:spLocks noGrp="1"/>
          </p:cNvSpPr>
          <p:nvPr>
            <p:ph type="subTitle" idx="1"/>
          </p:nvPr>
        </p:nvSpPr>
        <p:spPr>
          <a:xfrm>
            <a:off x="2069828" y="1144073"/>
            <a:ext cx="5357600" cy="1160213"/>
          </a:xfrm>
        </p:spPr>
        <p:txBody>
          <a:bodyPr>
            <a:normAutofit/>
          </a:bodyPr>
          <a:lstStyle/>
          <a:p>
            <a:pPr algn="ctr"/>
            <a:r>
              <a:rPr lang="ja-JP" altLang="en-US" sz="6000" dirty="0">
                <a:solidFill>
                  <a:srgbClr val="FFFF00"/>
                </a:solidFill>
              </a:rPr>
              <a:t>平等対等</a:t>
            </a:r>
          </a:p>
        </p:txBody>
      </p:sp>
    </p:spTree>
    <p:extLst>
      <p:ext uri="{BB962C8B-B14F-4D97-AF65-F5344CB8AC3E}">
        <p14:creationId xmlns:p14="http://schemas.microsoft.com/office/powerpoint/2010/main" val="1441646459"/>
      </p:ext>
    </p:extLst>
  </p:cSld>
  <p:clrMapOvr>
    <a:masterClrMapping/>
  </p:clrMapOvr>
  <p:transition spd="slow" advTm="33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シカゴ駅">
            <a:extLst>
              <a:ext uri="{FF2B5EF4-FFF2-40B4-BE49-F238E27FC236}">
                <a16:creationId xmlns:a16="http://schemas.microsoft.com/office/drawing/2014/main" id="{D5D2BF20-1346-6806-9BEF-8C1F3125FE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74825" y="1773238"/>
            <a:ext cx="8713788" cy="5084762"/>
          </a:xfrm>
          <a:noFill/>
          <a:extLst>
            <a:ext uri="{909E8E84-426E-40DD-AFC4-6F175D3DCCD1}">
              <a14:hiddenFill xmlns:a14="http://schemas.microsoft.com/office/drawing/2010/main">
                <a:solidFill>
                  <a:srgbClr val="FFFFFF"/>
                </a:solidFill>
              </a14:hiddenFill>
            </a:ext>
          </a:extLst>
        </p:spPr>
      </p:pic>
      <p:sp>
        <p:nvSpPr>
          <p:cNvPr id="6147" name="Text Box 4">
            <a:extLst>
              <a:ext uri="{FF2B5EF4-FFF2-40B4-BE49-F238E27FC236}">
                <a16:creationId xmlns:a16="http://schemas.microsoft.com/office/drawing/2014/main" id="{9BC410A0-BAB3-5B8E-E90E-C94C3C42C535}"/>
              </a:ext>
            </a:extLst>
          </p:cNvPr>
          <p:cNvSpPr txBox="1">
            <a:spLocks noChangeArrowheads="1"/>
          </p:cNvSpPr>
          <p:nvPr/>
        </p:nvSpPr>
        <p:spPr bwMode="auto">
          <a:xfrm>
            <a:off x="1703388" y="260350"/>
            <a:ext cx="8964612" cy="2165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4"/>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4000">
                <a:solidFill>
                  <a:srgbClr val="FFFF00"/>
                </a:solidFill>
                <a:latin typeface="Times New Roman" panose="02020603050405020304" pitchFamily="18" charset="0"/>
              </a:rPr>
              <a:t>ロータリーの創設</a:t>
            </a:r>
          </a:p>
          <a:p>
            <a:pPr algn="ctr" eaLnBrk="1" hangingPunct="1">
              <a:spcBef>
                <a:spcPct val="50000"/>
              </a:spcBef>
              <a:buClrTx/>
              <a:buSzTx/>
              <a:buFontTx/>
              <a:buNone/>
            </a:pPr>
            <a:r>
              <a:rPr lang="ja-JP" altLang="en-US">
                <a:solidFill>
                  <a:srgbClr val="FFFFFF"/>
                </a:solidFill>
                <a:latin typeface="Times New Roman" panose="02020603050405020304" pitchFamily="18" charset="0"/>
              </a:rPr>
              <a:t>成功を夢見た人たちが集まった、無法と腐敗の街</a:t>
            </a:r>
          </a:p>
          <a:p>
            <a:pPr algn="ctr" eaLnBrk="1" hangingPunct="1">
              <a:spcBef>
                <a:spcPct val="50000"/>
              </a:spcBef>
              <a:buClrTx/>
              <a:buSzTx/>
              <a:buFontTx/>
              <a:buNone/>
            </a:pPr>
            <a:r>
              <a:rPr lang="ja-JP" altLang="en-US">
                <a:solidFill>
                  <a:srgbClr val="FFFFFF"/>
                </a:solidFill>
                <a:latin typeface="Times New Roman" panose="02020603050405020304" pitchFamily="18" charset="0"/>
              </a:rPr>
              <a:t>シ　カ　ゴ</a:t>
            </a:r>
          </a:p>
        </p:txBody>
      </p:sp>
      <p:pic>
        <p:nvPicPr>
          <p:cNvPr id="2" name="Picture 2" descr="簡易公式ロゴ">
            <a:extLst>
              <a:ext uri="{FF2B5EF4-FFF2-40B4-BE49-F238E27FC236}">
                <a16:creationId xmlns:a16="http://schemas.microsoft.com/office/drawing/2014/main" id="{8FF46262-ABB8-69E5-C23B-E5FDE1FC2A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8494" y="260350"/>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シカゴ市街">
            <a:extLst>
              <a:ext uri="{FF2B5EF4-FFF2-40B4-BE49-F238E27FC236}">
                <a16:creationId xmlns:a16="http://schemas.microsoft.com/office/drawing/2014/main" id="{4CB11BEC-2DC7-7538-77A0-EEB2C1E6FB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1196975"/>
            <a:ext cx="4356100" cy="5435600"/>
          </a:xfrm>
          <a:noFill/>
          <a:extLst>
            <a:ext uri="{909E8E84-426E-40DD-AFC4-6F175D3DCCD1}">
              <a14:hiddenFill xmlns:a14="http://schemas.microsoft.com/office/drawing/2010/main">
                <a:solidFill>
                  <a:srgbClr val="FFFFFF"/>
                </a:solidFill>
              </a14:hiddenFill>
            </a:ext>
          </a:extLst>
        </p:spPr>
      </p:pic>
      <p:sp>
        <p:nvSpPr>
          <p:cNvPr id="7171" name="Text Box 3">
            <a:extLst>
              <a:ext uri="{FF2B5EF4-FFF2-40B4-BE49-F238E27FC236}">
                <a16:creationId xmlns:a16="http://schemas.microsoft.com/office/drawing/2014/main" id="{2F251C24-765C-89A4-624A-9947F358AACD}"/>
              </a:ext>
            </a:extLst>
          </p:cNvPr>
          <p:cNvSpPr txBox="1">
            <a:spLocks noChangeArrowheads="1"/>
          </p:cNvSpPr>
          <p:nvPr/>
        </p:nvSpPr>
        <p:spPr bwMode="auto">
          <a:xfrm>
            <a:off x="6167438" y="1268414"/>
            <a:ext cx="41767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4"/>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endParaRPr lang="ja-JP" altLang="en-US">
              <a:latin typeface="Times New Roman" panose="02020603050405020304" pitchFamily="18" charset="0"/>
            </a:endParaRPr>
          </a:p>
          <a:p>
            <a:pPr eaLnBrk="1" hangingPunct="1">
              <a:spcBef>
                <a:spcPct val="50000"/>
              </a:spcBef>
              <a:buClrTx/>
              <a:buSzTx/>
              <a:buFontTx/>
              <a:buNone/>
            </a:pPr>
            <a:r>
              <a:rPr lang="ja-JP" altLang="en-US">
                <a:latin typeface="Times New Roman" panose="02020603050405020304" pitchFamily="18" charset="0"/>
              </a:rPr>
              <a:t>すべての人はライバル</a:t>
            </a:r>
          </a:p>
          <a:p>
            <a:pPr eaLnBrk="1" hangingPunct="1">
              <a:spcBef>
                <a:spcPct val="50000"/>
              </a:spcBef>
              <a:buClrTx/>
              <a:buSzTx/>
              <a:buFontTx/>
              <a:buNone/>
            </a:pPr>
            <a:r>
              <a:rPr lang="ja-JP" altLang="en-US">
                <a:latin typeface="Times New Roman" panose="02020603050405020304" pitchFamily="18" charset="0"/>
              </a:rPr>
              <a:t>孤独感と疎外感に加えて、過酷な自由競争に敗北するかもしれないという恐怖感が付きまとっていた。</a:t>
            </a:r>
          </a:p>
        </p:txBody>
      </p:sp>
      <p:pic>
        <p:nvPicPr>
          <p:cNvPr id="2" name="Picture 2" descr="簡易公式ロゴ">
            <a:extLst>
              <a:ext uri="{FF2B5EF4-FFF2-40B4-BE49-F238E27FC236}">
                <a16:creationId xmlns:a16="http://schemas.microsoft.com/office/drawing/2014/main" id="{FCA2D450-E629-43DA-F6F9-8B9096FC9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7950" y="290385"/>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781B814-72CB-204A-F197-2E4DC4CC1FFD}"/>
              </a:ext>
            </a:extLst>
          </p:cNvPr>
          <p:cNvSpPr txBox="1">
            <a:spLocks noChangeArrowheads="1"/>
          </p:cNvSpPr>
          <p:nvPr/>
        </p:nvSpPr>
        <p:spPr bwMode="auto">
          <a:xfrm>
            <a:off x="1905000" y="6019801"/>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3"/>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endParaRPr lang="ja-JP" altLang="ja-JP" sz="2800">
              <a:solidFill>
                <a:schemeClr val="hlink"/>
              </a:solidFill>
              <a:latin typeface="ＭＳ Ｐゴシック" panose="020B0600070205080204" pitchFamily="50" charset="-128"/>
            </a:endParaRPr>
          </a:p>
        </p:txBody>
      </p:sp>
      <p:pic>
        <p:nvPicPr>
          <p:cNvPr id="14339" name="Picture 3" descr="創立4名-2">
            <a:extLst>
              <a:ext uri="{FF2B5EF4-FFF2-40B4-BE49-F238E27FC236}">
                <a16:creationId xmlns:a16="http://schemas.microsoft.com/office/drawing/2014/main" id="{CABA0C79-B7E5-AE6F-F356-2C316F9DB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20714"/>
            <a:ext cx="8534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a:extLst>
              <a:ext uri="{FF2B5EF4-FFF2-40B4-BE49-F238E27FC236}">
                <a16:creationId xmlns:a16="http://schemas.microsoft.com/office/drawing/2014/main" id="{9C3F585F-7B1E-195D-9031-132AC8CF8CAE}"/>
              </a:ext>
            </a:extLst>
          </p:cNvPr>
          <p:cNvSpPr>
            <a:spLocks noChangeArrowheads="1"/>
          </p:cNvSpPr>
          <p:nvPr/>
        </p:nvSpPr>
        <p:spPr bwMode="auto">
          <a:xfrm>
            <a:off x="1828800" y="5354639"/>
            <a:ext cx="2362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3"/>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chemeClr val="hlink"/>
                </a:solidFill>
                <a:latin typeface="Times New Roman" panose="02020603050405020304" pitchFamily="18" charset="0"/>
              </a:rPr>
              <a:t>シルベスターシール</a:t>
            </a:r>
          </a:p>
          <a:p>
            <a:pPr algn="ctr" eaLnBrk="1" hangingPunct="1">
              <a:spcBef>
                <a:spcPct val="0"/>
              </a:spcBef>
              <a:buClrTx/>
              <a:buSzTx/>
              <a:buFontTx/>
              <a:buNone/>
            </a:pPr>
            <a:r>
              <a:rPr lang="ja-JP" altLang="en-US" sz="2800">
                <a:solidFill>
                  <a:schemeClr val="hlink"/>
                </a:solidFill>
                <a:latin typeface="Times New Roman" panose="02020603050405020304" pitchFamily="18" charset="0"/>
              </a:rPr>
              <a:t>（石炭商）</a:t>
            </a:r>
          </a:p>
        </p:txBody>
      </p:sp>
      <p:sp>
        <p:nvSpPr>
          <p:cNvPr id="14341" name="Rectangle 5">
            <a:extLst>
              <a:ext uri="{FF2B5EF4-FFF2-40B4-BE49-F238E27FC236}">
                <a16:creationId xmlns:a16="http://schemas.microsoft.com/office/drawing/2014/main" id="{0224D315-B118-F5DB-3410-E6194EA1EE00}"/>
              </a:ext>
            </a:extLst>
          </p:cNvPr>
          <p:cNvSpPr>
            <a:spLocks noChangeArrowheads="1"/>
          </p:cNvSpPr>
          <p:nvPr/>
        </p:nvSpPr>
        <p:spPr bwMode="auto">
          <a:xfrm>
            <a:off x="4343400" y="5354639"/>
            <a:ext cx="16081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3"/>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chemeClr val="hlink"/>
                </a:solidFill>
                <a:latin typeface="Times New Roman" panose="02020603050405020304" pitchFamily="18" charset="0"/>
              </a:rPr>
              <a:t>ポール</a:t>
            </a:r>
          </a:p>
          <a:p>
            <a:pPr algn="ctr" eaLnBrk="1" hangingPunct="1">
              <a:spcBef>
                <a:spcPct val="0"/>
              </a:spcBef>
              <a:buClrTx/>
              <a:buSzTx/>
              <a:buFontTx/>
              <a:buNone/>
            </a:pPr>
            <a:r>
              <a:rPr lang="ja-JP" altLang="en-US" sz="2800">
                <a:solidFill>
                  <a:schemeClr val="hlink"/>
                </a:solidFill>
                <a:latin typeface="Times New Roman" panose="02020603050405020304" pitchFamily="18" charset="0"/>
              </a:rPr>
              <a:t>ハリス</a:t>
            </a:r>
          </a:p>
          <a:p>
            <a:pPr algn="ctr" eaLnBrk="1" hangingPunct="1">
              <a:spcBef>
                <a:spcPct val="0"/>
              </a:spcBef>
              <a:buClrTx/>
              <a:buSzTx/>
              <a:buFontTx/>
              <a:buNone/>
            </a:pPr>
            <a:r>
              <a:rPr lang="ja-JP" altLang="en-US" sz="2800">
                <a:solidFill>
                  <a:schemeClr val="hlink"/>
                </a:solidFill>
                <a:latin typeface="Times New Roman" panose="02020603050405020304" pitchFamily="18" charset="0"/>
              </a:rPr>
              <a:t>（弁護士）</a:t>
            </a:r>
          </a:p>
        </p:txBody>
      </p:sp>
      <p:sp>
        <p:nvSpPr>
          <p:cNvPr id="14342" name="Rectangle 6">
            <a:extLst>
              <a:ext uri="{FF2B5EF4-FFF2-40B4-BE49-F238E27FC236}">
                <a16:creationId xmlns:a16="http://schemas.microsoft.com/office/drawing/2014/main" id="{75464D11-4156-BCB5-3F4B-7CCC9E16AC95}"/>
              </a:ext>
            </a:extLst>
          </p:cNvPr>
          <p:cNvSpPr>
            <a:spLocks noChangeArrowheads="1"/>
          </p:cNvSpPr>
          <p:nvPr/>
        </p:nvSpPr>
        <p:spPr bwMode="auto">
          <a:xfrm>
            <a:off x="6019800" y="5334000"/>
            <a:ext cx="2438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3"/>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chemeClr val="hlink"/>
                </a:solidFill>
                <a:latin typeface="Times New Roman" panose="02020603050405020304" pitchFamily="18" charset="0"/>
              </a:rPr>
              <a:t>ガスターバス　ロア</a:t>
            </a:r>
          </a:p>
          <a:p>
            <a:pPr algn="ctr" eaLnBrk="1" hangingPunct="1">
              <a:spcBef>
                <a:spcPct val="0"/>
              </a:spcBef>
              <a:buClrTx/>
              <a:buSzTx/>
              <a:buFontTx/>
              <a:buNone/>
            </a:pPr>
            <a:r>
              <a:rPr lang="ja-JP" altLang="en-US" sz="2800">
                <a:solidFill>
                  <a:schemeClr val="hlink"/>
                </a:solidFill>
                <a:latin typeface="Times New Roman" panose="02020603050405020304" pitchFamily="18" charset="0"/>
              </a:rPr>
              <a:t>（鉱山技師）</a:t>
            </a:r>
          </a:p>
        </p:txBody>
      </p:sp>
      <p:sp>
        <p:nvSpPr>
          <p:cNvPr id="14343" name="Rectangle 7">
            <a:extLst>
              <a:ext uri="{FF2B5EF4-FFF2-40B4-BE49-F238E27FC236}">
                <a16:creationId xmlns:a16="http://schemas.microsoft.com/office/drawing/2014/main" id="{05FB0A9D-39C4-CC3A-66F0-0A03F8A500CB}"/>
              </a:ext>
            </a:extLst>
          </p:cNvPr>
          <p:cNvSpPr>
            <a:spLocks noChangeArrowheads="1"/>
          </p:cNvSpPr>
          <p:nvPr/>
        </p:nvSpPr>
        <p:spPr bwMode="auto">
          <a:xfrm>
            <a:off x="8382000" y="5334000"/>
            <a:ext cx="21526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3"/>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chemeClr val="hlink"/>
                </a:solidFill>
                <a:latin typeface="Times New Roman" panose="02020603050405020304" pitchFamily="18" charset="0"/>
              </a:rPr>
              <a:t>ハイラムショーレー</a:t>
            </a:r>
          </a:p>
          <a:p>
            <a:pPr algn="ctr" eaLnBrk="1" hangingPunct="1">
              <a:spcBef>
                <a:spcPct val="0"/>
              </a:spcBef>
              <a:buClrTx/>
              <a:buSzTx/>
              <a:buFontTx/>
              <a:buNone/>
            </a:pPr>
            <a:r>
              <a:rPr lang="ja-JP" altLang="en-US" sz="2800">
                <a:solidFill>
                  <a:schemeClr val="hlink"/>
                </a:solidFill>
                <a:latin typeface="Times New Roman" panose="02020603050405020304" pitchFamily="18" charset="0"/>
              </a:rPr>
              <a:t>（洋服屋）</a:t>
            </a:r>
          </a:p>
        </p:txBody>
      </p:sp>
      <p:pic>
        <p:nvPicPr>
          <p:cNvPr id="2" name="Picture 2" descr="簡易公式ロゴ">
            <a:extLst>
              <a:ext uri="{FF2B5EF4-FFF2-40B4-BE49-F238E27FC236}">
                <a16:creationId xmlns:a16="http://schemas.microsoft.com/office/drawing/2014/main" id="{B25FFC42-1D0E-46AA-AC51-4F43554A86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8222" y="5080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64A592BA-EF5E-AFF8-ABBF-98056BC1EEAE}"/>
              </a:ext>
            </a:extLst>
          </p:cNvPr>
          <p:cNvSpPr txBox="1">
            <a:spLocks noChangeArrowheads="1"/>
          </p:cNvSpPr>
          <p:nvPr/>
        </p:nvSpPr>
        <p:spPr bwMode="auto">
          <a:xfrm>
            <a:off x="3032125" y="830264"/>
            <a:ext cx="52911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国際ロータリーの歴史　その１</a:t>
            </a:r>
          </a:p>
        </p:txBody>
      </p:sp>
      <p:sp>
        <p:nvSpPr>
          <p:cNvPr id="5123" name="Text Box 3">
            <a:extLst>
              <a:ext uri="{FF2B5EF4-FFF2-40B4-BE49-F238E27FC236}">
                <a16:creationId xmlns:a16="http://schemas.microsoft.com/office/drawing/2014/main" id="{0AF9300E-4F3F-1479-E36C-81E193D9FC61}"/>
              </a:ext>
            </a:extLst>
          </p:cNvPr>
          <p:cNvSpPr txBox="1">
            <a:spLocks noChangeArrowheads="1"/>
          </p:cNvSpPr>
          <p:nvPr/>
        </p:nvSpPr>
        <p:spPr bwMode="auto">
          <a:xfrm>
            <a:off x="2667001" y="1752601"/>
            <a:ext cx="3529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800"/>
              <a:t>シカゴロータリークラブ</a:t>
            </a:r>
          </a:p>
        </p:txBody>
      </p:sp>
      <p:sp>
        <p:nvSpPr>
          <p:cNvPr id="5124" name="Text Box 4">
            <a:extLst>
              <a:ext uri="{FF2B5EF4-FFF2-40B4-BE49-F238E27FC236}">
                <a16:creationId xmlns:a16="http://schemas.microsoft.com/office/drawing/2014/main" id="{CC493491-F906-9059-774D-FC3556C288B9}"/>
              </a:ext>
            </a:extLst>
          </p:cNvPr>
          <p:cNvSpPr txBox="1">
            <a:spLocks noChangeArrowheads="1"/>
          </p:cNvSpPr>
          <p:nvPr/>
        </p:nvSpPr>
        <p:spPr bwMode="auto">
          <a:xfrm>
            <a:off x="2971801" y="2819400"/>
            <a:ext cx="642034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t>1907</a:t>
            </a:r>
            <a:r>
              <a:rPr lang="ja-JP" altLang="en-US" sz="2400"/>
              <a:t>年以降の課題</a:t>
            </a:r>
          </a:p>
          <a:p>
            <a:pPr eaLnBrk="1" hangingPunct="1">
              <a:buFontTx/>
              <a:buNone/>
            </a:pPr>
            <a:r>
              <a:rPr lang="ja-JP" altLang="en-US" sz="2400"/>
              <a:t>１．世の為人の為の奉仕の自覚</a:t>
            </a:r>
          </a:p>
          <a:p>
            <a:pPr eaLnBrk="1" hangingPunct="1">
              <a:buFontTx/>
              <a:buNone/>
            </a:pPr>
            <a:r>
              <a:rPr lang="ja-JP" altLang="en-US" sz="2400"/>
              <a:t>　　親睦のエネルギーをもって世のため人のため</a:t>
            </a:r>
          </a:p>
          <a:p>
            <a:pPr eaLnBrk="1" hangingPunct="1">
              <a:buFontTx/>
              <a:buNone/>
            </a:pPr>
            <a:r>
              <a:rPr lang="ja-JP" altLang="en-US" sz="2400"/>
              <a:t>　　のエネルギーに転化しようと考えた。</a:t>
            </a:r>
          </a:p>
          <a:p>
            <a:pPr eaLnBrk="1" hangingPunct="1">
              <a:buFontTx/>
              <a:buNone/>
            </a:pPr>
            <a:r>
              <a:rPr lang="ja-JP" altLang="en-US" sz="2400"/>
              <a:t>２．その運動の拠点としてのロータリークラブを</a:t>
            </a:r>
          </a:p>
          <a:p>
            <a:pPr eaLnBrk="1" hangingPunct="1">
              <a:buFontTx/>
              <a:buNone/>
            </a:pPr>
            <a:r>
              <a:rPr lang="ja-JP" altLang="en-US" sz="2400"/>
              <a:t>　　全米に作ること（ロータリーの拡大）</a:t>
            </a:r>
          </a:p>
        </p:txBody>
      </p:sp>
      <p:sp>
        <p:nvSpPr>
          <p:cNvPr id="5125" name="Text Box 5">
            <a:extLst>
              <a:ext uri="{FF2B5EF4-FFF2-40B4-BE49-F238E27FC236}">
                <a16:creationId xmlns:a16="http://schemas.microsoft.com/office/drawing/2014/main" id="{EBA665FA-2D37-DBCB-4EF4-BD7B5F96E788}"/>
              </a:ext>
            </a:extLst>
          </p:cNvPr>
          <p:cNvSpPr txBox="1">
            <a:spLocks noChangeArrowheads="1"/>
          </p:cNvSpPr>
          <p:nvPr/>
        </p:nvSpPr>
        <p:spPr bwMode="auto">
          <a:xfrm>
            <a:off x="2895601" y="5562601"/>
            <a:ext cx="607089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t>しかし、クラブがロータリー</a:t>
            </a:r>
            <a:r>
              <a:rPr lang="ja-JP" altLang="en-US" sz="2400" b="1"/>
              <a:t>拡大</a:t>
            </a:r>
            <a:r>
              <a:rPr lang="ja-JP" altLang="en-US" sz="2400"/>
              <a:t>作業をすると、</a:t>
            </a:r>
          </a:p>
          <a:p>
            <a:pPr eaLnBrk="1" hangingPunct="1">
              <a:buFontTx/>
              <a:buNone/>
            </a:pPr>
            <a:r>
              <a:rPr lang="ja-JP" altLang="en-US" sz="2400"/>
              <a:t>クラブの</a:t>
            </a:r>
            <a:r>
              <a:rPr lang="ja-JP" altLang="en-US" sz="2400" b="1"/>
              <a:t>親睦</a:t>
            </a:r>
            <a:r>
              <a:rPr lang="ja-JP" altLang="en-US" sz="2400"/>
              <a:t>が崩れる。</a:t>
            </a:r>
          </a:p>
        </p:txBody>
      </p:sp>
      <p:sp>
        <p:nvSpPr>
          <p:cNvPr id="5126" name="Text Box 6">
            <a:extLst>
              <a:ext uri="{FF2B5EF4-FFF2-40B4-BE49-F238E27FC236}">
                <a16:creationId xmlns:a16="http://schemas.microsoft.com/office/drawing/2014/main" id="{5B2E25B2-E818-80B1-E29C-360ED00A93EF}"/>
              </a:ext>
            </a:extLst>
          </p:cNvPr>
          <p:cNvSpPr txBox="1">
            <a:spLocks noChangeArrowheads="1"/>
          </p:cNvSpPr>
          <p:nvPr/>
        </p:nvSpPr>
        <p:spPr bwMode="auto">
          <a:xfrm>
            <a:off x="2971801" y="2230438"/>
            <a:ext cx="524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t>1905</a:t>
            </a:r>
            <a:r>
              <a:rPr lang="ja-JP" altLang="en-US" sz="2400"/>
              <a:t>年から</a:t>
            </a:r>
            <a:r>
              <a:rPr lang="en-US" altLang="ja-JP" sz="2400"/>
              <a:t>1907</a:t>
            </a:r>
            <a:r>
              <a:rPr lang="ja-JP" altLang="en-US" sz="2400"/>
              <a:t>年頃までは親睦が中心</a:t>
            </a:r>
          </a:p>
        </p:txBody>
      </p:sp>
      <p:pic>
        <p:nvPicPr>
          <p:cNvPr id="2050" name="Picture 2" descr="簡易公式ロゴ">
            <a:extLst>
              <a:ext uri="{FF2B5EF4-FFF2-40B4-BE49-F238E27FC236}">
                <a16:creationId xmlns:a16="http://schemas.microsoft.com/office/drawing/2014/main" id="{DD18417A-D789-924A-AD6A-19E972FEF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494" y="520461"/>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3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BCACEE64-9442-F2A6-7AB5-E9ABCD8E04DD}"/>
              </a:ext>
            </a:extLst>
          </p:cNvPr>
          <p:cNvSpPr txBox="1">
            <a:spLocks noChangeArrowheads="1"/>
          </p:cNvSpPr>
          <p:nvPr/>
        </p:nvSpPr>
        <p:spPr bwMode="auto">
          <a:xfrm>
            <a:off x="3032125" y="830264"/>
            <a:ext cx="52911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国際ロータリーの歴史　その２</a:t>
            </a:r>
          </a:p>
        </p:txBody>
      </p:sp>
      <p:sp>
        <p:nvSpPr>
          <p:cNvPr id="6147" name="Text Box 3">
            <a:extLst>
              <a:ext uri="{FF2B5EF4-FFF2-40B4-BE49-F238E27FC236}">
                <a16:creationId xmlns:a16="http://schemas.microsoft.com/office/drawing/2014/main" id="{812AE1FB-FE6C-3749-12FC-E0468170AFAF}"/>
              </a:ext>
            </a:extLst>
          </p:cNvPr>
          <p:cNvSpPr txBox="1">
            <a:spLocks noChangeArrowheads="1"/>
          </p:cNvSpPr>
          <p:nvPr/>
        </p:nvSpPr>
        <p:spPr bwMode="auto">
          <a:xfrm>
            <a:off x="2803526" y="1773238"/>
            <a:ext cx="7603363"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t>両方（親睦・拡大）の要求を両立させるためには、全米の</a:t>
            </a:r>
          </a:p>
          <a:p>
            <a:pPr eaLnBrk="1" hangingPunct="1">
              <a:buFontTx/>
              <a:buNone/>
            </a:pPr>
            <a:r>
              <a:rPr lang="ja-JP" altLang="en-US" sz="2400"/>
              <a:t>ロータリークラブの合議によって、奉仕哲学の解明と</a:t>
            </a:r>
          </a:p>
          <a:p>
            <a:pPr eaLnBrk="1" hangingPunct="1">
              <a:buFontTx/>
              <a:buNone/>
            </a:pPr>
            <a:r>
              <a:rPr lang="ja-JP" altLang="en-US" sz="2400"/>
              <a:t>ロータリーの拡大だけを専門に遂行する団体を作り、</a:t>
            </a:r>
          </a:p>
          <a:p>
            <a:pPr eaLnBrk="1" hangingPunct="1">
              <a:buFontTx/>
              <a:buNone/>
            </a:pPr>
            <a:r>
              <a:rPr lang="ja-JP" altLang="en-US" sz="2400"/>
              <a:t>親睦のことは、主としてロータリークラブに委ねれば</a:t>
            </a:r>
          </a:p>
          <a:p>
            <a:pPr eaLnBrk="1" hangingPunct="1">
              <a:buFontTx/>
              <a:buNone/>
            </a:pPr>
            <a:r>
              <a:rPr lang="ja-JP" altLang="en-US" sz="2400"/>
              <a:t>良いと考えた。これが</a:t>
            </a:r>
            <a:r>
              <a:rPr lang="ja-JP" altLang="en-US" sz="2400" b="1"/>
              <a:t>全米ロータリークラブ連合会</a:t>
            </a:r>
            <a:r>
              <a:rPr lang="ja-JP" altLang="en-US" sz="2400"/>
              <a:t>でした。</a:t>
            </a:r>
          </a:p>
        </p:txBody>
      </p:sp>
      <p:sp>
        <p:nvSpPr>
          <p:cNvPr id="6148" name="Text Box 4">
            <a:extLst>
              <a:ext uri="{FF2B5EF4-FFF2-40B4-BE49-F238E27FC236}">
                <a16:creationId xmlns:a16="http://schemas.microsoft.com/office/drawing/2014/main" id="{4E1B4A88-26B0-D1C8-F181-C198C3301E8E}"/>
              </a:ext>
            </a:extLst>
          </p:cNvPr>
          <p:cNvSpPr txBox="1">
            <a:spLocks noChangeArrowheads="1"/>
          </p:cNvSpPr>
          <p:nvPr/>
        </p:nvSpPr>
        <p:spPr bwMode="auto">
          <a:xfrm>
            <a:off x="2438401" y="4343400"/>
            <a:ext cx="489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t>1912</a:t>
            </a:r>
            <a:r>
              <a:rPr lang="ja-JP" altLang="en-US" sz="2400"/>
              <a:t>年　国際ロータリークラブ連合会</a:t>
            </a:r>
          </a:p>
        </p:txBody>
      </p:sp>
      <p:sp>
        <p:nvSpPr>
          <p:cNvPr id="6149" name="Text Box 5">
            <a:extLst>
              <a:ext uri="{FF2B5EF4-FFF2-40B4-BE49-F238E27FC236}">
                <a16:creationId xmlns:a16="http://schemas.microsoft.com/office/drawing/2014/main" id="{B9EBB7F8-FECA-2345-E402-FD644B9B41E4}"/>
              </a:ext>
            </a:extLst>
          </p:cNvPr>
          <p:cNvSpPr txBox="1">
            <a:spLocks noChangeArrowheads="1"/>
          </p:cNvSpPr>
          <p:nvPr/>
        </p:nvSpPr>
        <p:spPr bwMode="auto">
          <a:xfrm>
            <a:off x="2590800" y="5105401"/>
            <a:ext cx="320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t>1922</a:t>
            </a:r>
            <a:r>
              <a:rPr lang="ja-JP" altLang="en-US" sz="2400"/>
              <a:t>年　</a:t>
            </a:r>
            <a:r>
              <a:rPr lang="ja-JP" altLang="en-US" sz="2400" b="1"/>
              <a:t>国際ロータリー</a:t>
            </a:r>
          </a:p>
        </p:txBody>
      </p:sp>
      <p:sp>
        <p:nvSpPr>
          <p:cNvPr id="6150" name="Text Box 6">
            <a:extLst>
              <a:ext uri="{FF2B5EF4-FFF2-40B4-BE49-F238E27FC236}">
                <a16:creationId xmlns:a16="http://schemas.microsoft.com/office/drawing/2014/main" id="{D2959932-7562-EDE4-57AA-BC1717FDEC20}"/>
              </a:ext>
            </a:extLst>
          </p:cNvPr>
          <p:cNvSpPr txBox="1">
            <a:spLocks noChangeArrowheads="1"/>
          </p:cNvSpPr>
          <p:nvPr/>
        </p:nvSpPr>
        <p:spPr bwMode="auto">
          <a:xfrm>
            <a:off x="2590800" y="5105401"/>
            <a:ext cx="52578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t>1922</a:t>
            </a:r>
            <a:r>
              <a:rPr lang="ja-JP" altLang="en-US" sz="2400"/>
              <a:t>年　</a:t>
            </a:r>
            <a:r>
              <a:rPr lang="ja-JP" altLang="en-US" sz="2400" b="1"/>
              <a:t>国際ロータリー</a:t>
            </a:r>
          </a:p>
          <a:p>
            <a:pPr eaLnBrk="1" hangingPunct="1">
              <a:buFontTx/>
              <a:buNone/>
            </a:pPr>
            <a:r>
              <a:rPr lang="ja-JP" altLang="en-US" sz="2400" b="1"/>
              <a:t>　　　　　　　</a:t>
            </a:r>
            <a:r>
              <a:rPr lang="en-US" altLang="ja-JP" sz="2400" b="1"/>
              <a:t>Chesley  R. Perry</a:t>
            </a:r>
          </a:p>
        </p:txBody>
      </p:sp>
      <p:pic>
        <p:nvPicPr>
          <p:cNvPr id="3074" name="Picture 2" descr="簡易公式ロゴ">
            <a:extLst>
              <a:ext uri="{FF2B5EF4-FFF2-40B4-BE49-F238E27FC236}">
                <a16:creationId xmlns:a16="http://schemas.microsoft.com/office/drawing/2014/main" id="{C7DC4E14-7C32-19D8-AA6C-53F75E7EE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609" y="357982"/>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27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3C2E508A-7160-FF71-008C-45C6A5D10F52}"/>
              </a:ext>
            </a:extLst>
          </p:cNvPr>
          <p:cNvSpPr txBox="1">
            <a:spLocks noChangeArrowheads="1"/>
          </p:cNvSpPr>
          <p:nvPr/>
        </p:nvSpPr>
        <p:spPr bwMode="auto">
          <a:xfrm>
            <a:off x="2743200" y="7620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3600">
                <a:latin typeface="Tahoma" panose="020B0604030504040204" pitchFamily="34" charset="0"/>
              </a:rPr>
              <a:t>国際ロータリーの役割</a:t>
            </a:r>
          </a:p>
        </p:txBody>
      </p:sp>
      <p:sp>
        <p:nvSpPr>
          <p:cNvPr id="4099" name="Text Box 8">
            <a:extLst>
              <a:ext uri="{FF2B5EF4-FFF2-40B4-BE49-F238E27FC236}">
                <a16:creationId xmlns:a16="http://schemas.microsoft.com/office/drawing/2014/main" id="{72364447-B5E0-07AD-66D8-09192BA8A668}"/>
              </a:ext>
            </a:extLst>
          </p:cNvPr>
          <p:cNvSpPr txBox="1">
            <a:spLocks noChangeArrowheads="1"/>
          </p:cNvSpPr>
          <p:nvPr/>
        </p:nvSpPr>
        <p:spPr bwMode="auto">
          <a:xfrm>
            <a:off x="2438401" y="1828800"/>
            <a:ext cx="7713663"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a:latin typeface="Tahoma" panose="020B0604030504040204" pitchFamily="34" charset="0"/>
              </a:rPr>
              <a:t>１．奉仕の哲学の追及</a:t>
            </a:r>
          </a:p>
          <a:p>
            <a:pPr eaLnBrk="1" hangingPunct="1">
              <a:spcBef>
                <a:spcPct val="0"/>
              </a:spcBef>
              <a:buFontTx/>
              <a:buNone/>
            </a:pPr>
            <a:r>
              <a:rPr lang="ja-JP" altLang="en-US" sz="2400">
                <a:latin typeface="Tahoma" panose="020B0604030504040204" pitchFamily="34" charset="0"/>
              </a:rPr>
              <a:t>　　　	</a:t>
            </a:r>
            <a:endParaRPr lang="ja-JP" altLang="en-US" sz="2800">
              <a:latin typeface="Tahoma" panose="020B0604030504040204" pitchFamily="34" charset="0"/>
            </a:endParaRPr>
          </a:p>
          <a:p>
            <a:pPr eaLnBrk="1" hangingPunct="1">
              <a:spcBef>
                <a:spcPct val="0"/>
              </a:spcBef>
              <a:buFontTx/>
              <a:buNone/>
            </a:pPr>
            <a:r>
              <a:rPr lang="ja-JP" altLang="en-US">
                <a:latin typeface="Tahoma" panose="020B0604030504040204" pitchFamily="34" charset="0"/>
              </a:rPr>
              <a:t>２．ロータリーの拡大</a:t>
            </a:r>
          </a:p>
          <a:p>
            <a:pPr eaLnBrk="1" hangingPunct="1">
              <a:spcBef>
                <a:spcPct val="0"/>
              </a:spcBef>
              <a:buFontTx/>
              <a:buNone/>
            </a:pPr>
            <a:r>
              <a:rPr lang="ja-JP" altLang="en-US" sz="2400">
                <a:latin typeface="Tahoma" panose="020B0604030504040204" pitchFamily="34" charset="0"/>
              </a:rPr>
              <a:t>　　　　</a:t>
            </a:r>
            <a:r>
              <a:rPr lang="ja-JP" altLang="en-US">
                <a:latin typeface="Tahoma" panose="020B0604030504040204" pitchFamily="34" charset="0"/>
              </a:rPr>
              <a:t>新しいロータリークラブを作る。</a:t>
            </a:r>
          </a:p>
          <a:p>
            <a:pPr eaLnBrk="1" hangingPunct="1">
              <a:spcBef>
                <a:spcPct val="0"/>
              </a:spcBef>
              <a:buFontTx/>
              <a:buNone/>
            </a:pPr>
            <a:r>
              <a:rPr lang="ja-JP" altLang="en-US">
                <a:latin typeface="Tahoma" panose="020B0604030504040204" pitchFamily="34" charset="0"/>
              </a:rPr>
              <a:t>３．情報の伝達</a:t>
            </a:r>
          </a:p>
          <a:p>
            <a:pPr eaLnBrk="1" hangingPunct="1">
              <a:spcBef>
                <a:spcPct val="0"/>
              </a:spcBef>
              <a:buFontTx/>
              <a:buNone/>
            </a:pPr>
            <a:r>
              <a:rPr lang="ja-JP" altLang="en-US" sz="2400">
                <a:latin typeface="Tahoma" panose="020B0604030504040204" pitchFamily="34" charset="0"/>
              </a:rPr>
              <a:t>　　　</a:t>
            </a:r>
            <a:r>
              <a:rPr lang="ja-JP" altLang="en-US">
                <a:latin typeface="Tahoma" panose="020B0604030504040204" pitchFamily="34" charset="0"/>
              </a:rPr>
              <a:t>「ザ・ロータリーアン」誌を正式文書として</a:t>
            </a:r>
          </a:p>
          <a:p>
            <a:pPr eaLnBrk="1" hangingPunct="1">
              <a:spcBef>
                <a:spcPct val="0"/>
              </a:spcBef>
              <a:buFontTx/>
              <a:buNone/>
            </a:pPr>
            <a:r>
              <a:rPr lang="ja-JP" altLang="en-US">
                <a:latin typeface="Tahoma" panose="020B0604030504040204" pitchFamily="34" charset="0"/>
              </a:rPr>
              <a:t>　　　地方誌などで全世界、ＲＩ等の情報を</a:t>
            </a:r>
          </a:p>
          <a:p>
            <a:pPr eaLnBrk="1" hangingPunct="1">
              <a:spcBef>
                <a:spcPct val="0"/>
              </a:spcBef>
              <a:buFontTx/>
              <a:buNone/>
            </a:pPr>
            <a:r>
              <a:rPr lang="ja-JP" altLang="en-US">
                <a:latin typeface="Tahoma" panose="020B0604030504040204" pitchFamily="34" charset="0"/>
              </a:rPr>
              <a:t>　　　定期的に伝達する。</a:t>
            </a:r>
            <a:r>
              <a:rPr lang="ja-JP" altLang="en-US" sz="2400">
                <a:latin typeface="Tahoma" panose="020B0604030504040204" pitchFamily="34" charset="0"/>
              </a:rPr>
              <a:t>　　　</a:t>
            </a:r>
          </a:p>
        </p:txBody>
      </p:sp>
      <p:sp>
        <p:nvSpPr>
          <p:cNvPr id="4100" name="Text Box 14">
            <a:extLst>
              <a:ext uri="{FF2B5EF4-FFF2-40B4-BE49-F238E27FC236}">
                <a16:creationId xmlns:a16="http://schemas.microsoft.com/office/drawing/2014/main" id="{F79EE7FA-727C-B5EB-F0B6-FF97DC2C460B}"/>
              </a:ext>
            </a:extLst>
          </p:cNvPr>
          <p:cNvSpPr txBox="1">
            <a:spLocks noChangeArrowheads="1"/>
          </p:cNvSpPr>
          <p:nvPr/>
        </p:nvSpPr>
        <p:spPr bwMode="auto">
          <a:xfrm>
            <a:off x="2362200" y="5915025"/>
            <a:ext cx="6929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2"/>
              </a:buBlip>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Blip>
                <a:blip r:embed="rId3"/>
              </a:buBlip>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Wingdings" panose="05000000000000000000" pitchFamily="2" charset="2"/>
              <a:buChar char="s"/>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という３つの仕事を委託された受託機関</a:t>
            </a:r>
          </a:p>
        </p:txBody>
      </p:sp>
      <p:pic>
        <p:nvPicPr>
          <p:cNvPr id="1026" name="Picture 2" descr="簡易公式ロゴ">
            <a:extLst>
              <a:ext uri="{FF2B5EF4-FFF2-40B4-BE49-F238E27FC236}">
                <a16:creationId xmlns:a16="http://schemas.microsoft.com/office/drawing/2014/main" id="{77E398F0-7EDF-8B7A-A6ED-34FCC4E71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080" y="363537"/>
            <a:ext cx="19240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2076"/>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マディソン">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4853AD5EE75041A05A833EAC530890" ma:contentTypeVersion="15" ma:contentTypeDescription="新しいドキュメントを作成します。" ma:contentTypeScope="" ma:versionID="f03afe4279fe7b36a38f5fa72d332583">
  <xsd:schema xmlns:xsd="http://www.w3.org/2001/XMLSchema" xmlns:xs="http://www.w3.org/2001/XMLSchema" xmlns:p="http://schemas.microsoft.com/office/2006/metadata/properties" xmlns:ns2="2ca90dd3-7dfa-4287-a028-c6ac96f4061c" xmlns:ns3="ae106cd2-0f1e-4e32-bb92-b9f565c6a571" targetNamespace="http://schemas.microsoft.com/office/2006/metadata/properties" ma:root="true" ma:fieldsID="b172441f84f803d8c34d5de0db1bb8ed" ns2:_="" ns3:_="">
    <xsd:import namespace="2ca90dd3-7dfa-4287-a028-c6ac96f4061c"/>
    <xsd:import namespace="ae106cd2-0f1e-4e32-bb92-b9f565c6a5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90dd3-7dfa-4287-a028-c6ac96f40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a3d69d4b-2653-47e6-b6c4-310543a3cc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106cd2-0f1e-4e32-bb92-b9f565c6a5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d9f24c8-a38e-4f4e-a667-7d82cf940587}" ma:internalName="TaxCatchAll" ma:showField="CatchAllData" ma:web="ae106cd2-0f1e-4e32-bb92-b9f565c6a5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EBFCE-4683-4F49-A9A4-618040E05DA2}">
  <ds:schemaRefs>
    <ds:schemaRef ds:uri="http://schemas.microsoft.com/sharepoint/v3/contenttype/forms"/>
  </ds:schemaRefs>
</ds:datastoreItem>
</file>

<file path=customXml/itemProps2.xml><?xml version="1.0" encoding="utf-8"?>
<ds:datastoreItem xmlns:ds="http://schemas.openxmlformats.org/officeDocument/2006/customXml" ds:itemID="{CBC32773-2BF3-49AE-9D99-103858638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90dd3-7dfa-4287-a028-c6ac96f4061c"/>
    <ds:schemaRef ds:uri="ae106cd2-0f1e-4e32-bb92-b9f565c6a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TM16401375[[fn=マディソン]]</Template>
  <TotalTime>1521</TotalTime>
  <Words>1304</Words>
  <Application>Microsoft Office PowerPoint</Application>
  <PresentationFormat>ワイド画面</PresentationFormat>
  <Paragraphs>100</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ＭＳ Ｐゴシック</vt:lpstr>
      <vt:lpstr>Arial</vt:lpstr>
      <vt:lpstr>MS Shell Dlg 2</vt:lpstr>
      <vt:lpstr>Tahoma</vt:lpstr>
      <vt:lpstr>Times New Roman</vt:lpstr>
      <vt:lpstr>Wingdings</vt:lpstr>
      <vt:lpstr>Wingdings 3</vt:lpstr>
      <vt:lpstr>マディソン</vt:lpstr>
      <vt:lpstr>地区チーム研修セミナー</vt:lpstr>
      <vt:lpstr> １．ロータリーの仕組みについて（関係性）  クラブ  国際ロータリー（地区）  ロータリー財団</vt:lpstr>
      <vt:lpstr>役割分担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利己と利他との調和を目的とする人生の哲学である。  （１９２３年セントルイス国際大会における決議第２３－３４号の冒頭第1項）  企業の根底に奉仕を置くべしとする理想を追求することを目的とするクラブ活動のことである。  （クラブ定款第4条の「ロータリーの綱領」）</vt:lpstr>
      <vt:lpstr>資本主義経済社会　→　企業の目的は利潤の追求（儲け）  儲けを否定するのか？  ロータリー的「儲け」　→　三方良し的企業活動</vt:lpstr>
      <vt:lpstr>国際社会に対立している国家間の紛争を個人の善意をもって解決していこうというのがロータリーにおける国際奉仕の実践ですが、ロータリーは、第一次世界大戦の最中にあって、原理的に奇妙なもの作り上げました。これがロータリー財団です。  最初は1917年、時の国際ロータリークラブ連合会会長アーチ・Ｃ・クランフの提唱による「国際理解と親善をの目的とする基金」の設定でありました。これが時移って1931年に「ロータリー財団」と名称を変更</vt:lpstr>
      <vt:lpstr>ロータリー財団に対する初期のロータリアンの反応は、非常に冷たかった。  １．国際ロータリークラブ連合会を作ったのはロータリークラブである。クラブのおかげで連合会ができたのである。従って、連合会がロータリークラブの権限を侵害することは許されない。  ２．ロータリークラブは、連合会に「国際理解と親善をの目的とする基金」の管理など認めたことはない。  26ドル50セント（次年度国際大会のホストクラブ　カンサスシテｲーロータリークラブ　200名以上の会員を有する）  </vt:lpstr>
      <vt:lpstr>ポール・ハリス  ロータリー運動の中で色々理論はある。しかし、神様でもない者が、理屈を言ったり実践したりするのであるから、どれも満点のものはない。  「自分はロータリーの生みの親として、善意で提唱され、善意で実在するに至ったものならば、例え原理的に間違っていても、その因縁は大事しなければならない。正しいとは言わない。しかし、ロータリー運動史上、実在するに至った以上は大切にしよう」  ロータリーの寛容論　→　INCLUSION　(包摂性）     </vt:lpstr>
      <vt:lpstr>「国際理解と親善をの目的とする基金」から 「ロータリー財団」へ 1927年から準備にかかり1931年に名称変更  アメリカ国内税法上は、民間の善意を社会福祉の育成のため に出した金は、企業の損金扱いにしてくれるという特例がる。  しかし、依然としてお金は集まりませんでした。 1945年、第二次世界大戦が核爆弾により悲惨な結果 1947年1月27日ポール・ハリスがこの世を去った。 彼の死を無駄にしてはいけない、彼の志を受け継がなけれ ならない。</vt:lpstr>
      <vt:lpstr>一般に、リーダーシップ即ち指導性と言うとき、それは指導する者と指導される者という上下の関係として捉えられていますが、ロータリーにおけるリーダーシップというのは、会社のような上下関係における指導性ではありません。  ロータリーは会社のような縦型社会ではなく横型社会であるのでロータリーにおけるリーダーシップは、ロータリアン全てを平等対等なものに見る社会におけるリーダーシップを意味するものです。</vt:lpstr>
      <vt:lpstr>１．議題を提供する。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 野口</dc:creator>
  <cp:lastModifiedBy>windows</cp:lastModifiedBy>
  <cp:revision>10</cp:revision>
  <dcterms:created xsi:type="dcterms:W3CDTF">2024-02-02T08:35:41Z</dcterms:created>
  <dcterms:modified xsi:type="dcterms:W3CDTF">2024-03-25T03:32:56Z</dcterms:modified>
</cp:coreProperties>
</file>