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60" r:id="rId6"/>
    <p:sldId id="2050094830" r:id="rId7"/>
    <p:sldId id="258" r:id="rId8"/>
    <p:sldId id="273" r:id="rId9"/>
    <p:sldId id="2050094809" r:id="rId10"/>
    <p:sldId id="2050094818" r:id="rId11"/>
    <p:sldId id="2050094833" r:id="rId12"/>
    <p:sldId id="2050094743" r:id="rId13"/>
    <p:sldId id="298" r:id="rId14"/>
    <p:sldId id="276" r:id="rId15"/>
    <p:sldId id="2050094746" r:id="rId16"/>
    <p:sldId id="2050094797" r:id="rId17"/>
    <p:sldId id="2050094780" r:id="rId18"/>
    <p:sldId id="2050094799" r:id="rId19"/>
    <p:sldId id="257" r:id="rId20"/>
    <p:sldId id="2050094831" r:id="rId21"/>
    <p:sldId id="2050094832" r:id="rId22"/>
    <p:sldId id="2050094800" r:id="rId23"/>
    <p:sldId id="2050094814" r:id="rId24"/>
    <p:sldId id="2050094778" r:id="rId25"/>
    <p:sldId id="2050094776" r:id="rId26"/>
    <p:sldId id="293" r:id="rId27"/>
    <p:sldId id="296" r:id="rId28"/>
    <p:sldId id="2050094819" r:id="rId29"/>
    <p:sldId id="2050094816" r:id="rId30"/>
    <p:sldId id="320" r:id="rId31"/>
    <p:sldId id="321" r:id="rId32"/>
    <p:sldId id="322" r:id="rId33"/>
    <p:sldId id="323" r:id="rId34"/>
    <p:sldId id="324" r:id="rId35"/>
    <p:sldId id="2050094755" r:id="rId36"/>
    <p:sldId id="2050094757" r:id="rId37"/>
    <p:sldId id="2050094777" r:id="rId38"/>
    <p:sldId id="310" r:id="rId39"/>
    <p:sldId id="350" r:id="rId40"/>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91" d="100"/>
          <a:sy n="91" d="100"/>
        </p:scale>
        <p:origin x="48" y="47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53D72B-7D50-4E2A-A326-B0D25FD97340}"/>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A93649B3-DBF8-44FC-8D11-A13AF98D59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38845CD9-D6F4-4793-8500-F48846621D70}"/>
              </a:ext>
            </a:extLst>
          </p:cNvPr>
          <p:cNvSpPr>
            <a:spLocks noGrp="1"/>
          </p:cNvSpPr>
          <p:nvPr>
            <p:ph type="dt" sz="half" idx="10"/>
          </p:nvPr>
        </p:nvSpPr>
        <p:spPr/>
        <p:txBody>
          <a:bodyPr/>
          <a:lstStyle/>
          <a:p>
            <a:fld id="{45555EFF-B57E-4071-B429-4CD4FC92EED9}" type="datetimeFigureOut">
              <a:rPr kumimoji="1" lang="ja-JP" altLang="en-US" smtClean="0"/>
              <a:t>2023/4/23</a:t>
            </a:fld>
            <a:endParaRPr kumimoji="1" lang="ja-JP" altLang="en-US"/>
          </a:p>
        </p:txBody>
      </p:sp>
      <p:sp>
        <p:nvSpPr>
          <p:cNvPr id="5" name="フッター プレースホルダー 4">
            <a:extLst>
              <a:ext uri="{FF2B5EF4-FFF2-40B4-BE49-F238E27FC236}">
                <a16:creationId xmlns:a16="http://schemas.microsoft.com/office/drawing/2014/main" id="{43818AAB-9C04-4E3F-9B98-4ABB147E2D5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0BA89B6-827B-48E1-899D-B8BC493649DB}"/>
              </a:ext>
            </a:extLst>
          </p:cNvPr>
          <p:cNvSpPr>
            <a:spLocks noGrp="1"/>
          </p:cNvSpPr>
          <p:nvPr>
            <p:ph type="sldNum" sz="quarter" idx="12"/>
          </p:nvPr>
        </p:nvSpPr>
        <p:spPr/>
        <p:txBody>
          <a:bodyPr/>
          <a:lstStyle/>
          <a:p>
            <a:fld id="{C26E431A-ED49-446F-8F73-B4D85522690D}" type="slidenum">
              <a:rPr kumimoji="1" lang="ja-JP" altLang="en-US" smtClean="0"/>
              <a:t>‹#›</a:t>
            </a:fld>
            <a:endParaRPr kumimoji="1" lang="ja-JP" altLang="en-US"/>
          </a:p>
        </p:txBody>
      </p:sp>
    </p:spTree>
    <p:extLst>
      <p:ext uri="{BB962C8B-B14F-4D97-AF65-F5344CB8AC3E}">
        <p14:creationId xmlns:p14="http://schemas.microsoft.com/office/powerpoint/2010/main" val="4288290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AAA0DB-A9A9-4691-B5F4-4DC8330A521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58471F4-B0A4-4950-908B-73EF7606D8A3}"/>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956CC9A-E3C0-4F30-9E7C-037111CD5257}"/>
              </a:ext>
            </a:extLst>
          </p:cNvPr>
          <p:cNvSpPr>
            <a:spLocks noGrp="1"/>
          </p:cNvSpPr>
          <p:nvPr>
            <p:ph type="dt" sz="half" idx="10"/>
          </p:nvPr>
        </p:nvSpPr>
        <p:spPr/>
        <p:txBody>
          <a:bodyPr/>
          <a:lstStyle/>
          <a:p>
            <a:fld id="{45555EFF-B57E-4071-B429-4CD4FC92EED9}" type="datetimeFigureOut">
              <a:rPr kumimoji="1" lang="ja-JP" altLang="en-US" smtClean="0"/>
              <a:t>2023/4/23</a:t>
            </a:fld>
            <a:endParaRPr kumimoji="1" lang="ja-JP" altLang="en-US"/>
          </a:p>
        </p:txBody>
      </p:sp>
      <p:sp>
        <p:nvSpPr>
          <p:cNvPr id="5" name="フッター プレースホルダー 4">
            <a:extLst>
              <a:ext uri="{FF2B5EF4-FFF2-40B4-BE49-F238E27FC236}">
                <a16:creationId xmlns:a16="http://schemas.microsoft.com/office/drawing/2014/main" id="{91953D0C-6148-45CF-BE9D-EC065F895BA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6E706CA-7663-40CB-B082-919C6885C019}"/>
              </a:ext>
            </a:extLst>
          </p:cNvPr>
          <p:cNvSpPr>
            <a:spLocks noGrp="1"/>
          </p:cNvSpPr>
          <p:nvPr>
            <p:ph type="sldNum" sz="quarter" idx="12"/>
          </p:nvPr>
        </p:nvSpPr>
        <p:spPr/>
        <p:txBody>
          <a:bodyPr/>
          <a:lstStyle/>
          <a:p>
            <a:fld id="{C26E431A-ED49-446F-8F73-B4D85522690D}" type="slidenum">
              <a:rPr kumimoji="1" lang="ja-JP" altLang="en-US" smtClean="0"/>
              <a:t>‹#›</a:t>
            </a:fld>
            <a:endParaRPr kumimoji="1" lang="ja-JP" altLang="en-US"/>
          </a:p>
        </p:txBody>
      </p:sp>
    </p:spTree>
    <p:extLst>
      <p:ext uri="{BB962C8B-B14F-4D97-AF65-F5344CB8AC3E}">
        <p14:creationId xmlns:p14="http://schemas.microsoft.com/office/powerpoint/2010/main" val="1900964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A65DEB71-4046-4B94-9A7A-51E8A1CF52C2}"/>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80CFA1A-8ECA-40EE-B67E-1028F0D4059E}"/>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7227A52-5231-4AC7-B1C0-7818BC5A47FC}"/>
              </a:ext>
            </a:extLst>
          </p:cNvPr>
          <p:cNvSpPr>
            <a:spLocks noGrp="1"/>
          </p:cNvSpPr>
          <p:nvPr>
            <p:ph type="dt" sz="half" idx="10"/>
          </p:nvPr>
        </p:nvSpPr>
        <p:spPr/>
        <p:txBody>
          <a:bodyPr/>
          <a:lstStyle/>
          <a:p>
            <a:fld id="{45555EFF-B57E-4071-B429-4CD4FC92EED9}" type="datetimeFigureOut">
              <a:rPr kumimoji="1" lang="ja-JP" altLang="en-US" smtClean="0"/>
              <a:t>2023/4/23</a:t>
            </a:fld>
            <a:endParaRPr kumimoji="1" lang="ja-JP" altLang="en-US"/>
          </a:p>
        </p:txBody>
      </p:sp>
      <p:sp>
        <p:nvSpPr>
          <p:cNvPr id="5" name="フッター プレースホルダー 4">
            <a:extLst>
              <a:ext uri="{FF2B5EF4-FFF2-40B4-BE49-F238E27FC236}">
                <a16:creationId xmlns:a16="http://schemas.microsoft.com/office/drawing/2014/main" id="{3CFFCD32-A871-47F4-9DC1-31E322C3F0D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1D5AF90-F3C4-4257-9CF0-FA22AC8DDDBD}"/>
              </a:ext>
            </a:extLst>
          </p:cNvPr>
          <p:cNvSpPr>
            <a:spLocks noGrp="1"/>
          </p:cNvSpPr>
          <p:nvPr>
            <p:ph type="sldNum" sz="quarter" idx="12"/>
          </p:nvPr>
        </p:nvSpPr>
        <p:spPr/>
        <p:txBody>
          <a:bodyPr/>
          <a:lstStyle/>
          <a:p>
            <a:fld id="{C26E431A-ED49-446F-8F73-B4D85522690D}" type="slidenum">
              <a:rPr kumimoji="1" lang="ja-JP" altLang="en-US" smtClean="0"/>
              <a:t>‹#›</a:t>
            </a:fld>
            <a:endParaRPr kumimoji="1" lang="ja-JP" altLang="en-US"/>
          </a:p>
        </p:txBody>
      </p:sp>
    </p:spTree>
    <p:extLst>
      <p:ext uri="{BB962C8B-B14F-4D97-AF65-F5344CB8AC3E}">
        <p14:creationId xmlns:p14="http://schemas.microsoft.com/office/powerpoint/2010/main" val="16745004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タイトルとコンテンツ">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2260528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8A87A34-81AB-432B-8DAE-1953F412C126}" type="datetimeFigureOut">
              <a:rPr lang="en-US" smtClean="0"/>
              <a:t>4/23/2023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36367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10ECA8-F60B-4905-9DFF-F86C52F3A8B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D8E841B-6291-491D-82CD-E0FA2599A9DA}"/>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49A41E0-ADCD-4E6B-9F15-0B1EE4182FB8}"/>
              </a:ext>
            </a:extLst>
          </p:cNvPr>
          <p:cNvSpPr>
            <a:spLocks noGrp="1"/>
          </p:cNvSpPr>
          <p:nvPr>
            <p:ph type="dt" sz="half" idx="10"/>
          </p:nvPr>
        </p:nvSpPr>
        <p:spPr/>
        <p:txBody>
          <a:bodyPr/>
          <a:lstStyle/>
          <a:p>
            <a:fld id="{45555EFF-B57E-4071-B429-4CD4FC92EED9}" type="datetimeFigureOut">
              <a:rPr kumimoji="1" lang="ja-JP" altLang="en-US" smtClean="0"/>
              <a:t>2023/4/23</a:t>
            </a:fld>
            <a:endParaRPr kumimoji="1" lang="ja-JP" altLang="en-US"/>
          </a:p>
        </p:txBody>
      </p:sp>
      <p:sp>
        <p:nvSpPr>
          <p:cNvPr id="5" name="フッター プレースホルダー 4">
            <a:extLst>
              <a:ext uri="{FF2B5EF4-FFF2-40B4-BE49-F238E27FC236}">
                <a16:creationId xmlns:a16="http://schemas.microsoft.com/office/drawing/2014/main" id="{9C1585B5-3FB9-4C31-962D-AC08EF3F97C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F49FBD6-F6F2-4BDF-976F-B4A9997335FA}"/>
              </a:ext>
            </a:extLst>
          </p:cNvPr>
          <p:cNvSpPr>
            <a:spLocks noGrp="1"/>
          </p:cNvSpPr>
          <p:nvPr>
            <p:ph type="sldNum" sz="quarter" idx="12"/>
          </p:nvPr>
        </p:nvSpPr>
        <p:spPr/>
        <p:txBody>
          <a:bodyPr/>
          <a:lstStyle/>
          <a:p>
            <a:fld id="{C26E431A-ED49-446F-8F73-B4D85522690D}" type="slidenum">
              <a:rPr kumimoji="1" lang="ja-JP" altLang="en-US" smtClean="0"/>
              <a:t>‹#›</a:t>
            </a:fld>
            <a:endParaRPr kumimoji="1" lang="ja-JP" altLang="en-US"/>
          </a:p>
        </p:txBody>
      </p:sp>
    </p:spTree>
    <p:extLst>
      <p:ext uri="{BB962C8B-B14F-4D97-AF65-F5344CB8AC3E}">
        <p14:creationId xmlns:p14="http://schemas.microsoft.com/office/powerpoint/2010/main" val="930886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0A685FD-15EC-427D-BC78-E590E5EABCB5}"/>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F413EFB-1A2C-491F-B2FF-FDBBE8CF3F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6888DF9E-A5CB-4F08-A35F-8A7BA731BC51}"/>
              </a:ext>
            </a:extLst>
          </p:cNvPr>
          <p:cNvSpPr>
            <a:spLocks noGrp="1"/>
          </p:cNvSpPr>
          <p:nvPr>
            <p:ph type="dt" sz="half" idx="10"/>
          </p:nvPr>
        </p:nvSpPr>
        <p:spPr/>
        <p:txBody>
          <a:bodyPr/>
          <a:lstStyle/>
          <a:p>
            <a:fld id="{45555EFF-B57E-4071-B429-4CD4FC92EED9}" type="datetimeFigureOut">
              <a:rPr kumimoji="1" lang="ja-JP" altLang="en-US" smtClean="0"/>
              <a:t>2023/4/23</a:t>
            </a:fld>
            <a:endParaRPr kumimoji="1" lang="ja-JP" altLang="en-US"/>
          </a:p>
        </p:txBody>
      </p:sp>
      <p:sp>
        <p:nvSpPr>
          <p:cNvPr id="5" name="フッター プレースホルダー 4">
            <a:extLst>
              <a:ext uri="{FF2B5EF4-FFF2-40B4-BE49-F238E27FC236}">
                <a16:creationId xmlns:a16="http://schemas.microsoft.com/office/drawing/2014/main" id="{D0A79AB6-0974-48F7-B0A4-36F95707C86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9B3E227-CD2D-45FE-B3BD-0F5AF3E37A14}"/>
              </a:ext>
            </a:extLst>
          </p:cNvPr>
          <p:cNvSpPr>
            <a:spLocks noGrp="1"/>
          </p:cNvSpPr>
          <p:nvPr>
            <p:ph type="sldNum" sz="quarter" idx="12"/>
          </p:nvPr>
        </p:nvSpPr>
        <p:spPr/>
        <p:txBody>
          <a:bodyPr/>
          <a:lstStyle/>
          <a:p>
            <a:fld id="{C26E431A-ED49-446F-8F73-B4D85522690D}" type="slidenum">
              <a:rPr kumimoji="1" lang="ja-JP" altLang="en-US" smtClean="0"/>
              <a:t>‹#›</a:t>
            </a:fld>
            <a:endParaRPr kumimoji="1" lang="ja-JP" altLang="en-US"/>
          </a:p>
        </p:txBody>
      </p:sp>
    </p:spTree>
    <p:extLst>
      <p:ext uri="{BB962C8B-B14F-4D97-AF65-F5344CB8AC3E}">
        <p14:creationId xmlns:p14="http://schemas.microsoft.com/office/powerpoint/2010/main" val="1470214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096CFB-1F1C-45ED-A093-14109780A16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605A84D-2579-4117-A3B5-4C08F5B0C223}"/>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16F205D7-5B14-4458-8868-61F5D3424E22}"/>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7619D2A9-F763-4486-8CFC-2D91142E8259}"/>
              </a:ext>
            </a:extLst>
          </p:cNvPr>
          <p:cNvSpPr>
            <a:spLocks noGrp="1"/>
          </p:cNvSpPr>
          <p:nvPr>
            <p:ph type="dt" sz="half" idx="10"/>
          </p:nvPr>
        </p:nvSpPr>
        <p:spPr/>
        <p:txBody>
          <a:bodyPr/>
          <a:lstStyle/>
          <a:p>
            <a:fld id="{45555EFF-B57E-4071-B429-4CD4FC92EED9}" type="datetimeFigureOut">
              <a:rPr kumimoji="1" lang="ja-JP" altLang="en-US" smtClean="0"/>
              <a:t>2023/4/23</a:t>
            </a:fld>
            <a:endParaRPr kumimoji="1" lang="ja-JP" altLang="en-US"/>
          </a:p>
        </p:txBody>
      </p:sp>
      <p:sp>
        <p:nvSpPr>
          <p:cNvPr id="6" name="フッター プレースホルダー 5">
            <a:extLst>
              <a:ext uri="{FF2B5EF4-FFF2-40B4-BE49-F238E27FC236}">
                <a16:creationId xmlns:a16="http://schemas.microsoft.com/office/drawing/2014/main" id="{665DEE27-7016-4974-B168-3919EB28862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C08829F-3C20-48CD-919B-7AF0BC0CE8D9}"/>
              </a:ext>
            </a:extLst>
          </p:cNvPr>
          <p:cNvSpPr>
            <a:spLocks noGrp="1"/>
          </p:cNvSpPr>
          <p:nvPr>
            <p:ph type="sldNum" sz="quarter" idx="12"/>
          </p:nvPr>
        </p:nvSpPr>
        <p:spPr/>
        <p:txBody>
          <a:bodyPr/>
          <a:lstStyle/>
          <a:p>
            <a:fld id="{C26E431A-ED49-446F-8F73-B4D85522690D}" type="slidenum">
              <a:rPr kumimoji="1" lang="ja-JP" altLang="en-US" smtClean="0"/>
              <a:t>‹#›</a:t>
            </a:fld>
            <a:endParaRPr kumimoji="1" lang="ja-JP" altLang="en-US"/>
          </a:p>
        </p:txBody>
      </p:sp>
    </p:spTree>
    <p:extLst>
      <p:ext uri="{BB962C8B-B14F-4D97-AF65-F5344CB8AC3E}">
        <p14:creationId xmlns:p14="http://schemas.microsoft.com/office/powerpoint/2010/main" val="1999815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0099AF1-DE22-4415-94B9-8CCA2A1FEE59}"/>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DCA3943-4B20-4074-BA5F-6D0DAC1790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40A45F18-2CD7-4BEA-B6B1-6B416AA21D94}"/>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9DBE040F-084C-4161-8FAC-DEC656AEC3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E508422C-4746-47DA-8DD9-BD47C80BBF2E}"/>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DB16F970-9C13-4301-AD48-EBDC18713512}"/>
              </a:ext>
            </a:extLst>
          </p:cNvPr>
          <p:cNvSpPr>
            <a:spLocks noGrp="1"/>
          </p:cNvSpPr>
          <p:nvPr>
            <p:ph type="dt" sz="half" idx="10"/>
          </p:nvPr>
        </p:nvSpPr>
        <p:spPr/>
        <p:txBody>
          <a:bodyPr/>
          <a:lstStyle/>
          <a:p>
            <a:fld id="{45555EFF-B57E-4071-B429-4CD4FC92EED9}" type="datetimeFigureOut">
              <a:rPr kumimoji="1" lang="ja-JP" altLang="en-US" smtClean="0"/>
              <a:t>2023/4/23</a:t>
            </a:fld>
            <a:endParaRPr kumimoji="1" lang="ja-JP" altLang="en-US"/>
          </a:p>
        </p:txBody>
      </p:sp>
      <p:sp>
        <p:nvSpPr>
          <p:cNvPr id="8" name="フッター プレースホルダー 7">
            <a:extLst>
              <a:ext uri="{FF2B5EF4-FFF2-40B4-BE49-F238E27FC236}">
                <a16:creationId xmlns:a16="http://schemas.microsoft.com/office/drawing/2014/main" id="{D482345B-21CD-4965-9600-35004C33BAF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B0D18A7F-54AF-45B5-9494-551B91D22AA1}"/>
              </a:ext>
            </a:extLst>
          </p:cNvPr>
          <p:cNvSpPr>
            <a:spLocks noGrp="1"/>
          </p:cNvSpPr>
          <p:nvPr>
            <p:ph type="sldNum" sz="quarter" idx="12"/>
          </p:nvPr>
        </p:nvSpPr>
        <p:spPr/>
        <p:txBody>
          <a:bodyPr/>
          <a:lstStyle/>
          <a:p>
            <a:fld id="{C26E431A-ED49-446F-8F73-B4D85522690D}" type="slidenum">
              <a:rPr kumimoji="1" lang="ja-JP" altLang="en-US" smtClean="0"/>
              <a:t>‹#›</a:t>
            </a:fld>
            <a:endParaRPr kumimoji="1" lang="ja-JP" altLang="en-US"/>
          </a:p>
        </p:txBody>
      </p:sp>
    </p:spTree>
    <p:extLst>
      <p:ext uri="{BB962C8B-B14F-4D97-AF65-F5344CB8AC3E}">
        <p14:creationId xmlns:p14="http://schemas.microsoft.com/office/powerpoint/2010/main" val="864725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B3295EE-0B3B-4CC3-BED1-C2C93835580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E7949015-B7B6-441C-B811-996AFB236643}"/>
              </a:ext>
            </a:extLst>
          </p:cNvPr>
          <p:cNvSpPr>
            <a:spLocks noGrp="1"/>
          </p:cNvSpPr>
          <p:nvPr>
            <p:ph type="dt" sz="half" idx="10"/>
          </p:nvPr>
        </p:nvSpPr>
        <p:spPr/>
        <p:txBody>
          <a:bodyPr/>
          <a:lstStyle/>
          <a:p>
            <a:fld id="{45555EFF-B57E-4071-B429-4CD4FC92EED9}" type="datetimeFigureOut">
              <a:rPr kumimoji="1" lang="ja-JP" altLang="en-US" smtClean="0"/>
              <a:t>2023/4/23</a:t>
            </a:fld>
            <a:endParaRPr kumimoji="1" lang="ja-JP" altLang="en-US"/>
          </a:p>
        </p:txBody>
      </p:sp>
      <p:sp>
        <p:nvSpPr>
          <p:cNvPr id="4" name="フッター プレースホルダー 3">
            <a:extLst>
              <a:ext uri="{FF2B5EF4-FFF2-40B4-BE49-F238E27FC236}">
                <a16:creationId xmlns:a16="http://schemas.microsoft.com/office/drawing/2014/main" id="{6C97E6DB-16A9-43D0-8EA5-ACB6115F2F02}"/>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401B6D51-508A-4480-AC40-6235288E06F4}"/>
              </a:ext>
            </a:extLst>
          </p:cNvPr>
          <p:cNvSpPr>
            <a:spLocks noGrp="1"/>
          </p:cNvSpPr>
          <p:nvPr>
            <p:ph type="sldNum" sz="quarter" idx="12"/>
          </p:nvPr>
        </p:nvSpPr>
        <p:spPr/>
        <p:txBody>
          <a:bodyPr/>
          <a:lstStyle/>
          <a:p>
            <a:fld id="{C26E431A-ED49-446F-8F73-B4D85522690D}" type="slidenum">
              <a:rPr kumimoji="1" lang="ja-JP" altLang="en-US" smtClean="0"/>
              <a:t>‹#›</a:t>
            </a:fld>
            <a:endParaRPr kumimoji="1" lang="ja-JP" altLang="en-US"/>
          </a:p>
        </p:txBody>
      </p:sp>
    </p:spTree>
    <p:extLst>
      <p:ext uri="{BB962C8B-B14F-4D97-AF65-F5344CB8AC3E}">
        <p14:creationId xmlns:p14="http://schemas.microsoft.com/office/powerpoint/2010/main" val="2764094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A753EC28-D242-4530-8298-8B7F87867BA3}"/>
              </a:ext>
            </a:extLst>
          </p:cNvPr>
          <p:cNvSpPr>
            <a:spLocks noGrp="1"/>
          </p:cNvSpPr>
          <p:nvPr>
            <p:ph type="dt" sz="half" idx="10"/>
          </p:nvPr>
        </p:nvSpPr>
        <p:spPr/>
        <p:txBody>
          <a:bodyPr/>
          <a:lstStyle/>
          <a:p>
            <a:fld id="{45555EFF-B57E-4071-B429-4CD4FC92EED9}" type="datetimeFigureOut">
              <a:rPr kumimoji="1" lang="ja-JP" altLang="en-US" smtClean="0"/>
              <a:t>2023/4/23</a:t>
            </a:fld>
            <a:endParaRPr kumimoji="1" lang="ja-JP" altLang="en-US"/>
          </a:p>
        </p:txBody>
      </p:sp>
      <p:sp>
        <p:nvSpPr>
          <p:cNvPr id="3" name="フッター プレースホルダー 2">
            <a:extLst>
              <a:ext uri="{FF2B5EF4-FFF2-40B4-BE49-F238E27FC236}">
                <a16:creationId xmlns:a16="http://schemas.microsoft.com/office/drawing/2014/main" id="{EFF5E550-4DF4-4C38-89E3-29C20219A94A}"/>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2EFFE5E-96C3-4474-A821-27313D1F7605}"/>
              </a:ext>
            </a:extLst>
          </p:cNvPr>
          <p:cNvSpPr>
            <a:spLocks noGrp="1"/>
          </p:cNvSpPr>
          <p:nvPr>
            <p:ph type="sldNum" sz="quarter" idx="12"/>
          </p:nvPr>
        </p:nvSpPr>
        <p:spPr/>
        <p:txBody>
          <a:bodyPr/>
          <a:lstStyle/>
          <a:p>
            <a:fld id="{C26E431A-ED49-446F-8F73-B4D85522690D}" type="slidenum">
              <a:rPr kumimoji="1" lang="ja-JP" altLang="en-US" smtClean="0"/>
              <a:t>‹#›</a:t>
            </a:fld>
            <a:endParaRPr kumimoji="1" lang="ja-JP" altLang="en-US"/>
          </a:p>
        </p:txBody>
      </p:sp>
    </p:spTree>
    <p:extLst>
      <p:ext uri="{BB962C8B-B14F-4D97-AF65-F5344CB8AC3E}">
        <p14:creationId xmlns:p14="http://schemas.microsoft.com/office/powerpoint/2010/main" val="921838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B71DA3-6C0C-4CC0-B1B7-E47A6817111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06B52E6-3CD0-4CC8-8715-D7BFC1101C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C4FD8C6C-A759-4C86-A54A-3BD9468E76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A3FCD4E-1C65-4DD0-A73F-55F82877695C}"/>
              </a:ext>
            </a:extLst>
          </p:cNvPr>
          <p:cNvSpPr>
            <a:spLocks noGrp="1"/>
          </p:cNvSpPr>
          <p:nvPr>
            <p:ph type="dt" sz="half" idx="10"/>
          </p:nvPr>
        </p:nvSpPr>
        <p:spPr/>
        <p:txBody>
          <a:bodyPr/>
          <a:lstStyle/>
          <a:p>
            <a:fld id="{45555EFF-B57E-4071-B429-4CD4FC92EED9}" type="datetimeFigureOut">
              <a:rPr kumimoji="1" lang="ja-JP" altLang="en-US" smtClean="0"/>
              <a:t>2023/4/23</a:t>
            </a:fld>
            <a:endParaRPr kumimoji="1" lang="ja-JP" altLang="en-US"/>
          </a:p>
        </p:txBody>
      </p:sp>
      <p:sp>
        <p:nvSpPr>
          <p:cNvPr id="6" name="フッター プレースホルダー 5">
            <a:extLst>
              <a:ext uri="{FF2B5EF4-FFF2-40B4-BE49-F238E27FC236}">
                <a16:creationId xmlns:a16="http://schemas.microsoft.com/office/drawing/2014/main" id="{EFE26500-1EA9-4587-8F41-737D72E11C1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B4E2873-66AD-4C93-8EC6-C459C529562A}"/>
              </a:ext>
            </a:extLst>
          </p:cNvPr>
          <p:cNvSpPr>
            <a:spLocks noGrp="1"/>
          </p:cNvSpPr>
          <p:nvPr>
            <p:ph type="sldNum" sz="quarter" idx="12"/>
          </p:nvPr>
        </p:nvSpPr>
        <p:spPr/>
        <p:txBody>
          <a:bodyPr/>
          <a:lstStyle/>
          <a:p>
            <a:fld id="{C26E431A-ED49-446F-8F73-B4D85522690D}" type="slidenum">
              <a:rPr kumimoji="1" lang="ja-JP" altLang="en-US" smtClean="0"/>
              <a:t>‹#›</a:t>
            </a:fld>
            <a:endParaRPr kumimoji="1" lang="ja-JP" altLang="en-US"/>
          </a:p>
        </p:txBody>
      </p:sp>
    </p:spTree>
    <p:extLst>
      <p:ext uri="{BB962C8B-B14F-4D97-AF65-F5344CB8AC3E}">
        <p14:creationId xmlns:p14="http://schemas.microsoft.com/office/powerpoint/2010/main" val="2545859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D38B2F-B554-4F42-999A-1411CFCF784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2CA33D29-C668-4698-9AEF-08AFB2532C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C1CA9496-FDD0-470C-954B-A949EC1320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C869C14-8B70-47E4-86C9-4A7158E0FAF3}"/>
              </a:ext>
            </a:extLst>
          </p:cNvPr>
          <p:cNvSpPr>
            <a:spLocks noGrp="1"/>
          </p:cNvSpPr>
          <p:nvPr>
            <p:ph type="dt" sz="half" idx="10"/>
          </p:nvPr>
        </p:nvSpPr>
        <p:spPr/>
        <p:txBody>
          <a:bodyPr/>
          <a:lstStyle/>
          <a:p>
            <a:fld id="{45555EFF-B57E-4071-B429-4CD4FC92EED9}" type="datetimeFigureOut">
              <a:rPr kumimoji="1" lang="ja-JP" altLang="en-US" smtClean="0"/>
              <a:t>2023/4/23</a:t>
            </a:fld>
            <a:endParaRPr kumimoji="1" lang="ja-JP" altLang="en-US"/>
          </a:p>
        </p:txBody>
      </p:sp>
      <p:sp>
        <p:nvSpPr>
          <p:cNvPr id="6" name="フッター プレースホルダー 5">
            <a:extLst>
              <a:ext uri="{FF2B5EF4-FFF2-40B4-BE49-F238E27FC236}">
                <a16:creationId xmlns:a16="http://schemas.microsoft.com/office/drawing/2014/main" id="{52539999-4918-4726-8C6F-823AB35DF5F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2951D99-8786-4BEA-8DBF-27807B9BE9CA}"/>
              </a:ext>
            </a:extLst>
          </p:cNvPr>
          <p:cNvSpPr>
            <a:spLocks noGrp="1"/>
          </p:cNvSpPr>
          <p:nvPr>
            <p:ph type="sldNum" sz="quarter" idx="12"/>
          </p:nvPr>
        </p:nvSpPr>
        <p:spPr/>
        <p:txBody>
          <a:bodyPr/>
          <a:lstStyle/>
          <a:p>
            <a:fld id="{C26E431A-ED49-446F-8F73-B4D85522690D}" type="slidenum">
              <a:rPr kumimoji="1" lang="ja-JP" altLang="en-US" smtClean="0"/>
              <a:t>‹#›</a:t>
            </a:fld>
            <a:endParaRPr kumimoji="1" lang="ja-JP" altLang="en-US"/>
          </a:p>
        </p:txBody>
      </p:sp>
    </p:spTree>
    <p:extLst>
      <p:ext uri="{BB962C8B-B14F-4D97-AF65-F5344CB8AC3E}">
        <p14:creationId xmlns:p14="http://schemas.microsoft.com/office/powerpoint/2010/main" val="3580552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2FDB81DD-69F6-4A4A-BD1A-B25522504F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C622D9C-1E44-4D10-84D8-AC79F712B5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6BCC89C-9478-4CAE-A803-6093BEB315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555EFF-B57E-4071-B429-4CD4FC92EED9}" type="datetimeFigureOut">
              <a:rPr kumimoji="1" lang="ja-JP" altLang="en-US" smtClean="0"/>
              <a:t>2023/4/23</a:t>
            </a:fld>
            <a:endParaRPr kumimoji="1" lang="ja-JP" altLang="en-US"/>
          </a:p>
        </p:txBody>
      </p:sp>
      <p:sp>
        <p:nvSpPr>
          <p:cNvPr id="5" name="フッター プレースホルダー 4">
            <a:extLst>
              <a:ext uri="{FF2B5EF4-FFF2-40B4-BE49-F238E27FC236}">
                <a16:creationId xmlns:a16="http://schemas.microsoft.com/office/drawing/2014/main" id="{A116DAC7-0733-4EB4-8E84-EF1468E713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6B3474BE-4DB2-4E8B-B28F-FFD8AD0F75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6E431A-ED49-446F-8F73-B4D85522690D}" type="slidenum">
              <a:rPr kumimoji="1" lang="ja-JP" altLang="en-US" smtClean="0"/>
              <a:t>‹#›</a:t>
            </a:fld>
            <a:endParaRPr kumimoji="1" lang="ja-JP" altLang="en-US"/>
          </a:p>
        </p:txBody>
      </p:sp>
    </p:spTree>
    <p:extLst>
      <p:ext uri="{BB962C8B-B14F-4D97-AF65-F5344CB8AC3E}">
        <p14:creationId xmlns:p14="http://schemas.microsoft.com/office/powerpoint/2010/main" val="23869393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679AB4B-217A-4B12-8B69-451372FAF244}"/>
              </a:ext>
            </a:extLst>
          </p:cNvPr>
          <p:cNvSpPr>
            <a:spLocks noGrp="1"/>
          </p:cNvSpPr>
          <p:nvPr>
            <p:ph type="ctrTitle"/>
          </p:nvPr>
        </p:nvSpPr>
        <p:spPr>
          <a:xfrm>
            <a:off x="1659172" y="2960344"/>
            <a:ext cx="9144000" cy="1655762"/>
          </a:xfrm>
        </p:spPr>
        <p:txBody>
          <a:bodyPr>
            <a:normAutofit fontScale="90000"/>
          </a:bodyPr>
          <a:lstStyle/>
          <a:p>
            <a:r>
              <a:rPr lang="ja-JP" altLang="en-US" sz="4400" b="1" i="0" u="none" strike="noStrike" baseline="0" dirty="0">
                <a:solidFill>
                  <a:srgbClr val="000000"/>
                </a:solidFill>
                <a:latin typeface="ＭＳ Ｐ明朝" panose="02020600040205080304" pitchFamily="18" charset="-128"/>
                <a:ea typeface="ＭＳ Ｐ明朝" panose="02020600040205080304" pitchFamily="18" charset="-128"/>
              </a:rPr>
              <a:t>ポリオ根絶の活動にあなたの力を！</a:t>
            </a:r>
            <a:r>
              <a:rPr lang="ja-JP" altLang="en-US" sz="1800" b="0" i="0" u="none" strike="noStrike" baseline="0" dirty="0">
                <a:solidFill>
                  <a:srgbClr val="000000"/>
                </a:solidFill>
                <a:latin typeface="ＭＳ Ｐ明朝" panose="02020600040205080304" pitchFamily="18" charset="-128"/>
                <a:ea typeface="ＭＳ Ｐ明朝" panose="02020600040205080304" pitchFamily="18" charset="-128"/>
              </a:rPr>
              <a:t>	</a:t>
            </a:r>
            <a:br>
              <a:rPr lang="ja-JP" altLang="en-US" sz="1800" b="0" i="0" u="none" strike="noStrike" baseline="0" dirty="0">
                <a:solidFill>
                  <a:srgbClr val="000000"/>
                </a:solidFill>
                <a:latin typeface="ＭＳ Ｐ明朝" panose="02020600040205080304" pitchFamily="18" charset="-128"/>
                <a:ea typeface="ＭＳ Ｐ明朝" panose="02020600040205080304" pitchFamily="18" charset="-128"/>
              </a:rPr>
            </a:br>
            <a:endParaRPr kumimoji="1" lang="ja-JP" altLang="en-US" dirty="0"/>
          </a:p>
        </p:txBody>
      </p:sp>
      <p:sp>
        <p:nvSpPr>
          <p:cNvPr id="3" name="字幕 2">
            <a:extLst>
              <a:ext uri="{FF2B5EF4-FFF2-40B4-BE49-F238E27FC236}">
                <a16:creationId xmlns:a16="http://schemas.microsoft.com/office/drawing/2014/main" id="{B5C10F5F-0C24-4DC5-8727-2398261F1477}"/>
              </a:ext>
            </a:extLst>
          </p:cNvPr>
          <p:cNvSpPr>
            <a:spLocks noGrp="1"/>
          </p:cNvSpPr>
          <p:nvPr>
            <p:ph type="subTitle" idx="1"/>
          </p:nvPr>
        </p:nvSpPr>
        <p:spPr>
          <a:xfrm>
            <a:off x="1388828" y="4150672"/>
            <a:ext cx="9144000" cy="1655762"/>
          </a:xfrm>
        </p:spPr>
        <p:txBody>
          <a:bodyPr>
            <a:normAutofit/>
          </a:bodyPr>
          <a:lstStyle/>
          <a:p>
            <a:r>
              <a:rPr kumimoji="1" lang="en-US" altLang="ja-JP" dirty="0"/>
              <a:t>2015</a:t>
            </a:r>
            <a:r>
              <a:rPr kumimoji="1" lang="ja-JP" altLang="en-US" dirty="0"/>
              <a:t>～</a:t>
            </a:r>
            <a:r>
              <a:rPr kumimoji="1" lang="en-US" altLang="ja-JP" dirty="0"/>
              <a:t>21 </a:t>
            </a:r>
            <a:r>
              <a:rPr kumimoji="1" lang="ja-JP" altLang="en-US" dirty="0"/>
              <a:t>エンド ポリオ ナウ コーディネーター</a:t>
            </a:r>
            <a:endParaRPr kumimoji="1" lang="en-US" altLang="ja-JP" dirty="0"/>
          </a:p>
          <a:p>
            <a:r>
              <a:rPr kumimoji="1" lang="ja-JP" altLang="en-US" dirty="0"/>
              <a:t>国際ロータリー</a:t>
            </a:r>
            <a:r>
              <a:rPr kumimoji="1" lang="en-US" altLang="ja-JP" dirty="0"/>
              <a:t>2690</a:t>
            </a:r>
            <a:r>
              <a:rPr kumimoji="1" lang="ja-JP" altLang="en-US" dirty="0"/>
              <a:t>地区ガバナー（</a:t>
            </a:r>
            <a:r>
              <a:rPr kumimoji="1" lang="en-US" altLang="ja-JP" dirty="0"/>
              <a:t>2014-15</a:t>
            </a:r>
            <a:r>
              <a:rPr kumimoji="1" lang="ja-JP" altLang="en-US" dirty="0"/>
              <a:t>）</a:t>
            </a:r>
            <a:endParaRPr kumimoji="1" lang="en-US" altLang="ja-JP" dirty="0"/>
          </a:p>
          <a:p>
            <a:r>
              <a:rPr lang="ja-JP" altLang="en-US" dirty="0"/>
              <a:t>松本祐二（益田西</a:t>
            </a:r>
            <a:r>
              <a:rPr lang="en-US" altLang="ja-JP" dirty="0"/>
              <a:t>RC</a:t>
            </a:r>
            <a:r>
              <a:rPr lang="ja-JP" altLang="en-US" dirty="0"/>
              <a:t>）</a:t>
            </a:r>
            <a:endParaRPr kumimoji="1" lang="ja-JP" altLang="en-US" dirty="0"/>
          </a:p>
        </p:txBody>
      </p:sp>
      <p:pic>
        <p:nvPicPr>
          <p:cNvPr id="4" name="図 3">
            <a:extLst>
              <a:ext uri="{FF2B5EF4-FFF2-40B4-BE49-F238E27FC236}">
                <a16:creationId xmlns:a16="http://schemas.microsoft.com/office/drawing/2014/main" id="{CCD89326-15C9-4D39-90F3-CCA0834B8E33}"/>
              </a:ext>
            </a:extLst>
          </p:cNvPr>
          <p:cNvPicPr>
            <a:picLocks noChangeAspect="1"/>
          </p:cNvPicPr>
          <p:nvPr/>
        </p:nvPicPr>
        <p:blipFill>
          <a:blip r:embed="rId2"/>
          <a:stretch>
            <a:fillRect/>
          </a:stretch>
        </p:blipFill>
        <p:spPr>
          <a:xfrm>
            <a:off x="10119307" y="218661"/>
            <a:ext cx="1902117" cy="457240"/>
          </a:xfrm>
          <a:prstGeom prst="rect">
            <a:avLst/>
          </a:prstGeom>
        </p:spPr>
      </p:pic>
      <p:pic>
        <p:nvPicPr>
          <p:cNvPr id="6" name="図 5">
            <a:extLst>
              <a:ext uri="{FF2B5EF4-FFF2-40B4-BE49-F238E27FC236}">
                <a16:creationId xmlns:a16="http://schemas.microsoft.com/office/drawing/2014/main" id="{6882E9DC-04B3-4933-A836-876FDFB541B9}"/>
              </a:ext>
            </a:extLst>
          </p:cNvPr>
          <p:cNvPicPr>
            <a:picLocks noChangeAspect="1"/>
          </p:cNvPicPr>
          <p:nvPr/>
        </p:nvPicPr>
        <p:blipFill>
          <a:blip r:embed="rId3"/>
          <a:stretch>
            <a:fillRect/>
          </a:stretch>
        </p:blipFill>
        <p:spPr>
          <a:xfrm>
            <a:off x="9579810" y="3905002"/>
            <a:ext cx="2514779" cy="2889746"/>
          </a:xfrm>
          <a:prstGeom prst="rect">
            <a:avLst/>
          </a:prstGeom>
          <a:effectLst>
            <a:softEdge rad="127000"/>
          </a:effectLst>
        </p:spPr>
      </p:pic>
      <p:sp>
        <p:nvSpPr>
          <p:cNvPr id="8" name="テキスト ボックス 7">
            <a:extLst>
              <a:ext uri="{FF2B5EF4-FFF2-40B4-BE49-F238E27FC236}">
                <a16:creationId xmlns:a16="http://schemas.microsoft.com/office/drawing/2014/main" id="{5E134157-63B2-4B18-9168-2B48EE64EE09}"/>
              </a:ext>
            </a:extLst>
          </p:cNvPr>
          <p:cNvSpPr txBox="1"/>
          <p:nvPr/>
        </p:nvSpPr>
        <p:spPr>
          <a:xfrm>
            <a:off x="835844" y="6239412"/>
            <a:ext cx="7987590" cy="369332"/>
          </a:xfrm>
          <a:prstGeom prst="rect">
            <a:avLst/>
          </a:prstGeom>
          <a:noFill/>
        </p:spPr>
        <p:txBody>
          <a:bodyPr wrap="square">
            <a:spAutoFit/>
          </a:bodyPr>
          <a:lstStyle/>
          <a:p>
            <a:r>
              <a:rPr kumimoji="1" lang="en-US" altLang="ja-JP" b="1" dirty="0"/>
              <a:t>2023.04.23</a:t>
            </a:r>
            <a:r>
              <a:rPr kumimoji="1" lang="ja-JP" altLang="en-US" b="1" dirty="0"/>
              <a:t>　</a:t>
            </a:r>
            <a:r>
              <a:rPr kumimoji="1" lang="en-US" altLang="ja-JP" b="1" dirty="0"/>
              <a:t>2740</a:t>
            </a:r>
            <a:r>
              <a:rPr kumimoji="1" lang="ja-JP" altLang="en-US" b="1" dirty="0"/>
              <a:t>地区</a:t>
            </a:r>
            <a:r>
              <a:rPr kumimoji="1" lang="en-US" altLang="ja-JP" b="1" dirty="0"/>
              <a:t>2022-23 </a:t>
            </a:r>
            <a:r>
              <a:rPr kumimoji="1" lang="ja-JP" altLang="en-US" b="1"/>
              <a:t>地区研修・協議会</a:t>
            </a:r>
            <a:endParaRPr kumimoji="1" lang="ja-JP" altLang="en-US" b="1" dirty="0"/>
          </a:p>
        </p:txBody>
      </p:sp>
      <p:pic>
        <p:nvPicPr>
          <p:cNvPr id="9" name="図 8">
            <a:extLst>
              <a:ext uri="{FF2B5EF4-FFF2-40B4-BE49-F238E27FC236}">
                <a16:creationId xmlns:a16="http://schemas.microsoft.com/office/drawing/2014/main" id="{70F6B886-6E6D-4629-94DD-B90DC6BAA3ED}"/>
              </a:ext>
            </a:extLst>
          </p:cNvPr>
          <p:cNvPicPr>
            <a:picLocks noChangeAspect="1"/>
          </p:cNvPicPr>
          <p:nvPr/>
        </p:nvPicPr>
        <p:blipFill>
          <a:blip r:embed="rId4"/>
          <a:stretch>
            <a:fillRect/>
          </a:stretch>
        </p:blipFill>
        <p:spPr>
          <a:xfrm>
            <a:off x="68441" y="39457"/>
            <a:ext cx="2911118" cy="2920887"/>
          </a:xfrm>
          <a:prstGeom prst="rect">
            <a:avLst/>
          </a:prstGeom>
          <a:effectLst>
            <a:softEdge rad="63500"/>
          </a:effectLst>
        </p:spPr>
      </p:pic>
      <p:pic>
        <p:nvPicPr>
          <p:cNvPr id="10" name="図 9">
            <a:extLst>
              <a:ext uri="{FF2B5EF4-FFF2-40B4-BE49-F238E27FC236}">
                <a16:creationId xmlns:a16="http://schemas.microsoft.com/office/drawing/2014/main" id="{D308D16F-7AF8-469F-8DE0-BB12E368F348}"/>
              </a:ext>
            </a:extLst>
          </p:cNvPr>
          <p:cNvPicPr>
            <a:picLocks noChangeAspect="1"/>
          </p:cNvPicPr>
          <p:nvPr/>
        </p:nvPicPr>
        <p:blipFill>
          <a:blip r:embed="rId5"/>
          <a:stretch>
            <a:fillRect/>
          </a:stretch>
        </p:blipFill>
        <p:spPr>
          <a:xfrm>
            <a:off x="0" y="6163893"/>
            <a:ext cx="732669" cy="694107"/>
          </a:xfrm>
          <a:prstGeom prst="rect">
            <a:avLst/>
          </a:prstGeom>
        </p:spPr>
      </p:pic>
    </p:spTree>
    <p:extLst>
      <p:ext uri="{BB962C8B-B14F-4D97-AF65-F5344CB8AC3E}">
        <p14:creationId xmlns:p14="http://schemas.microsoft.com/office/powerpoint/2010/main" val="3483828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95F56C-CE6C-4C15-84B7-05FBC4838774}"/>
              </a:ext>
            </a:extLst>
          </p:cNvPr>
          <p:cNvSpPr>
            <a:spLocks noGrp="1"/>
          </p:cNvSpPr>
          <p:nvPr>
            <p:ph type="title"/>
          </p:nvPr>
        </p:nvSpPr>
        <p:spPr>
          <a:xfrm>
            <a:off x="4903855" y="257503"/>
            <a:ext cx="6824252" cy="528710"/>
          </a:xfrm>
          <a:solidFill>
            <a:srgbClr val="FFFF00"/>
          </a:solidFill>
        </p:spPr>
        <p:txBody>
          <a:bodyPr>
            <a:normAutofit fontScale="90000"/>
          </a:bodyPr>
          <a:lstStyle/>
          <a:p>
            <a:r>
              <a:rPr lang="ja-JP" altLang="en-US" sz="3600" dirty="0">
                <a:solidFill>
                  <a:schemeClr val="tx1"/>
                </a:solidFill>
              </a:rPr>
              <a:t>ポリオ（急性灰白髄炎）の歴史②</a:t>
            </a:r>
            <a:endParaRPr kumimoji="1" lang="ja-JP" altLang="en-US" sz="3600" dirty="0">
              <a:solidFill>
                <a:schemeClr val="tx1"/>
              </a:solidFill>
            </a:endParaRPr>
          </a:p>
        </p:txBody>
      </p:sp>
      <p:sp>
        <p:nvSpPr>
          <p:cNvPr id="9" name="正方形/長方形 8">
            <a:extLst>
              <a:ext uri="{FF2B5EF4-FFF2-40B4-BE49-F238E27FC236}">
                <a16:creationId xmlns:a16="http://schemas.microsoft.com/office/drawing/2014/main" id="{7434B653-86CF-446C-93C5-CF4D383C348C}"/>
              </a:ext>
            </a:extLst>
          </p:cNvPr>
          <p:cNvSpPr/>
          <p:nvPr/>
        </p:nvSpPr>
        <p:spPr>
          <a:xfrm>
            <a:off x="4583918" y="1640966"/>
            <a:ext cx="7530177" cy="4401205"/>
          </a:xfrm>
          <a:prstGeom prst="rect">
            <a:avLst/>
          </a:prstGeom>
          <a:noFill/>
        </p:spPr>
        <p:txBody>
          <a:bodyPr wrap="square">
            <a:spAutoFit/>
          </a:bodyPr>
          <a:lstStyle/>
          <a:p>
            <a:r>
              <a:rPr lang="en-US" altLang="ja-JP" sz="2800" dirty="0">
                <a:solidFill>
                  <a:srgbClr val="00B0F0"/>
                </a:solidFill>
                <a:highlight>
                  <a:srgbClr val="FFFF00"/>
                </a:highlight>
                <a:latin typeface="+mn-ea"/>
              </a:rPr>
              <a:t>1916</a:t>
            </a:r>
            <a:r>
              <a:rPr lang="ja-JP" altLang="en-US" sz="2800" dirty="0">
                <a:solidFill>
                  <a:srgbClr val="00B0F0"/>
                </a:solidFill>
                <a:highlight>
                  <a:srgbClr val="FFFF00"/>
                </a:highlight>
                <a:latin typeface="+mn-ea"/>
              </a:rPr>
              <a:t>年</a:t>
            </a:r>
            <a:r>
              <a:rPr lang="ja-JP" altLang="en-US" sz="2800" dirty="0">
                <a:highlight>
                  <a:srgbClr val="FFFF00"/>
                </a:highlight>
                <a:latin typeface="+mn-ea"/>
              </a:rPr>
              <a:t>：ニューヨーク市でポリオの大流行が</a:t>
            </a:r>
            <a:endParaRPr lang="en-US" altLang="ja-JP" sz="2800" dirty="0">
              <a:highlight>
                <a:srgbClr val="FFFF00"/>
              </a:highlight>
              <a:latin typeface="+mn-ea"/>
            </a:endParaRPr>
          </a:p>
          <a:p>
            <a:r>
              <a:rPr lang="ja-JP" altLang="en-US" sz="2800" dirty="0">
                <a:highlight>
                  <a:srgbClr val="FFFF00"/>
                </a:highlight>
                <a:latin typeface="+mn-ea"/>
              </a:rPr>
              <a:t>発生し</a:t>
            </a:r>
            <a:r>
              <a:rPr lang="en-US" altLang="ja-JP" sz="2800" dirty="0">
                <a:highlight>
                  <a:srgbClr val="FFFF00"/>
                </a:highlight>
                <a:latin typeface="+mn-ea"/>
              </a:rPr>
              <a:t>2,000</a:t>
            </a:r>
            <a:r>
              <a:rPr lang="ja-JP" altLang="en-US" sz="2800" dirty="0">
                <a:highlight>
                  <a:srgbClr val="FFFF00"/>
                </a:highlight>
                <a:latin typeface="+mn-ea"/>
              </a:rPr>
              <a:t>以上が死亡、全米では約</a:t>
            </a:r>
            <a:r>
              <a:rPr lang="en-US" altLang="ja-JP" sz="2800" dirty="0">
                <a:highlight>
                  <a:srgbClr val="FFFF00"/>
                </a:highlight>
                <a:latin typeface="+mn-ea"/>
              </a:rPr>
              <a:t>6,000</a:t>
            </a:r>
            <a:r>
              <a:rPr lang="ja-JP" altLang="en-US" sz="2800" dirty="0">
                <a:highlight>
                  <a:srgbClr val="FFFF00"/>
                </a:highlight>
                <a:latin typeface="+mn-ea"/>
              </a:rPr>
              <a:t>人が命を落とした</a:t>
            </a:r>
          </a:p>
          <a:p>
            <a:r>
              <a:rPr lang="en-US" altLang="ja-JP" sz="2800" dirty="0">
                <a:solidFill>
                  <a:srgbClr val="00B0F0"/>
                </a:solidFill>
                <a:highlight>
                  <a:srgbClr val="FFFF00"/>
                </a:highlight>
                <a:latin typeface="+mn-ea"/>
              </a:rPr>
              <a:t>1929</a:t>
            </a:r>
            <a:r>
              <a:rPr lang="ja-JP" altLang="en-US" sz="2800" dirty="0">
                <a:solidFill>
                  <a:srgbClr val="00B0F0"/>
                </a:solidFill>
                <a:highlight>
                  <a:srgbClr val="FFFF00"/>
                </a:highlight>
                <a:latin typeface="+mn-ea"/>
              </a:rPr>
              <a:t>年</a:t>
            </a:r>
            <a:r>
              <a:rPr lang="ja-JP" altLang="en-US" sz="2800" dirty="0">
                <a:highlight>
                  <a:srgbClr val="FFFF00"/>
                </a:highlight>
                <a:latin typeface="+mn-ea"/>
              </a:rPr>
              <a:t>：ポリオによるまひで呼吸不全となった患者のために「鉄の肺」と呼ばれる人工呼吸器を発明。</a:t>
            </a:r>
          </a:p>
          <a:p>
            <a:r>
              <a:rPr lang="en-US" altLang="ja-JP" sz="2800" dirty="0">
                <a:solidFill>
                  <a:srgbClr val="00B0F0"/>
                </a:solidFill>
                <a:highlight>
                  <a:srgbClr val="FFFF00"/>
                </a:highlight>
                <a:latin typeface="+mn-ea"/>
              </a:rPr>
              <a:t>1955</a:t>
            </a:r>
            <a:r>
              <a:rPr lang="ja-JP" altLang="en-US" sz="2800" dirty="0">
                <a:solidFill>
                  <a:srgbClr val="00B0F0"/>
                </a:solidFill>
                <a:highlight>
                  <a:srgbClr val="FFFF00"/>
                </a:highlight>
                <a:latin typeface="+mn-ea"/>
              </a:rPr>
              <a:t>年</a:t>
            </a:r>
            <a:r>
              <a:rPr lang="ja-JP" altLang="en-US" sz="2800" dirty="0">
                <a:highlight>
                  <a:srgbClr val="FFFF00"/>
                </a:highlight>
                <a:latin typeface="+mn-ea"/>
              </a:rPr>
              <a:t>：ジョナス・ソーク博士が開発した</a:t>
            </a:r>
            <a:endParaRPr lang="en-US" altLang="ja-JP" sz="2800" dirty="0">
              <a:highlight>
                <a:srgbClr val="FFFF00"/>
              </a:highlight>
              <a:latin typeface="+mn-ea"/>
            </a:endParaRPr>
          </a:p>
          <a:p>
            <a:r>
              <a:rPr lang="ja-JP" altLang="en-US" sz="2800" dirty="0">
                <a:highlight>
                  <a:srgbClr val="FFFF00"/>
                </a:highlight>
                <a:latin typeface="+mn-ea"/>
              </a:rPr>
              <a:t>ワクチンが「安全で効果的である」と宣言</a:t>
            </a:r>
          </a:p>
          <a:p>
            <a:r>
              <a:rPr lang="en-US" altLang="ja-JP" sz="2800" dirty="0">
                <a:solidFill>
                  <a:srgbClr val="00B0F0"/>
                </a:solidFill>
                <a:highlight>
                  <a:srgbClr val="FFFF00"/>
                </a:highlight>
                <a:latin typeface="+mn-ea"/>
              </a:rPr>
              <a:t>1960</a:t>
            </a:r>
            <a:r>
              <a:rPr lang="ja-JP" altLang="en-US" sz="2800" dirty="0">
                <a:solidFill>
                  <a:srgbClr val="00B0F0"/>
                </a:solidFill>
                <a:highlight>
                  <a:srgbClr val="FFFF00"/>
                </a:highlight>
                <a:latin typeface="+mn-ea"/>
              </a:rPr>
              <a:t>年</a:t>
            </a:r>
            <a:r>
              <a:rPr lang="ja-JP" altLang="en-US" sz="2800" dirty="0">
                <a:highlight>
                  <a:srgbClr val="FFFF00"/>
                </a:highlight>
                <a:latin typeface="+mn-ea"/>
              </a:rPr>
              <a:t>：アルバート・セービン博士が開発した経口ポリオワクチンが米国政府から認可</a:t>
            </a:r>
            <a:endParaRPr lang="ja-JP" altLang="en-US" sz="2800" dirty="0">
              <a:latin typeface="+mn-ea"/>
            </a:endParaRPr>
          </a:p>
        </p:txBody>
      </p:sp>
      <p:pic>
        <p:nvPicPr>
          <p:cNvPr id="11" name="コンテンツ プレースホルダー 10">
            <a:extLst>
              <a:ext uri="{FF2B5EF4-FFF2-40B4-BE49-F238E27FC236}">
                <a16:creationId xmlns:a16="http://schemas.microsoft.com/office/drawing/2014/main" id="{4CD30C5B-2C6C-4C8D-9EBE-5328C137AF0A}"/>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40650" y="148904"/>
            <a:ext cx="4443268" cy="6555641"/>
          </a:xfrm>
          <a:prstGeom prst="rect">
            <a:avLst/>
          </a:prstGeom>
        </p:spPr>
      </p:pic>
    </p:spTree>
    <p:extLst>
      <p:ext uri="{BB962C8B-B14F-4D97-AF65-F5344CB8AC3E}">
        <p14:creationId xmlns:p14="http://schemas.microsoft.com/office/powerpoint/2010/main" val="385979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86318" y="893"/>
            <a:ext cx="10219367" cy="6856214"/>
          </a:xfrm>
          <a:prstGeom prst="rect">
            <a:avLst/>
          </a:prstGeom>
        </p:spPr>
      </p:pic>
      <p:sp>
        <p:nvSpPr>
          <p:cNvPr id="4" name="テキスト ボックス 3">
            <a:extLst>
              <a:ext uri="{FF2B5EF4-FFF2-40B4-BE49-F238E27FC236}">
                <a16:creationId xmlns:a16="http://schemas.microsoft.com/office/drawing/2014/main" id="{133ADC5F-34F1-CF1E-2BBA-3D70E43D3389}"/>
              </a:ext>
            </a:extLst>
          </p:cNvPr>
          <p:cNvSpPr txBox="1"/>
          <p:nvPr/>
        </p:nvSpPr>
        <p:spPr>
          <a:xfrm>
            <a:off x="126124" y="420414"/>
            <a:ext cx="714704" cy="6186309"/>
          </a:xfrm>
          <a:prstGeom prst="rect">
            <a:avLst/>
          </a:prstGeom>
          <a:noFill/>
        </p:spPr>
        <p:txBody>
          <a:bodyPr wrap="square" rtlCol="0">
            <a:spAutoFit/>
          </a:bodyPr>
          <a:lstStyle/>
          <a:p>
            <a:r>
              <a:rPr kumimoji="1" lang="ja-JP" altLang="en-US" sz="3600" dirty="0"/>
              <a:t>鉄の肺に入った患者たち</a:t>
            </a:r>
          </a:p>
        </p:txBody>
      </p:sp>
    </p:spTree>
    <p:extLst>
      <p:ext uri="{BB962C8B-B14F-4D97-AF65-F5344CB8AC3E}">
        <p14:creationId xmlns:p14="http://schemas.microsoft.com/office/powerpoint/2010/main" val="227616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
            <a:extLst>
              <a:ext uri="{FF2B5EF4-FFF2-40B4-BE49-F238E27FC236}">
                <a16:creationId xmlns:a16="http://schemas.microsoft.com/office/drawing/2014/main" id="{11D4050A-C6D4-4319-8F09-8EB040D8CF1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414763" y="127835"/>
            <a:ext cx="3464363" cy="2384817"/>
          </a:xfrm>
          <a:prstGeom prst="rect">
            <a:avLst/>
          </a:prstGeom>
          <a:solidFill>
            <a:schemeClr val="bg1"/>
          </a:solidFill>
        </p:spPr>
      </p:pic>
      <p:sp>
        <p:nvSpPr>
          <p:cNvPr id="5" name="テキスト ボックス 4">
            <a:extLst>
              <a:ext uri="{FF2B5EF4-FFF2-40B4-BE49-F238E27FC236}">
                <a16:creationId xmlns:a16="http://schemas.microsoft.com/office/drawing/2014/main" id="{C3D668A7-E318-4708-AC45-067DF7B5C27A}"/>
              </a:ext>
            </a:extLst>
          </p:cNvPr>
          <p:cNvSpPr txBox="1"/>
          <p:nvPr/>
        </p:nvSpPr>
        <p:spPr>
          <a:xfrm>
            <a:off x="8648124" y="2512652"/>
            <a:ext cx="3365079" cy="1015663"/>
          </a:xfrm>
          <a:prstGeom prst="rect">
            <a:avLst/>
          </a:prstGeom>
          <a:noFill/>
        </p:spPr>
        <p:txBody>
          <a:bodyPr wrap="square" rtlCol="0">
            <a:spAutoFit/>
          </a:bodyPr>
          <a:lstStyle/>
          <a:p>
            <a:r>
              <a:rPr kumimoji="0" lang="ja-JP" altLang="ja-JP" b="0" i="0" u="none" strike="noStrike" cap="none" normalizeH="0" baseline="0" dirty="0">
                <a:ln>
                  <a:noFill/>
                </a:ln>
                <a:solidFill>
                  <a:schemeClr val="accent1"/>
                </a:solidFill>
                <a:effectLst/>
                <a:latin typeface="+mn-ea"/>
              </a:rPr>
              <a:t>1990年　日</a:t>
            </a:r>
            <a:r>
              <a:rPr kumimoji="0" lang="ja-JP" altLang="ja-JP" b="0" i="0" u="sng" strike="noStrike" cap="none" normalizeH="0" baseline="0" dirty="0">
                <a:ln>
                  <a:noFill/>
                </a:ln>
                <a:solidFill>
                  <a:schemeClr val="accent1"/>
                </a:solidFill>
                <a:effectLst/>
                <a:latin typeface="+mn-ea"/>
              </a:rPr>
              <a:t>ソ</a:t>
            </a:r>
            <a:r>
              <a:rPr kumimoji="0" lang="ja-JP" altLang="ja-JP" b="0" i="0" u="none" strike="noStrike" cap="none" normalizeH="0" baseline="0" dirty="0">
                <a:ln>
                  <a:noFill/>
                </a:ln>
                <a:solidFill>
                  <a:schemeClr val="accent1"/>
                </a:solidFill>
                <a:effectLst/>
                <a:latin typeface="+mn-ea"/>
              </a:rPr>
              <a:t>共同制作映画</a:t>
            </a:r>
            <a:br>
              <a:rPr kumimoji="0" lang="ja-JP" altLang="ja-JP" b="0" i="0" u="none" strike="noStrike" cap="none" normalizeH="0" baseline="0" dirty="0">
                <a:ln>
                  <a:noFill/>
                </a:ln>
                <a:solidFill>
                  <a:schemeClr val="accent1"/>
                </a:solidFill>
                <a:effectLst/>
                <a:latin typeface="+mn-ea"/>
              </a:rPr>
            </a:br>
            <a:r>
              <a:rPr kumimoji="0" lang="ja-JP" altLang="ja-JP" b="0" i="0" u="none" strike="noStrike" cap="none" normalizeH="0" baseline="0" dirty="0">
                <a:ln>
                  <a:noFill/>
                </a:ln>
                <a:solidFill>
                  <a:schemeClr val="accent1"/>
                </a:solidFill>
                <a:effectLst/>
                <a:latin typeface="+mn-ea"/>
              </a:rPr>
              <a:t>　「未来への伝言</a:t>
            </a:r>
            <a:r>
              <a:rPr kumimoji="0" lang="ja-JP" altLang="en-US" b="0" i="0" u="none" strike="noStrike" cap="none" normalizeH="0" baseline="0" dirty="0">
                <a:ln>
                  <a:noFill/>
                </a:ln>
                <a:solidFill>
                  <a:schemeClr val="accent1"/>
                </a:solidFill>
                <a:effectLst/>
                <a:latin typeface="+mn-ea"/>
              </a:rPr>
              <a:t>」</a:t>
            </a:r>
            <a:endParaRPr kumimoji="0" lang="en-US" altLang="ja-JP" b="0" i="0" u="none" strike="noStrike" cap="none" normalizeH="0" baseline="0" dirty="0">
              <a:ln>
                <a:noFill/>
              </a:ln>
              <a:solidFill>
                <a:schemeClr val="accent1"/>
              </a:solidFill>
              <a:effectLst/>
              <a:latin typeface="+mn-ea"/>
            </a:endParaRPr>
          </a:p>
          <a:p>
            <a:endParaRPr kumimoji="1" lang="ja-JP" altLang="en-US" sz="2400" dirty="0">
              <a:solidFill>
                <a:schemeClr val="accent1"/>
              </a:solidFill>
              <a:latin typeface="+mn-ea"/>
            </a:endParaRPr>
          </a:p>
        </p:txBody>
      </p:sp>
      <p:sp>
        <p:nvSpPr>
          <p:cNvPr id="6" name="テキスト ボックス 5">
            <a:extLst>
              <a:ext uri="{FF2B5EF4-FFF2-40B4-BE49-F238E27FC236}">
                <a16:creationId xmlns:a16="http://schemas.microsoft.com/office/drawing/2014/main" id="{8DA6EF4C-9AB1-484D-9EAF-EAD713E4D425}"/>
              </a:ext>
            </a:extLst>
          </p:cNvPr>
          <p:cNvSpPr txBox="1"/>
          <p:nvPr/>
        </p:nvSpPr>
        <p:spPr>
          <a:xfrm>
            <a:off x="387941" y="917819"/>
            <a:ext cx="8563155" cy="6093976"/>
          </a:xfrm>
          <a:prstGeom prst="rect">
            <a:avLst/>
          </a:prstGeom>
          <a:noFill/>
        </p:spPr>
        <p:txBody>
          <a:bodyPr wrap="square" rtlCol="0">
            <a:spAutoFit/>
          </a:bodyPr>
          <a:lstStyle/>
          <a:p>
            <a:r>
              <a:rPr kumimoji="0" lang="ja-JP" altLang="en-US" sz="2800" b="0" i="0" u="none" strike="noStrike" cap="none" normalizeH="0" baseline="0" dirty="0">
                <a:ln>
                  <a:noFill/>
                </a:ln>
                <a:solidFill>
                  <a:srgbClr val="000000"/>
                </a:solidFill>
                <a:effectLst/>
                <a:latin typeface="+mn-ea"/>
              </a:rPr>
              <a:t>　</a:t>
            </a:r>
            <a:r>
              <a:rPr kumimoji="0" lang="ja-JP" altLang="ja-JP" sz="2400" b="0" i="0" u="none" strike="noStrike" cap="none" normalizeH="0" baseline="0" dirty="0">
                <a:ln>
                  <a:noFill/>
                </a:ln>
                <a:solidFill>
                  <a:srgbClr val="000000"/>
                </a:solidFill>
                <a:effectLst/>
                <a:highlight>
                  <a:srgbClr val="FFFF00"/>
                </a:highlight>
                <a:latin typeface="+mn-ea"/>
              </a:rPr>
              <a:t>米国で不活化ワクチンとは別に生ワクチンも開発</a:t>
            </a:r>
            <a:endParaRPr kumimoji="0" lang="en-US" altLang="ja-JP" sz="2400" b="0" i="0" u="none" strike="noStrike" cap="none" normalizeH="0" baseline="0" dirty="0">
              <a:ln>
                <a:noFill/>
              </a:ln>
              <a:solidFill>
                <a:srgbClr val="000000"/>
              </a:solidFill>
              <a:effectLst/>
              <a:highlight>
                <a:srgbClr val="FFFF00"/>
              </a:highlight>
              <a:latin typeface="+mn-ea"/>
            </a:endParaRPr>
          </a:p>
          <a:p>
            <a:r>
              <a:rPr kumimoji="0" lang="ja-JP" altLang="ja-JP" sz="2400" b="0" i="0" u="none" strike="noStrike" cap="none" normalizeH="0" baseline="0" dirty="0">
                <a:ln>
                  <a:noFill/>
                </a:ln>
                <a:solidFill>
                  <a:srgbClr val="000000"/>
                </a:solidFill>
                <a:effectLst/>
                <a:highlight>
                  <a:srgbClr val="FFFF00"/>
                </a:highlight>
                <a:latin typeface="+mn-ea"/>
              </a:rPr>
              <a:t>されましたが、当初は不活化で解決できると考えられ、</a:t>
            </a:r>
            <a:endParaRPr kumimoji="0" lang="en-US" altLang="ja-JP" sz="2400" b="0" i="0" u="none" strike="noStrike" cap="none" normalizeH="0" baseline="0" dirty="0">
              <a:ln>
                <a:noFill/>
              </a:ln>
              <a:solidFill>
                <a:srgbClr val="000000"/>
              </a:solidFill>
              <a:effectLst/>
              <a:highlight>
                <a:srgbClr val="FFFF00"/>
              </a:highlight>
              <a:latin typeface="+mn-ea"/>
            </a:endParaRPr>
          </a:p>
          <a:p>
            <a:r>
              <a:rPr kumimoji="0" lang="ja-JP" altLang="ja-JP" sz="2400" b="0" i="0" u="none" strike="noStrike" cap="none" normalizeH="0" baseline="0" dirty="0">
                <a:ln>
                  <a:noFill/>
                </a:ln>
                <a:solidFill>
                  <a:srgbClr val="000000"/>
                </a:solidFill>
                <a:effectLst/>
                <a:highlight>
                  <a:srgbClr val="FFFF00"/>
                </a:highlight>
                <a:latin typeface="+mn-ea"/>
              </a:rPr>
              <a:t>生ワクは</a:t>
            </a:r>
            <a:r>
              <a:rPr kumimoji="0" lang="ja-JP" altLang="en-US" sz="2400" b="0" i="0" u="none" strike="noStrike" cap="none" normalizeH="0" baseline="0" dirty="0">
                <a:ln>
                  <a:noFill/>
                </a:ln>
                <a:solidFill>
                  <a:srgbClr val="000000"/>
                </a:solidFill>
                <a:effectLst/>
                <a:highlight>
                  <a:srgbClr val="FFFF00"/>
                </a:highlight>
                <a:latin typeface="+mn-ea"/>
              </a:rPr>
              <a:t>注目されなかったが、</a:t>
            </a:r>
            <a:endParaRPr kumimoji="0" lang="en-US" altLang="ja-JP" sz="2400" b="0" i="0" u="none" strike="noStrike" cap="none" normalizeH="0" baseline="0" dirty="0">
              <a:ln>
                <a:noFill/>
              </a:ln>
              <a:solidFill>
                <a:srgbClr val="000000"/>
              </a:solidFill>
              <a:effectLst/>
              <a:highlight>
                <a:srgbClr val="FFFF00"/>
              </a:highlight>
              <a:latin typeface="+mn-ea"/>
            </a:endParaRPr>
          </a:p>
          <a:p>
            <a:r>
              <a:rPr kumimoji="0" lang="ja-JP" altLang="ja-JP" sz="2400" b="0" i="0" u="none" strike="noStrike" cap="none" normalizeH="0" baseline="0" dirty="0">
                <a:ln>
                  <a:noFill/>
                </a:ln>
                <a:solidFill>
                  <a:srgbClr val="000000"/>
                </a:solidFill>
                <a:effectLst/>
                <a:highlight>
                  <a:srgbClr val="FFFF00"/>
                </a:highlight>
                <a:latin typeface="+mn-ea"/>
              </a:rPr>
              <a:t>不活化ワクチンでは流行が終息し</a:t>
            </a:r>
            <a:r>
              <a:rPr kumimoji="0" lang="ja-JP" altLang="en-US" sz="2400" b="0" i="0" u="none" strike="noStrike" cap="none" normalizeH="0" baseline="0" dirty="0">
                <a:ln>
                  <a:noFill/>
                </a:ln>
                <a:solidFill>
                  <a:srgbClr val="000000"/>
                </a:solidFill>
                <a:effectLst/>
                <a:highlight>
                  <a:srgbClr val="FFFF00"/>
                </a:highlight>
                <a:latin typeface="+mn-ea"/>
              </a:rPr>
              <a:t>なかった</a:t>
            </a:r>
            <a:r>
              <a:rPr kumimoji="0" lang="ja-JP" altLang="ja-JP" sz="2400" b="0" i="0" u="none" strike="noStrike" cap="none" normalizeH="0" baseline="0" dirty="0">
                <a:ln>
                  <a:noFill/>
                </a:ln>
                <a:solidFill>
                  <a:srgbClr val="000000"/>
                </a:solidFill>
                <a:effectLst/>
                <a:highlight>
                  <a:srgbClr val="FFFF00"/>
                </a:highlight>
                <a:latin typeface="+mn-ea"/>
              </a:rPr>
              <a:t>。</a:t>
            </a:r>
            <a:br>
              <a:rPr kumimoji="0" lang="ja-JP" altLang="ja-JP" sz="2400" b="0" i="0" u="none" strike="noStrike" cap="none" normalizeH="0" baseline="0" dirty="0">
                <a:ln>
                  <a:noFill/>
                </a:ln>
                <a:solidFill>
                  <a:srgbClr val="000000"/>
                </a:solidFill>
                <a:effectLst/>
                <a:highlight>
                  <a:srgbClr val="FFFF00"/>
                </a:highlight>
                <a:latin typeface="+mn-ea"/>
              </a:rPr>
            </a:br>
            <a:r>
              <a:rPr kumimoji="0" lang="ja-JP" altLang="ja-JP" sz="2400" b="0" i="0" u="none" strike="noStrike" cap="none" normalizeH="0" baseline="0" dirty="0">
                <a:ln>
                  <a:noFill/>
                </a:ln>
                <a:solidFill>
                  <a:srgbClr val="000000"/>
                </a:solidFill>
                <a:effectLst/>
                <a:highlight>
                  <a:srgbClr val="FFFF00"/>
                </a:highlight>
                <a:latin typeface="+mn-ea"/>
              </a:rPr>
              <a:t>　生ワクの開発者のセービンは、大流行のあった</a:t>
            </a:r>
            <a:endParaRPr kumimoji="0" lang="en-US" altLang="ja-JP" sz="2400" b="0" i="0" u="none" strike="noStrike" cap="none" normalizeH="0" baseline="0" dirty="0">
              <a:ln>
                <a:noFill/>
              </a:ln>
              <a:solidFill>
                <a:srgbClr val="000000"/>
              </a:solidFill>
              <a:effectLst/>
              <a:highlight>
                <a:srgbClr val="FFFF00"/>
              </a:highlight>
              <a:latin typeface="+mn-ea"/>
            </a:endParaRPr>
          </a:p>
          <a:p>
            <a:r>
              <a:rPr kumimoji="0" lang="ja-JP" altLang="ja-JP" sz="2400" b="0" i="0" u="none" strike="noStrike" cap="none" normalizeH="0" baseline="0" dirty="0">
                <a:ln>
                  <a:noFill/>
                </a:ln>
                <a:solidFill>
                  <a:srgbClr val="000000"/>
                </a:solidFill>
                <a:effectLst/>
                <a:highlight>
                  <a:srgbClr val="FFFF00"/>
                </a:highlight>
                <a:latin typeface="+mn-ea"/>
              </a:rPr>
              <a:t>当時のソ連に技術を公開して、東欧で接種が開始さ</a:t>
            </a:r>
            <a:r>
              <a:rPr kumimoji="0" lang="ja-JP" altLang="en-US" sz="2400" b="0" i="0" u="none" strike="noStrike" cap="none" normalizeH="0" baseline="0" dirty="0">
                <a:ln>
                  <a:noFill/>
                </a:ln>
                <a:solidFill>
                  <a:srgbClr val="000000"/>
                </a:solidFill>
                <a:effectLst/>
                <a:highlight>
                  <a:srgbClr val="FFFF00"/>
                </a:highlight>
                <a:latin typeface="+mn-ea"/>
              </a:rPr>
              <a:t>れ</a:t>
            </a:r>
            <a:r>
              <a:rPr kumimoji="0" lang="ja-JP" altLang="ja-JP" sz="2400" b="0" i="0" u="none" strike="noStrike" cap="none" normalizeH="0" baseline="0" dirty="0">
                <a:ln>
                  <a:noFill/>
                </a:ln>
                <a:solidFill>
                  <a:srgbClr val="000000"/>
                </a:solidFill>
                <a:effectLst/>
                <a:highlight>
                  <a:srgbClr val="FFFF00"/>
                </a:highlight>
                <a:latin typeface="+mn-ea"/>
              </a:rPr>
              <a:t>た。</a:t>
            </a:r>
            <a:endParaRPr kumimoji="0" lang="en-US" altLang="ja-JP" sz="2400" b="0" i="0" u="none" strike="noStrike" cap="none" normalizeH="0" baseline="0" dirty="0">
              <a:ln>
                <a:noFill/>
              </a:ln>
              <a:solidFill>
                <a:srgbClr val="000000"/>
              </a:solidFill>
              <a:effectLst/>
              <a:highlight>
                <a:srgbClr val="FFFF00"/>
              </a:highlight>
              <a:latin typeface="+mn-ea"/>
            </a:endParaRPr>
          </a:p>
          <a:p>
            <a:r>
              <a:rPr kumimoji="0" lang="ja-JP" altLang="ja-JP" sz="2400" b="0" i="0" u="none" strike="noStrike" cap="none" normalizeH="0" baseline="0" dirty="0">
                <a:ln>
                  <a:noFill/>
                </a:ln>
                <a:solidFill>
                  <a:srgbClr val="000000"/>
                </a:solidFill>
                <a:effectLst/>
                <a:highlight>
                  <a:srgbClr val="FFFF00"/>
                </a:highlight>
                <a:latin typeface="+mn-ea"/>
              </a:rPr>
              <a:t>その驚異的な効果が日本にも伝わ</a:t>
            </a:r>
            <a:r>
              <a:rPr kumimoji="0" lang="ja-JP" altLang="en-US" sz="2400" b="0" i="0" u="none" strike="noStrike" cap="none" normalizeH="0" baseline="0" dirty="0">
                <a:ln>
                  <a:noFill/>
                </a:ln>
                <a:solidFill>
                  <a:srgbClr val="000000"/>
                </a:solidFill>
                <a:effectLst/>
                <a:highlight>
                  <a:srgbClr val="FFFF00"/>
                </a:highlight>
                <a:latin typeface="+mn-ea"/>
              </a:rPr>
              <a:t>り、冷戦時代で</a:t>
            </a:r>
            <a:r>
              <a:rPr kumimoji="0" lang="ja-JP" altLang="ja-JP" sz="2400" b="0" i="0" u="sng" strike="noStrike" cap="none" normalizeH="0" baseline="0" dirty="0">
                <a:ln>
                  <a:noFill/>
                </a:ln>
                <a:solidFill>
                  <a:srgbClr val="000000"/>
                </a:solidFill>
                <a:effectLst/>
                <a:highlight>
                  <a:srgbClr val="FFFF00"/>
                </a:highlight>
                <a:latin typeface="+mn-ea"/>
              </a:rPr>
              <a:t>ソ連</a:t>
            </a:r>
            <a:r>
              <a:rPr kumimoji="0" lang="ja-JP" altLang="ja-JP" sz="2400" b="0" i="0" u="none" strike="noStrike" cap="none" normalizeH="0" baseline="0" dirty="0">
                <a:ln>
                  <a:noFill/>
                </a:ln>
                <a:solidFill>
                  <a:srgbClr val="000000"/>
                </a:solidFill>
                <a:effectLst/>
                <a:highlight>
                  <a:srgbClr val="FFFF00"/>
                </a:highlight>
                <a:latin typeface="+mn-ea"/>
              </a:rPr>
              <a:t>との</a:t>
            </a:r>
            <a:endParaRPr kumimoji="0" lang="en-US" altLang="ja-JP" sz="2400" b="0" i="0" u="none" strike="noStrike" cap="none" normalizeH="0" baseline="0" dirty="0">
              <a:ln>
                <a:noFill/>
              </a:ln>
              <a:solidFill>
                <a:srgbClr val="000000"/>
              </a:solidFill>
              <a:effectLst/>
              <a:highlight>
                <a:srgbClr val="FFFF00"/>
              </a:highlight>
              <a:latin typeface="+mn-ea"/>
            </a:endParaRPr>
          </a:p>
          <a:p>
            <a:r>
              <a:rPr kumimoji="0" lang="ja-JP" altLang="ja-JP" sz="2400" b="0" i="0" u="none" strike="noStrike" cap="none" normalizeH="0" baseline="0" dirty="0">
                <a:ln>
                  <a:noFill/>
                </a:ln>
                <a:solidFill>
                  <a:srgbClr val="000000"/>
                </a:solidFill>
                <a:effectLst/>
                <a:highlight>
                  <a:srgbClr val="FFFF00"/>
                </a:highlight>
                <a:latin typeface="+mn-ea"/>
              </a:rPr>
              <a:t>国交が</a:t>
            </a:r>
            <a:r>
              <a:rPr kumimoji="0" lang="ja-JP" altLang="en-US" sz="2400" b="0" i="0" u="none" strike="noStrike" cap="none" normalizeH="0" baseline="0" dirty="0">
                <a:ln>
                  <a:noFill/>
                </a:ln>
                <a:solidFill>
                  <a:srgbClr val="000000"/>
                </a:solidFill>
                <a:effectLst/>
                <a:highlight>
                  <a:srgbClr val="FFFF00"/>
                </a:highlight>
                <a:latin typeface="+mn-ea"/>
              </a:rPr>
              <a:t>無かったが</a:t>
            </a:r>
            <a:r>
              <a:rPr kumimoji="0" lang="ja-JP" altLang="ja-JP" sz="2400" b="0" i="0" u="none" strike="noStrike" cap="none" normalizeH="0" baseline="0" dirty="0">
                <a:ln>
                  <a:noFill/>
                </a:ln>
                <a:solidFill>
                  <a:srgbClr val="000000"/>
                </a:solidFill>
                <a:effectLst/>
                <a:highlight>
                  <a:srgbClr val="FFFF00"/>
                </a:highlight>
                <a:latin typeface="+mn-ea"/>
              </a:rPr>
              <a:t>、大流行</a:t>
            </a:r>
            <a:r>
              <a:rPr kumimoji="0" lang="ja-JP" altLang="en-US" sz="2400" b="0" i="0" u="none" strike="noStrike" cap="none" normalizeH="0" baseline="0" dirty="0">
                <a:ln>
                  <a:noFill/>
                </a:ln>
                <a:solidFill>
                  <a:srgbClr val="000000"/>
                </a:solidFill>
                <a:effectLst/>
                <a:highlight>
                  <a:srgbClr val="FFFF00"/>
                </a:highlight>
                <a:latin typeface="+mn-ea"/>
              </a:rPr>
              <a:t>で</a:t>
            </a:r>
            <a:r>
              <a:rPr kumimoji="0" lang="ja-JP" altLang="ja-JP" sz="2400" b="0" i="0" u="none" strike="noStrike" cap="none" normalizeH="0" baseline="0" dirty="0">
                <a:ln>
                  <a:noFill/>
                </a:ln>
                <a:solidFill>
                  <a:srgbClr val="000000"/>
                </a:solidFill>
                <a:effectLst/>
                <a:highlight>
                  <a:srgbClr val="FFFF00"/>
                </a:highlight>
                <a:latin typeface="+mn-ea"/>
              </a:rPr>
              <a:t>全国的な</a:t>
            </a:r>
            <a:r>
              <a:rPr kumimoji="0" lang="ja-JP" altLang="en-US" sz="2400" b="0" i="0" u="none" strike="noStrike" cap="none" normalizeH="0" baseline="0" dirty="0">
                <a:ln>
                  <a:noFill/>
                </a:ln>
                <a:solidFill>
                  <a:srgbClr val="000000"/>
                </a:solidFill>
                <a:effectLst/>
                <a:highlight>
                  <a:srgbClr val="FFFF00"/>
                </a:highlight>
                <a:latin typeface="+mn-ea"/>
              </a:rPr>
              <a:t>ワクチンを求める</a:t>
            </a:r>
            <a:endParaRPr kumimoji="0" lang="en-US" altLang="ja-JP" sz="2400" b="0" i="0" u="none" strike="noStrike" cap="none" normalizeH="0" baseline="0" dirty="0">
              <a:ln>
                <a:noFill/>
              </a:ln>
              <a:solidFill>
                <a:srgbClr val="000000"/>
              </a:solidFill>
              <a:effectLst/>
              <a:highlight>
                <a:srgbClr val="FFFF00"/>
              </a:highlight>
              <a:latin typeface="+mn-ea"/>
            </a:endParaRPr>
          </a:p>
          <a:p>
            <a:r>
              <a:rPr kumimoji="0" lang="ja-JP" altLang="ja-JP" sz="2400" b="0" i="0" u="none" strike="noStrike" cap="none" normalizeH="0" baseline="0" dirty="0">
                <a:ln>
                  <a:noFill/>
                </a:ln>
                <a:solidFill>
                  <a:srgbClr val="000000"/>
                </a:solidFill>
                <a:effectLst/>
                <a:highlight>
                  <a:srgbClr val="FFFF00"/>
                </a:highlight>
                <a:latin typeface="+mn-ea"/>
              </a:rPr>
              <a:t>運動</a:t>
            </a:r>
            <a:r>
              <a:rPr kumimoji="0" lang="ja-JP" altLang="en-US" sz="2400" b="0" i="0" u="none" strike="noStrike" cap="none" normalizeH="0" baseline="0" dirty="0">
                <a:ln>
                  <a:noFill/>
                </a:ln>
                <a:solidFill>
                  <a:srgbClr val="000000"/>
                </a:solidFill>
                <a:effectLst/>
                <a:highlight>
                  <a:srgbClr val="FFFF00"/>
                </a:highlight>
                <a:latin typeface="+mn-ea"/>
              </a:rPr>
              <a:t>が</a:t>
            </a:r>
            <a:r>
              <a:rPr kumimoji="0" lang="ja-JP" altLang="ja-JP" sz="2400" b="0" i="0" u="none" strike="noStrike" cap="none" normalizeH="0" baseline="0" dirty="0">
                <a:ln>
                  <a:noFill/>
                </a:ln>
                <a:solidFill>
                  <a:srgbClr val="000000"/>
                </a:solidFill>
                <a:effectLst/>
                <a:highlight>
                  <a:srgbClr val="FFFF00"/>
                </a:highlight>
                <a:latin typeface="+mn-ea"/>
              </a:rPr>
              <a:t>強くなり</a:t>
            </a:r>
            <a:r>
              <a:rPr kumimoji="0" lang="ja-JP" altLang="en-US" sz="2400" b="0" i="0" u="none" strike="noStrike" cap="none" normalizeH="0" baseline="0" dirty="0">
                <a:ln>
                  <a:noFill/>
                </a:ln>
                <a:solidFill>
                  <a:srgbClr val="000000"/>
                </a:solidFill>
                <a:effectLst/>
                <a:highlight>
                  <a:srgbClr val="FFFF00"/>
                </a:highlight>
                <a:latin typeface="+mn-ea"/>
              </a:rPr>
              <a:t>、当時の古井喜實</a:t>
            </a:r>
            <a:r>
              <a:rPr kumimoji="0" lang="ja-JP" altLang="ja-JP" sz="2400" b="0" i="0" u="none" strike="noStrike" cap="none" normalizeH="0" baseline="0" dirty="0">
                <a:ln>
                  <a:noFill/>
                </a:ln>
                <a:solidFill>
                  <a:srgbClr val="000000"/>
                </a:solidFill>
                <a:effectLst/>
                <a:highlight>
                  <a:srgbClr val="FFFF00"/>
                </a:highlight>
                <a:latin typeface="+mn-ea"/>
              </a:rPr>
              <a:t>厚生大臣は安全性の</a:t>
            </a:r>
            <a:endParaRPr kumimoji="0" lang="en-US" altLang="ja-JP" sz="2400" b="0" i="0" u="none" strike="noStrike" cap="none" normalizeH="0" baseline="0" dirty="0">
              <a:ln>
                <a:noFill/>
              </a:ln>
              <a:solidFill>
                <a:srgbClr val="000000"/>
              </a:solidFill>
              <a:effectLst/>
              <a:highlight>
                <a:srgbClr val="FFFF00"/>
              </a:highlight>
              <a:latin typeface="+mn-ea"/>
            </a:endParaRPr>
          </a:p>
          <a:p>
            <a:r>
              <a:rPr kumimoji="0" lang="ja-JP" altLang="ja-JP" sz="2400" b="0" i="0" u="none" strike="noStrike" cap="none" normalizeH="0" baseline="0" dirty="0">
                <a:ln>
                  <a:noFill/>
                </a:ln>
                <a:solidFill>
                  <a:srgbClr val="000000"/>
                </a:solidFill>
                <a:effectLst/>
                <a:highlight>
                  <a:srgbClr val="FFFF00"/>
                </a:highlight>
                <a:latin typeface="+mn-ea"/>
              </a:rPr>
              <a:t>確認も取れないまま政治判断をし、</a:t>
            </a:r>
            <a:endParaRPr kumimoji="0" lang="en-US" altLang="ja-JP" sz="2400" b="0" i="0" u="none" strike="noStrike" cap="none" normalizeH="0" baseline="0" dirty="0">
              <a:ln>
                <a:noFill/>
              </a:ln>
              <a:solidFill>
                <a:srgbClr val="000000"/>
              </a:solidFill>
              <a:effectLst/>
              <a:highlight>
                <a:srgbClr val="FFFF00"/>
              </a:highlight>
              <a:latin typeface="+mn-ea"/>
            </a:endParaRPr>
          </a:p>
          <a:p>
            <a:r>
              <a:rPr kumimoji="0" lang="ja-JP" altLang="ja-JP" sz="2400" b="0" i="0" u="sng" strike="noStrike" cap="none" normalizeH="0" baseline="0" dirty="0">
                <a:ln>
                  <a:noFill/>
                </a:ln>
                <a:solidFill>
                  <a:srgbClr val="000000"/>
                </a:solidFill>
                <a:effectLst/>
                <a:highlight>
                  <a:srgbClr val="FFFF00"/>
                </a:highlight>
                <a:latin typeface="+mn-ea"/>
              </a:rPr>
              <a:t>ソ連</a:t>
            </a:r>
            <a:r>
              <a:rPr kumimoji="0" lang="ja-JP" altLang="ja-JP" sz="2400" b="0" i="0" u="none" strike="noStrike" cap="none" normalizeH="0" baseline="0" dirty="0">
                <a:ln>
                  <a:noFill/>
                </a:ln>
                <a:solidFill>
                  <a:srgbClr val="000000"/>
                </a:solidFill>
                <a:effectLst/>
                <a:highlight>
                  <a:srgbClr val="FFFF00"/>
                </a:highlight>
                <a:latin typeface="+mn-ea"/>
              </a:rPr>
              <a:t>とカナダから</a:t>
            </a:r>
            <a:r>
              <a:rPr kumimoji="0" lang="ja-JP" altLang="en-US" sz="2400" b="0" i="0" u="none" strike="noStrike" cap="none" normalizeH="0" baseline="0" dirty="0">
                <a:ln>
                  <a:noFill/>
                </a:ln>
                <a:solidFill>
                  <a:srgbClr val="000000"/>
                </a:solidFill>
                <a:effectLst/>
                <a:highlight>
                  <a:srgbClr val="FFFF00"/>
                </a:highlight>
                <a:latin typeface="+mn-ea"/>
              </a:rPr>
              <a:t>１９６１年７月に</a:t>
            </a:r>
            <a:r>
              <a:rPr kumimoji="0" lang="ja-JP" altLang="ja-JP" sz="2400" b="0" i="0" u="none" strike="noStrike" cap="none" normalizeH="0" baseline="0" dirty="0">
                <a:ln>
                  <a:noFill/>
                </a:ln>
                <a:solidFill>
                  <a:srgbClr val="000000"/>
                </a:solidFill>
                <a:effectLst/>
                <a:highlight>
                  <a:srgbClr val="FFFF00"/>
                </a:highlight>
                <a:latin typeface="+mn-ea"/>
              </a:rPr>
              <a:t>緊急輸入。</a:t>
            </a:r>
            <a:br>
              <a:rPr kumimoji="0" lang="en-US" altLang="ja-JP" sz="2400" b="0" i="0" u="none" strike="noStrike" cap="none" normalizeH="0" baseline="0" dirty="0">
                <a:ln>
                  <a:noFill/>
                </a:ln>
                <a:solidFill>
                  <a:srgbClr val="000000"/>
                </a:solidFill>
                <a:effectLst/>
                <a:highlight>
                  <a:srgbClr val="FFFF00"/>
                </a:highlight>
                <a:latin typeface="+mn-ea"/>
              </a:rPr>
            </a:br>
            <a:r>
              <a:rPr kumimoji="0" lang="ja-JP" altLang="en-US" sz="2400" b="0" i="0" u="none" strike="noStrike" cap="none" normalizeH="0" baseline="0" dirty="0">
                <a:ln>
                  <a:noFill/>
                </a:ln>
                <a:solidFill>
                  <a:srgbClr val="000000"/>
                </a:solidFill>
                <a:effectLst/>
                <a:highlight>
                  <a:srgbClr val="FFFF00"/>
                </a:highlight>
                <a:latin typeface="+mn-ea"/>
              </a:rPr>
              <a:t>７月１２日から投与開始、８月からは都内の発生なし！</a:t>
            </a:r>
            <a:endParaRPr kumimoji="0" lang="en-US" altLang="ja-JP" sz="2400" b="0" i="0" u="none" strike="noStrike" cap="none" normalizeH="0" baseline="0" dirty="0">
              <a:ln>
                <a:noFill/>
              </a:ln>
              <a:solidFill>
                <a:srgbClr val="000000"/>
              </a:solidFill>
              <a:effectLst/>
              <a:highlight>
                <a:srgbClr val="FFFF00"/>
              </a:highlight>
              <a:latin typeface="+mn-ea"/>
            </a:endParaRPr>
          </a:p>
          <a:p>
            <a:endParaRPr lang="en-US" altLang="ja-JP" sz="2800" dirty="0">
              <a:solidFill>
                <a:srgbClr val="000000"/>
              </a:solidFill>
              <a:latin typeface="+mn-ea"/>
            </a:endParaRPr>
          </a:p>
          <a:p>
            <a:r>
              <a:rPr lang="ja-JP" altLang="en-US" sz="2800" dirty="0">
                <a:solidFill>
                  <a:srgbClr val="000000"/>
                </a:solidFill>
                <a:latin typeface="+mn-ea"/>
              </a:rPr>
              <a:t>ソ連：</a:t>
            </a:r>
            <a:r>
              <a:rPr lang="ja-JP" altLang="en-US" sz="2400" dirty="0">
                <a:solidFill>
                  <a:srgbClr val="000000"/>
                </a:solidFill>
                <a:latin typeface="+mn-ea"/>
              </a:rPr>
              <a:t>ソビエト連邦</a:t>
            </a:r>
            <a:r>
              <a:rPr lang="en-US" altLang="ja-JP" sz="2400" dirty="0">
                <a:solidFill>
                  <a:srgbClr val="000000"/>
                </a:solidFill>
                <a:latin typeface="+mn-ea"/>
              </a:rPr>
              <a:t>(1988</a:t>
            </a:r>
            <a:r>
              <a:rPr lang="ja-JP" altLang="en-US" sz="2400" dirty="0">
                <a:solidFill>
                  <a:srgbClr val="000000"/>
                </a:solidFill>
                <a:latin typeface="+mn-ea"/>
              </a:rPr>
              <a:t>～</a:t>
            </a:r>
            <a:r>
              <a:rPr lang="en-US" altLang="ja-JP" sz="2400" dirty="0">
                <a:solidFill>
                  <a:srgbClr val="000000"/>
                </a:solidFill>
                <a:latin typeface="+mn-ea"/>
              </a:rPr>
              <a:t>91</a:t>
            </a:r>
            <a:r>
              <a:rPr lang="ja-JP" altLang="en-US" sz="2400" dirty="0">
                <a:solidFill>
                  <a:srgbClr val="000000"/>
                </a:solidFill>
                <a:latin typeface="+mn-ea"/>
              </a:rPr>
              <a:t>年崩壊</a:t>
            </a:r>
            <a:r>
              <a:rPr lang="en-US" altLang="ja-JP" sz="2400" dirty="0">
                <a:solidFill>
                  <a:srgbClr val="000000"/>
                </a:solidFill>
                <a:latin typeface="+mn-ea"/>
              </a:rPr>
              <a:t>)</a:t>
            </a:r>
            <a:r>
              <a:rPr lang="ja-JP" altLang="en-US" sz="2400" dirty="0">
                <a:solidFill>
                  <a:srgbClr val="000000"/>
                </a:solidFill>
                <a:latin typeface="+mn-ea"/>
              </a:rPr>
              <a:t>のこと</a:t>
            </a:r>
            <a:endParaRPr lang="en-US" altLang="ja-JP" sz="2400" dirty="0">
              <a:solidFill>
                <a:srgbClr val="000000"/>
              </a:solidFill>
              <a:latin typeface="+mn-ea"/>
            </a:endParaRPr>
          </a:p>
          <a:p>
            <a:r>
              <a:rPr lang="ja-JP" altLang="en-US" sz="2400" dirty="0">
                <a:solidFill>
                  <a:srgbClr val="000000"/>
                </a:solidFill>
                <a:latin typeface="+mn-ea"/>
              </a:rPr>
              <a:t>　　　現在のロシアが中核の国でウクライナを含んでいた</a:t>
            </a:r>
            <a:endParaRPr lang="en-US" altLang="ja-JP" sz="2400" b="0" i="0" dirty="0">
              <a:solidFill>
                <a:srgbClr val="000000"/>
              </a:solidFill>
              <a:effectLst/>
              <a:latin typeface="+mn-ea"/>
            </a:endParaRPr>
          </a:p>
          <a:p>
            <a:endParaRPr kumimoji="1" lang="ja-JP" altLang="en-US" dirty="0"/>
          </a:p>
        </p:txBody>
      </p:sp>
      <p:pic>
        <p:nvPicPr>
          <p:cNvPr id="3" name="図 2">
            <a:extLst>
              <a:ext uri="{FF2B5EF4-FFF2-40B4-BE49-F238E27FC236}">
                <a16:creationId xmlns:a16="http://schemas.microsoft.com/office/drawing/2014/main" id="{CB47E9DF-BD4C-4949-ADCB-BE19A6B354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51096" y="3211773"/>
            <a:ext cx="2937900" cy="3582003"/>
          </a:xfrm>
          <a:prstGeom prst="rect">
            <a:avLst/>
          </a:prstGeom>
        </p:spPr>
      </p:pic>
      <p:sp>
        <p:nvSpPr>
          <p:cNvPr id="8" name="テキスト ボックス 7">
            <a:extLst>
              <a:ext uri="{FF2B5EF4-FFF2-40B4-BE49-F238E27FC236}">
                <a16:creationId xmlns:a16="http://schemas.microsoft.com/office/drawing/2014/main" id="{8B21FFE6-9CFA-48A8-A3DB-BD5EDB4808D5}"/>
              </a:ext>
            </a:extLst>
          </p:cNvPr>
          <p:cNvSpPr txBox="1"/>
          <p:nvPr/>
        </p:nvSpPr>
        <p:spPr>
          <a:xfrm>
            <a:off x="1265345" y="194441"/>
            <a:ext cx="5596355" cy="523220"/>
          </a:xfrm>
          <a:prstGeom prst="rect">
            <a:avLst/>
          </a:prstGeom>
          <a:solidFill>
            <a:srgbClr val="FFFF00"/>
          </a:solidFill>
        </p:spPr>
        <p:txBody>
          <a:bodyPr wrap="square">
            <a:spAutoFit/>
          </a:bodyPr>
          <a:lstStyle/>
          <a:p>
            <a:r>
              <a:rPr lang="ja-JP" altLang="en-US" sz="2800" dirty="0">
                <a:solidFill>
                  <a:schemeClr val="tx1"/>
                </a:solidFill>
                <a:highlight>
                  <a:srgbClr val="FFFF00"/>
                </a:highlight>
              </a:rPr>
              <a:t>ポリオ（急性灰白髄炎）の歴史③</a:t>
            </a:r>
            <a:endParaRPr lang="ja-JP" altLang="en-US" sz="2800" dirty="0">
              <a:highlight>
                <a:srgbClr val="FFFF00"/>
              </a:highlight>
            </a:endParaRPr>
          </a:p>
        </p:txBody>
      </p:sp>
    </p:spTree>
    <p:extLst>
      <p:ext uri="{BB962C8B-B14F-4D97-AF65-F5344CB8AC3E}">
        <p14:creationId xmlns:p14="http://schemas.microsoft.com/office/powerpoint/2010/main" val="28886013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68455B2-A203-54C5-F430-1504CB893C43}"/>
              </a:ext>
            </a:extLst>
          </p:cNvPr>
          <p:cNvSpPr txBox="1"/>
          <p:nvPr/>
        </p:nvSpPr>
        <p:spPr>
          <a:xfrm>
            <a:off x="1031017" y="756544"/>
            <a:ext cx="9711195" cy="646331"/>
          </a:xfrm>
          <a:prstGeom prst="rect">
            <a:avLst/>
          </a:prstGeom>
          <a:noFill/>
        </p:spPr>
        <p:txBody>
          <a:bodyPr wrap="square">
            <a:spAutoFit/>
          </a:bodyPr>
          <a:lstStyle/>
          <a:p>
            <a:r>
              <a:rPr kumimoji="1" lang="ja-JP" altLang="en-US" sz="3600" b="1">
                <a:solidFill>
                  <a:srgbClr val="0070C0"/>
                </a:solidFill>
                <a:highlight>
                  <a:srgbClr val="FFFF00"/>
                </a:highlight>
              </a:rPr>
              <a:t>国際ロータリーのポリオ根絶活動の軌跡（</a:t>
            </a:r>
            <a:r>
              <a:rPr kumimoji="1" lang="en-US" altLang="ja-JP" sz="3600" b="1">
                <a:solidFill>
                  <a:srgbClr val="0070C0"/>
                </a:solidFill>
                <a:highlight>
                  <a:srgbClr val="FFFF00"/>
                </a:highlight>
              </a:rPr>
              <a:t>1</a:t>
            </a:r>
            <a:r>
              <a:rPr kumimoji="1" lang="ja-JP" altLang="en-US" sz="3600" b="1">
                <a:solidFill>
                  <a:srgbClr val="0070C0"/>
                </a:solidFill>
                <a:highlight>
                  <a:srgbClr val="FFFF00"/>
                </a:highlight>
              </a:rPr>
              <a:t>）</a:t>
            </a:r>
            <a:endParaRPr lang="ja-JP" altLang="en-US" sz="3600" b="1" dirty="0"/>
          </a:p>
        </p:txBody>
      </p:sp>
      <p:sp>
        <p:nvSpPr>
          <p:cNvPr id="5" name="テキスト ボックス 4">
            <a:extLst>
              <a:ext uri="{FF2B5EF4-FFF2-40B4-BE49-F238E27FC236}">
                <a16:creationId xmlns:a16="http://schemas.microsoft.com/office/drawing/2014/main" id="{7244197D-C5F5-48D1-FDB0-229C494F4392}"/>
              </a:ext>
            </a:extLst>
          </p:cNvPr>
          <p:cNvSpPr txBox="1"/>
          <p:nvPr/>
        </p:nvSpPr>
        <p:spPr>
          <a:xfrm>
            <a:off x="437803" y="1506155"/>
            <a:ext cx="11316394" cy="4708981"/>
          </a:xfrm>
          <a:prstGeom prst="rect">
            <a:avLst/>
          </a:prstGeom>
          <a:noFill/>
        </p:spPr>
        <p:txBody>
          <a:bodyPr wrap="square">
            <a:spAutoFit/>
          </a:bodyPr>
          <a:lstStyle/>
          <a:p>
            <a:r>
              <a:rPr kumimoji="1" lang="ja-JP" altLang="en-US" sz="3200" dirty="0"/>
              <a:t>ロータリー財団からの最初の補助金は</a:t>
            </a:r>
            <a:r>
              <a:rPr kumimoji="1" lang="en-US" altLang="ja-JP" sz="3200" dirty="0"/>
              <a:t>1930</a:t>
            </a:r>
            <a:r>
              <a:rPr kumimoji="1" lang="ja-JP" altLang="en-US" sz="3200" dirty="0"/>
              <a:t>年</a:t>
            </a:r>
            <a:br>
              <a:rPr kumimoji="1" lang="en-US" altLang="ja-JP" sz="3200" dirty="0"/>
            </a:br>
            <a:r>
              <a:rPr kumimoji="1" lang="ja-JP" altLang="en-US" sz="3200" dirty="0"/>
              <a:t>国際障碍児協会に授与（</a:t>
            </a:r>
            <a:r>
              <a:rPr kumimoji="1" lang="en-US" altLang="ja-JP" sz="3200" dirty="0"/>
              <a:t>500</a:t>
            </a:r>
            <a:r>
              <a:rPr kumimoji="1" lang="ja-JP" altLang="en-US" sz="3200" dirty="0"/>
              <a:t>米ドル）されました。</a:t>
            </a:r>
            <a:endParaRPr kumimoji="1" lang="en-US" altLang="ja-JP" sz="3200" dirty="0"/>
          </a:p>
          <a:p>
            <a:r>
              <a:rPr lang="ja-JP" altLang="en-US" sz="3200" dirty="0"/>
              <a:t>国際ロータリーの創立</a:t>
            </a:r>
            <a:r>
              <a:rPr lang="en-US" altLang="ja-JP" sz="3200" dirty="0"/>
              <a:t>75</a:t>
            </a:r>
            <a:r>
              <a:rPr lang="ja-JP" altLang="en-US" sz="3200" dirty="0"/>
              <a:t>周年の記念活動について構想中に</a:t>
            </a:r>
            <a:br>
              <a:rPr lang="en-US" altLang="ja-JP" sz="3200" dirty="0"/>
            </a:br>
            <a:r>
              <a:rPr lang="ja-JP" altLang="en-US" sz="3200" dirty="0"/>
              <a:t>　　</a:t>
            </a:r>
            <a:r>
              <a:rPr lang="en-US" altLang="ja-JP" sz="3200" dirty="0">
                <a:solidFill>
                  <a:srgbClr val="FF0000"/>
                </a:solidFill>
              </a:rPr>
              <a:t>1979</a:t>
            </a:r>
            <a:r>
              <a:rPr lang="ja-JP" altLang="en-US" sz="3200" dirty="0">
                <a:solidFill>
                  <a:srgbClr val="FF0000"/>
                </a:solidFill>
              </a:rPr>
              <a:t>年の国際児童年</a:t>
            </a:r>
            <a:r>
              <a:rPr lang="ja-JP" altLang="en-US" sz="3200" dirty="0"/>
              <a:t>⇒</a:t>
            </a:r>
            <a:r>
              <a:rPr lang="ja-JP" altLang="en-US" sz="3200" dirty="0">
                <a:solidFill>
                  <a:srgbClr val="FF0000"/>
                </a:solidFill>
              </a:rPr>
              <a:t>幼児疾患</a:t>
            </a:r>
            <a:r>
              <a:rPr lang="ja-JP" altLang="en-US" sz="3200" dirty="0"/>
              <a:t>⇒</a:t>
            </a:r>
            <a:r>
              <a:rPr lang="ja-JP" altLang="en-US" sz="3200" dirty="0">
                <a:solidFill>
                  <a:srgbClr val="FF0000"/>
                </a:solidFill>
              </a:rPr>
              <a:t>ポリオ根絶！</a:t>
            </a:r>
            <a:endParaRPr lang="en-US" altLang="ja-JP" sz="3200" dirty="0"/>
          </a:p>
          <a:p>
            <a:r>
              <a:rPr kumimoji="1" lang="ja-JP" altLang="en-US" sz="3200" dirty="0"/>
              <a:t>世界保健機関（ＷＨＯ）は根絶できると考えていなかった！</a:t>
            </a:r>
            <a:endParaRPr kumimoji="1" lang="en-US" altLang="ja-JP" sz="3200" dirty="0"/>
          </a:p>
          <a:p>
            <a:r>
              <a:rPr kumimoji="1" lang="ja-JP" altLang="en-US" sz="3200" dirty="0"/>
              <a:t>民間の社会奉仕団体がイニシアチブをとって</a:t>
            </a:r>
            <a:endParaRPr kumimoji="1" lang="en-US" altLang="ja-JP" sz="3200" dirty="0"/>
          </a:p>
          <a:p>
            <a:r>
              <a:rPr kumimoji="1" lang="ja-JP" altLang="en-US" sz="3200" dirty="0"/>
              <a:t>根絶活動が始まった</a:t>
            </a:r>
            <a:endParaRPr kumimoji="1" lang="en-US" altLang="ja-JP" sz="2800" dirty="0"/>
          </a:p>
          <a:p>
            <a:endParaRPr kumimoji="1" lang="ja-JP" altLang="en-US" sz="2800" dirty="0"/>
          </a:p>
          <a:p>
            <a:r>
              <a:rPr lang="ja-JP" altLang="en-US" sz="2400" dirty="0"/>
              <a:t>当初はポリオに加えて麻疹やマラリア対策も含んでいたので</a:t>
            </a:r>
            <a:endParaRPr lang="en-US" altLang="ja-JP" sz="2400" dirty="0"/>
          </a:p>
          <a:p>
            <a:r>
              <a:rPr lang="ja-JP" altLang="en-US" sz="2400" dirty="0"/>
              <a:t>ポリオプラスプログラムと呼ばれた</a:t>
            </a:r>
          </a:p>
        </p:txBody>
      </p:sp>
      <p:pic>
        <p:nvPicPr>
          <p:cNvPr id="7" name="図 6">
            <a:extLst>
              <a:ext uri="{FF2B5EF4-FFF2-40B4-BE49-F238E27FC236}">
                <a16:creationId xmlns:a16="http://schemas.microsoft.com/office/drawing/2014/main" id="{2CD19B2D-A434-4D62-8F65-368CABC5351A}"/>
              </a:ext>
            </a:extLst>
          </p:cNvPr>
          <p:cNvPicPr>
            <a:picLocks noChangeAspect="1"/>
          </p:cNvPicPr>
          <p:nvPr/>
        </p:nvPicPr>
        <p:blipFill>
          <a:blip r:embed="rId2"/>
          <a:stretch>
            <a:fillRect/>
          </a:stretch>
        </p:blipFill>
        <p:spPr>
          <a:xfrm>
            <a:off x="10166604" y="81680"/>
            <a:ext cx="1908213" cy="457240"/>
          </a:xfrm>
          <a:prstGeom prst="rect">
            <a:avLst/>
          </a:prstGeom>
        </p:spPr>
      </p:pic>
      <p:pic>
        <p:nvPicPr>
          <p:cNvPr id="9" name="図 8">
            <a:extLst>
              <a:ext uri="{FF2B5EF4-FFF2-40B4-BE49-F238E27FC236}">
                <a16:creationId xmlns:a16="http://schemas.microsoft.com/office/drawing/2014/main" id="{B51A2A60-2E98-40B8-AE98-6D484C0C287C}"/>
              </a:ext>
            </a:extLst>
          </p:cNvPr>
          <p:cNvPicPr>
            <a:picLocks noChangeAspect="1"/>
          </p:cNvPicPr>
          <p:nvPr/>
        </p:nvPicPr>
        <p:blipFill>
          <a:blip r:embed="rId3"/>
          <a:stretch>
            <a:fillRect/>
          </a:stretch>
        </p:blipFill>
        <p:spPr>
          <a:xfrm>
            <a:off x="0" y="6284808"/>
            <a:ext cx="1583703" cy="581456"/>
          </a:xfrm>
          <a:prstGeom prst="rect">
            <a:avLst/>
          </a:prstGeom>
        </p:spPr>
      </p:pic>
    </p:spTree>
    <p:extLst>
      <p:ext uri="{BB962C8B-B14F-4D97-AF65-F5344CB8AC3E}">
        <p14:creationId xmlns:p14="http://schemas.microsoft.com/office/powerpoint/2010/main" val="3074343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9175" y="260648"/>
            <a:ext cx="11216080" cy="838200"/>
          </a:xfrm>
        </p:spPr>
        <p:txBody>
          <a:bodyPr>
            <a:normAutofit fontScale="90000"/>
          </a:bodyPr>
          <a:lstStyle/>
          <a:p>
            <a:pPr algn="ctr">
              <a:defRPr/>
            </a:pPr>
            <a:r>
              <a:rPr lang="en-US" altLang="ja-JP" b="1">
                <a:latin typeface="HG丸ｺﾞｼｯｸM-PRO" pitchFamily="50" charset="-128"/>
              </a:rPr>
              <a:t>1885</a:t>
            </a:r>
            <a:r>
              <a:rPr lang="ja-JP" altLang="en-US" b="1">
                <a:latin typeface="HG丸ｺﾞｼｯｸM-PRO" pitchFamily="50" charset="-128"/>
              </a:rPr>
              <a:t>年ポリオプラス・プログラムの発表</a:t>
            </a:r>
            <a:br>
              <a:rPr lang="en-US" altLang="ja-JP">
                <a:latin typeface="HG丸ｺﾞｼｯｸM-PRO" pitchFamily="50" charset="-128"/>
              </a:rPr>
            </a:br>
            <a:r>
              <a:rPr lang="ja-JP" altLang="en-US" sz="2700">
                <a:latin typeface="HG丸ｺﾞｼｯｸM-PRO" pitchFamily="50" charset="-128"/>
              </a:rPr>
              <a:t>アルバート・セービン博士とカルロス・カンセコ会長</a:t>
            </a:r>
            <a:br>
              <a:rPr lang="en-US" altLang="ja-JP" sz="2700"/>
            </a:br>
            <a:r>
              <a:rPr lang="ja-JP" altLang="en-US" sz="2700"/>
              <a:t>　　　　　　　　　　　　　　　</a:t>
            </a:r>
            <a:r>
              <a:rPr lang="en-US" altLang="ja-JP" sz="2000" b="1" i="1">
                <a:latin typeface="HG丸ｺﾞｼｯｸM-PRO" pitchFamily="50" charset="-128"/>
              </a:rPr>
              <a:t>© Rotary International </a:t>
            </a:r>
            <a:endParaRPr lang="ja-JP" altLang="en-US" sz="2000" b="1" i="1" dirty="0">
              <a:latin typeface="HG丸ｺﾞｼｯｸM-PRO" pitchFamily="50" charset="-128"/>
            </a:endParaRPr>
          </a:p>
        </p:txBody>
      </p:sp>
      <p:pic>
        <p:nvPicPr>
          <p:cNvPr id="11267" name="コンテンツ プレースホルダ 3" descr="http://www.endpolio.org/images/default-source/blog-images/canseco-sever.jpg?sfvrsn=0"/>
          <p:cNvPicPr>
            <a:picLocks noGrp="1" noChangeAspect="1" noChangeArrowheads="1"/>
          </p:cNvPicPr>
          <p:nvPr>
            <p:ph idx="1"/>
          </p:nvPr>
        </p:nvPicPr>
        <p:blipFill>
          <a:blip r:embed="rId2" cstate="print"/>
          <a:srcRect/>
          <a:stretch>
            <a:fillRect/>
          </a:stretch>
        </p:blipFill>
        <p:spPr>
          <a:xfrm>
            <a:off x="1800779" y="1317072"/>
            <a:ext cx="8361318" cy="5540928"/>
          </a:xfrm>
          <a:noFill/>
        </p:spPr>
      </p:pic>
      <p:pic>
        <p:nvPicPr>
          <p:cNvPr id="5" name="図 4">
            <a:extLst>
              <a:ext uri="{FF2B5EF4-FFF2-40B4-BE49-F238E27FC236}">
                <a16:creationId xmlns:a16="http://schemas.microsoft.com/office/drawing/2014/main" id="{6C03C7EC-CB6C-4A7B-BC1C-CC04E8CCCD82}"/>
              </a:ext>
            </a:extLst>
          </p:cNvPr>
          <p:cNvPicPr>
            <a:picLocks noChangeAspect="1"/>
          </p:cNvPicPr>
          <p:nvPr/>
        </p:nvPicPr>
        <p:blipFill>
          <a:blip r:embed="rId3"/>
          <a:stretch>
            <a:fillRect/>
          </a:stretch>
        </p:blipFill>
        <p:spPr>
          <a:xfrm>
            <a:off x="16972" y="10551"/>
            <a:ext cx="659545" cy="669197"/>
          </a:xfrm>
          <a:prstGeom prst="rect">
            <a:avLst/>
          </a:prstGeom>
        </p:spPr>
      </p:pic>
      <p:pic>
        <p:nvPicPr>
          <p:cNvPr id="6" name="Picture 5">
            <a:extLst>
              <a:ext uri="{FF2B5EF4-FFF2-40B4-BE49-F238E27FC236}">
                <a16:creationId xmlns:a16="http://schemas.microsoft.com/office/drawing/2014/main" id="{24589A05-3973-4B30-B382-C824B680B55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03104" y="585937"/>
            <a:ext cx="1434407" cy="512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6">
            <a:extLst>
              <a:ext uri="{FF2B5EF4-FFF2-40B4-BE49-F238E27FC236}">
                <a16:creationId xmlns:a16="http://schemas.microsoft.com/office/drawing/2014/main" id="{4B614FF1-4A86-452B-AE5A-3F7CB80FB9E8}"/>
              </a:ext>
            </a:extLst>
          </p:cNvPr>
          <p:cNvPicPr>
            <a:picLocks noChangeAspect="1"/>
          </p:cNvPicPr>
          <p:nvPr/>
        </p:nvPicPr>
        <p:blipFill>
          <a:blip r:embed="rId5"/>
          <a:stretch>
            <a:fillRect/>
          </a:stretch>
        </p:blipFill>
        <p:spPr>
          <a:xfrm>
            <a:off x="0" y="6284808"/>
            <a:ext cx="1583703" cy="581456"/>
          </a:xfrm>
          <a:prstGeom prst="rect">
            <a:avLst/>
          </a:prstGeom>
        </p:spPr>
      </p:pic>
    </p:spTree>
    <p:extLst>
      <p:ext uri="{BB962C8B-B14F-4D97-AF65-F5344CB8AC3E}">
        <p14:creationId xmlns:p14="http://schemas.microsoft.com/office/powerpoint/2010/main" val="136891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05627D92-F7D7-574F-2CEF-DA59A55226F5}"/>
              </a:ext>
            </a:extLst>
          </p:cNvPr>
          <p:cNvSpPr txBox="1"/>
          <p:nvPr/>
        </p:nvSpPr>
        <p:spPr>
          <a:xfrm>
            <a:off x="864248" y="498282"/>
            <a:ext cx="10063459" cy="646331"/>
          </a:xfrm>
          <a:prstGeom prst="rect">
            <a:avLst/>
          </a:prstGeom>
          <a:noFill/>
        </p:spPr>
        <p:txBody>
          <a:bodyPr wrap="square">
            <a:spAutoFit/>
          </a:bodyPr>
          <a:lstStyle/>
          <a:p>
            <a:r>
              <a:rPr kumimoji="1" lang="ja-JP" altLang="en-US" sz="3600" b="1" dirty="0">
                <a:solidFill>
                  <a:srgbClr val="0070C0"/>
                </a:solidFill>
                <a:highlight>
                  <a:srgbClr val="FFFF00"/>
                </a:highlight>
              </a:rPr>
              <a:t>国際ロータリーのポリオ根絶活動の</a:t>
            </a:r>
            <a:r>
              <a:rPr lang="ja-JP" altLang="en-US" sz="3600" b="1" dirty="0">
                <a:solidFill>
                  <a:srgbClr val="0070C0"/>
                </a:solidFill>
                <a:highlight>
                  <a:srgbClr val="FFFF00"/>
                </a:highlight>
              </a:rPr>
              <a:t>軌跡（</a:t>
            </a:r>
            <a:r>
              <a:rPr lang="en-US" altLang="ja-JP" sz="3600" b="1" dirty="0">
                <a:solidFill>
                  <a:srgbClr val="0070C0"/>
                </a:solidFill>
                <a:highlight>
                  <a:srgbClr val="FFFF00"/>
                </a:highlight>
              </a:rPr>
              <a:t>2</a:t>
            </a:r>
            <a:r>
              <a:rPr lang="ja-JP" altLang="en-US" sz="3600" b="1" dirty="0">
                <a:solidFill>
                  <a:srgbClr val="0070C0"/>
                </a:solidFill>
                <a:highlight>
                  <a:srgbClr val="FFFF00"/>
                </a:highlight>
              </a:rPr>
              <a:t>）</a:t>
            </a:r>
            <a:endParaRPr lang="ja-JP" altLang="en-US" sz="3600" b="1" dirty="0"/>
          </a:p>
        </p:txBody>
      </p:sp>
      <p:sp>
        <p:nvSpPr>
          <p:cNvPr id="5" name="テキスト ボックス 4">
            <a:extLst>
              <a:ext uri="{FF2B5EF4-FFF2-40B4-BE49-F238E27FC236}">
                <a16:creationId xmlns:a16="http://schemas.microsoft.com/office/drawing/2014/main" id="{0B477572-275E-F43F-2642-9402B724DB23}"/>
              </a:ext>
            </a:extLst>
          </p:cNvPr>
          <p:cNvSpPr txBox="1"/>
          <p:nvPr/>
        </p:nvSpPr>
        <p:spPr>
          <a:xfrm>
            <a:off x="316948" y="1342960"/>
            <a:ext cx="11558103" cy="5016758"/>
          </a:xfrm>
          <a:prstGeom prst="rect">
            <a:avLst/>
          </a:prstGeom>
          <a:noFill/>
        </p:spPr>
        <p:txBody>
          <a:bodyPr wrap="square">
            <a:spAutoFit/>
          </a:bodyPr>
          <a:lstStyle/>
          <a:p>
            <a:r>
              <a:rPr kumimoji="1" lang="en-US" altLang="ja-JP" sz="3200" dirty="0"/>
              <a:t>1979</a:t>
            </a:r>
            <a:r>
              <a:rPr kumimoji="1" lang="ja-JP" altLang="en-US" sz="3200" dirty="0"/>
              <a:t>年：ロータリーがフィリピンで</a:t>
            </a:r>
            <a:r>
              <a:rPr kumimoji="1" lang="en-US" altLang="ja-JP" sz="3200" dirty="0"/>
              <a:t>600</a:t>
            </a:r>
            <a:r>
              <a:rPr kumimoji="1" lang="ja-JP" altLang="en-US" sz="3200" dirty="0"/>
              <a:t>万人の子どもへのポリオ予防接種プロジェクトを開始</a:t>
            </a:r>
            <a:r>
              <a:rPr kumimoji="1" lang="ja-JP" altLang="en-US" sz="2400" dirty="0"/>
              <a:t>（</a:t>
            </a:r>
            <a:r>
              <a:rPr kumimoji="1" lang="en-US" altLang="ja-JP" sz="2400" dirty="0"/>
              <a:t>1980</a:t>
            </a:r>
            <a:r>
              <a:rPr kumimoji="1" lang="ja-JP" altLang="en-US" sz="2400" dirty="0"/>
              <a:t>年日本での最後の野生株感染）</a:t>
            </a:r>
            <a:endParaRPr kumimoji="1" lang="en-US" altLang="ja-JP" sz="2400" dirty="0"/>
          </a:p>
          <a:p>
            <a:r>
              <a:rPr lang="en-US" altLang="ja-JP" sz="3200" dirty="0"/>
              <a:t>1985</a:t>
            </a:r>
            <a:r>
              <a:rPr lang="ja-JP" altLang="en-US" sz="3200" dirty="0"/>
              <a:t>年：国際ロータリーがポリオプラスを立ち上げ、</a:t>
            </a:r>
            <a:br>
              <a:rPr lang="en-US" altLang="ja-JP" sz="3200" dirty="0"/>
            </a:br>
            <a:r>
              <a:rPr lang="ja-JP" altLang="en-US" sz="3200" dirty="0"/>
              <a:t>　　　　　</a:t>
            </a:r>
            <a:r>
              <a:rPr lang="en-US" altLang="ja-JP" sz="3200" dirty="0">
                <a:solidFill>
                  <a:srgbClr val="FF0000"/>
                </a:solidFill>
              </a:rPr>
              <a:t>1</a:t>
            </a:r>
            <a:r>
              <a:rPr lang="ja-JP" altLang="en-US" sz="3200" dirty="0">
                <a:solidFill>
                  <a:srgbClr val="FF0000"/>
                </a:solidFill>
              </a:rPr>
              <a:t>億</a:t>
            </a:r>
            <a:r>
              <a:rPr lang="en-US" altLang="ja-JP" sz="3200" dirty="0">
                <a:solidFill>
                  <a:srgbClr val="FF0000"/>
                </a:solidFill>
              </a:rPr>
              <a:t>2000</a:t>
            </a:r>
            <a:r>
              <a:rPr lang="ja-JP" altLang="en-US" sz="3200" dirty="0">
                <a:solidFill>
                  <a:srgbClr val="FF0000"/>
                </a:solidFill>
              </a:rPr>
              <a:t>万米ドルの募金目標</a:t>
            </a:r>
            <a:r>
              <a:rPr lang="ja-JP" altLang="en-US" sz="3200" dirty="0"/>
              <a:t>を設定</a:t>
            </a:r>
            <a:endParaRPr lang="en-US" altLang="ja-JP" sz="3200" dirty="0"/>
          </a:p>
          <a:p>
            <a:r>
              <a:rPr kumimoji="1" lang="en-US" altLang="ja-JP" sz="3200" dirty="0"/>
              <a:t>1988</a:t>
            </a:r>
            <a:r>
              <a:rPr kumimoji="1" lang="ja-JP" altLang="en-US" sz="3200" dirty="0"/>
              <a:t>年：ロータリーの会員がポリオプラスへの</a:t>
            </a:r>
            <a:br>
              <a:rPr kumimoji="1" lang="en-US" altLang="ja-JP" sz="3200" dirty="0"/>
            </a:br>
            <a:r>
              <a:rPr kumimoji="1" lang="ja-JP" altLang="en-US" sz="3200" dirty="0"/>
              <a:t>　　</a:t>
            </a:r>
            <a:r>
              <a:rPr kumimoji="1" lang="en-US" altLang="ja-JP" sz="3200" dirty="0">
                <a:solidFill>
                  <a:srgbClr val="FF0000"/>
                </a:solidFill>
              </a:rPr>
              <a:t>2</a:t>
            </a:r>
            <a:r>
              <a:rPr kumimoji="1" lang="ja-JP" altLang="en-US" sz="3200" dirty="0">
                <a:solidFill>
                  <a:srgbClr val="FF0000"/>
                </a:solidFill>
              </a:rPr>
              <a:t>億</a:t>
            </a:r>
            <a:r>
              <a:rPr kumimoji="1" lang="en-US" altLang="ja-JP" sz="3200" dirty="0">
                <a:solidFill>
                  <a:srgbClr val="FF0000"/>
                </a:solidFill>
              </a:rPr>
              <a:t>4700</a:t>
            </a:r>
            <a:r>
              <a:rPr kumimoji="1" lang="ja-JP" altLang="en-US" sz="3200" dirty="0">
                <a:solidFill>
                  <a:srgbClr val="FF0000"/>
                </a:solidFill>
              </a:rPr>
              <a:t>万米ドルの募金</a:t>
            </a:r>
            <a:r>
              <a:rPr kumimoji="1" lang="ja-JP" altLang="en-US" sz="3200" dirty="0"/>
              <a:t>に成功（当初の目標の</a:t>
            </a:r>
            <a:r>
              <a:rPr kumimoji="1" lang="en-US" altLang="ja-JP" sz="3200" dirty="0"/>
              <a:t>2</a:t>
            </a:r>
            <a:r>
              <a:rPr kumimoji="1" lang="ja-JP" altLang="en-US" sz="3200" dirty="0"/>
              <a:t>倍以上）</a:t>
            </a:r>
            <a:br>
              <a:rPr kumimoji="1" lang="en-US" altLang="ja-JP" sz="3200" dirty="0"/>
            </a:br>
            <a:r>
              <a:rPr kumimoji="1" lang="ja-JP" altLang="en-US" sz="3200" dirty="0"/>
              <a:t>ポリオの根絶に関する決議を世界保健総会が採択（世界保健機関（ＷＨＯ）、ユニセフ（ＵＮＩＣＥＦ）、米国疾病対策センター（ＣＤＣ）、国際ロータリー（ＲＩ）が中心となって「世界ポリオ根絶推進活動（ＧＰＥＩ）」を発足</a:t>
            </a:r>
          </a:p>
        </p:txBody>
      </p:sp>
      <p:pic>
        <p:nvPicPr>
          <p:cNvPr id="7" name="図 6">
            <a:extLst>
              <a:ext uri="{FF2B5EF4-FFF2-40B4-BE49-F238E27FC236}">
                <a16:creationId xmlns:a16="http://schemas.microsoft.com/office/drawing/2014/main" id="{5CF98F38-F353-42BA-936F-277B43E3049D}"/>
              </a:ext>
            </a:extLst>
          </p:cNvPr>
          <p:cNvPicPr>
            <a:picLocks noChangeAspect="1"/>
          </p:cNvPicPr>
          <p:nvPr/>
        </p:nvPicPr>
        <p:blipFill>
          <a:blip r:embed="rId2"/>
          <a:stretch>
            <a:fillRect/>
          </a:stretch>
        </p:blipFill>
        <p:spPr>
          <a:xfrm>
            <a:off x="10166604" y="81680"/>
            <a:ext cx="1908213" cy="457240"/>
          </a:xfrm>
          <a:prstGeom prst="rect">
            <a:avLst/>
          </a:prstGeom>
        </p:spPr>
      </p:pic>
      <p:pic>
        <p:nvPicPr>
          <p:cNvPr id="9" name="図 8">
            <a:extLst>
              <a:ext uri="{FF2B5EF4-FFF2-40B4-BE49-F238E27FC236}">
                <a16:creationId xmlns:a16="http://schemas.microsoft.com/office/drawing/2014/main" id="{A64360B7-E320-4527-BB99-27AF2C7BC3D1}"/>
              </a:ext>
            </a:extLst>
          </p:cNvPr>
          <p:cNvPicPr>
            <a:picLocks noChangeAspect="1"/>
          </p:cNvPicPr>
          <p:nvPr/>
        </p:nvPicPr>
        <p:blipFill>
          <a:blip r:embed="rId3"/>
          <a:stretch>
            <a:fillRect/>
          </a:stretch>
        </p:blipFill>
        <p:spPr>
          <a:xfrm>
            <a:off x="0" y="6284808"/>
            <a:ext cx="1583703" cy="581456"/>
          </a:xfrm>
          <a:prstGeom prst="rect">
            <a:avLst/>
          </a:prstGeom>
        </p:spPr>
      </p:pic>
    </p:spTree>
    <p:extLst>
      <p:ext uri="{BB962C8B-B14F-4D97-AF65-F5344CB8AC3E}">
        <p14:creationId xmlns:p14="http://schemas.microsoft.com/office/powerpoint/2010/main" val="1847585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53A7D910-6B54-40D7-A1F2-6B930E31AE0D}"/>
              </a:ext>
            </a:extLst>
          </p:cNvPr>
          <p:cNvSpPr>
            <a:spLocks noGrp="1"/>
          </p:cNvSpPr>
          <p:nvPr>
            <p:ph type="title"/>
          </p:nvPr>
        </p:nvSpPr>
        <p:spPr>
          <a:xfrm>
            <a:off x="838200" y="365125"/>
            <a:ext cx="7523375" cy="779463"/>
          </a:xfrm>
        </p:spPr>
        <p:txBody>
          <a:bodyPr/>
          <a:lstStyle/>
          <a:p>
            <a:r>
              <a:rPr kumimoji="1" lang="ja-JP" altLang="en-US" b="1" dirty="0"/>
              <a:t>　</a:t>
            </a:r>
            <a:r>
              <a:rPr kumimoji="1" lang="en-US" altLang="ja-JP" b="1" dirty="0"/>
              <a:t>GPEI</a:t>
            </a:r>
            <a:r>
              <a:rPr kumimoji="1" lang="ja-JP" altLang="en-US" b="1" dirty="0"/>
              <a:t>の組織の変遷</a:t>
            </a:r>
            <a:endParaRPr lang="ja-JP" altLang="en-US" dirty="0"/>
          </a:p>
        </p:txBody>
      </p:sp>
      <p:sp>
        <p:nvSpPr>
          <p:cNvPr id="5" name="コンテンツ プレースホルダー 4">
            <a:extLst>
              <a:ext uri="{FF2B5EF4-FFF2-40B4-BE49-F238E27FC236}">
                <a16:creationId xmlns:a16="http://schemas.microsoft.com/office/drawing/2014/main" id="{944FD8C4-66D5-487F-9732-14E8F7DBF06E}"/>
              </a:ext>
            </a:extLst>
          </p:cNvPr>
          <p:cNvSpPr>
            <a:spLocks noGrp="1"/>
          </p:cNvSpPr>
          <p:nvPr>
            <p:ph idx="1"/>
          </p:nvPr>
        </p:nvSpPr>
        <p:spPr/>
        <p:txBody>
          <a:bodyPr/>
          <a:lstStyle/>
          <a:p>
            <a:pPr marL="0" indent="0">
              <a:buNone/>
            </a:pPr>
            <a:r>
              <a:rPr kumimoji="1" lang="en-US" altLang="ja-JP" sz="3200" dirty="0">
                <a:solidFill>
                  <a:srgbClr val="0070C0"/>
                </a:solidFill>
              </a:rPr>
              <a:t>1988</a:t>
            </a:r>
            <a:r>
              <a:rPr kumimoji="1" lang="ja-JP" altLang="en-US" sz="3200" dirty="0">
                <a:solidFill>
                  <a:srgbClr val="0070C0"/>
                </a:solidFill>
              </a:rPr>
              <a:t>年：</a:t>
            </a:r>
            <a:r>
              <a:rPr kumimoji="1" lang="ja-JP" altLang="en-US" sz="3200" b="1" dirty="0">
                <a:solidFill>
                  <a:srgbClr val="0070C0"/>
                </a:solidFill>
              </a:rPr>
              <a:t>国際ロータリー　　世界保健機関</a:t>
            </a:r>
            <a:r>
              <a:rPr kumimoji="1" lang="ja-JP" altLang="en-US" sz="3200" dirty="0">
                <a:solidFill>
                  <a:srgbClr val="0070C0"/>
                </a:solidFill>
              </a:rPr>
              <a:t>（ＷＨＯ）</a:t>
            </a:r>
            <a:endParaRPr kumimoji="1" lang="en-US" altLang="ja-JP" sz="3200" dirty="0">
              <a:solidFill>
                <a:srgbClr val="0070C0"/>
              </a:solidFill>
            </a:endParaRPr>
          </a:p>
          <a:p>
            <a:pPr marL="0" indent="0">
              <a:buNone/>
            </a:pPr>
            <a:r>
              <a:rPr kumimoji="1" lang="ja-JP" altLang="en-US" sz="3200" dirty="0">
                <a:solidFill>
                  <a:srgbClr val="0070C0"/>
                </a:solidFill>
              </a:rPr>
              <a:t>　　　　　 </a:t>
            </a:r>
            <a:r>
              <a:rPr kumimoji="1" lang="ja-JP" altLang="en-US" sz="3200" b="1" dirty="0">
                <a:solidFill>
                  <a:srgbClr val="0070C0"/>
                </a:solidFill>
              </a:rPr>
              <a:t>国連児童基金</a:t>
            </a:r>
            <a:r>
              <a:rPr kumimoji="1" lang="ja-JP" altLang="en-US" sz="3200" dirty="0">
                <a:solidFill>
                  <a:srgbClr val="0070C0"/>
                </a:solidFill>
              </a:rPr>
              <a:t>（ユニセフ・ＵＮＩＣＥＦ）</a:t>
            </a:r>
            <a:endParaRPr kumimoji="1" lang="en-US" altLang="ja-JP" sz="3200" dirty="0">
              <a:solidFill>
                <a:srgbClr val="0070C0"/>
              </a:solidFill>
            </a:endParaRPr>
          </a:p>
          <a:p>
            <a:pPr marL="0" indent="0">
              <a:buNone/>
            </a:pPr>
            <a:r>
              <a:rPr lang="ja-JP" altLang="en-US" sz="3200" dirty="0">
                <a:solidFill>
                  <a:srgbClr val="0070C0"/>
                </a:solidFill>
              </a:rPr>
              <a:t>　　　　　 </a:t>
            </a:r>
            <a:r>
              <a:rPr lang="ja-JP" altLang="en-US" sz="3200" b="1" dirty="0">
                <a:solidFill>
                  <a:srgbClr val="0070C0"/>
                </a:solidFill>
              </a:rPr>
              <a:t>米国疾病対策センター</a:t>
            </a:r>
            <a:r>
              <a:rPr lang="ja-JP" altLang="en-US" sz="3200" dirty="0">
                <a:solidFill>
                  <a:srgbClr val="0070C0"/>
                </a:solidFill>
              </a:rPr>
              <a:t>（ＣＤＣ）　　　</a:t>
            </a:r>
            <a:endParaRPr lang="en-US" altLang="ja-JP" sz="3200" dirty="0">
              <a:solidFill>
                <a:srgbClr val="0070C0"/>
              </a:solidFill>
            </a:endParaRPr>
          </a:p>
          <a:p>
            <a:pPr marL="0" indent="0">
              <a:buNone/>
            </a:pPr>
            <a:r>
              <a:rPr lang="en-US" altLang="ja-JP" sz="3200" dirty="0">
                <a:solidFill>
                  <a:srgbClr val="0070C0"/>
                </a:solidFill>
              </a:rPr>
              <a:t>2009</a:t>
            </a:r>
            <a:r>
              <a:rPr lang="ja-JP" altLang="en-US" sz="3200" dirty="0">
                <a:solidFill>
                  <a:srgbClr val="0070C0"/>
                </a:solidFill>
              </a:rPr>
              <a:t>年：</a:t>
            </a:r>
            <a:r>
              <a:rPr lang="ja-JP" altLang="en-US" sz="3200" b="1" dirty="0">
                <a:solidFill>
                  <a:srgbClr val="0070C0"/>
                </a:solidFill>
              </a:rPr>
              <a:t>ビル＆メリンダ・ゲイツ財団</a:t>
            </a:r>
            <a:endParaRPr lang="en-US" altLang="ja-JP" sz="3200" b="1" dirty="0">
              <a:solidFill>
                <a:srgbClr val="0070C0"/>
              </a:solidFill>
            </a:endParaRPr>
          </a:p>
          <a:p>
            <a:pPr marL="0" indent="0">
              <a:buNone/>
            </a:pPr>
            <a:r>
              <a:rPr lang="en-US" altLang="ja-JP" sz="3200" dirty="0">
                <a:solidFill>
                  <a:srgbClr val="0070C0"/>
                </a:solidFill>
              </a:rPr>
              <a:t>2019</a:t>
            </a:r>
            <a:r>
              <a:rPr lang="ja-JP" altLang="en-US" sz="3200" dirty="0">
                <a:solidFill>
                  <a:srgbClr val="0070C0"/>
                </a:solidFill>
              </a:rPr>
              <a:t>年：</a:t>
            </a:r>
            <a:r>
              <a:rPr lang="en-US" altLang="ja-JP" sz="3200" b="1" dirty="0">
                <a:solidFill>
                  <a:srgbClr val="0070C0"/>
                </a:solidFill>
              </a:rPr>
              <a:t>Gavi</a:t>
            </a:r>
            <a:endParaRPr kumimoji="1" lang="en-US" altLang="ja-JP" sz="3200" b="1" dirty="0">
              <a:solidFill>
                <a:srgbClr val="0070C0"/>
              </a:solidFill>
            </a:endParaRPr>
          </a:p>
          <a:p>
            <a:endParaRPr lang="ja-JP" altLang="en-US" dirty="0"/>
          </a:p>
        </p:txBody>
      </p:sp>
      <p:pic>
        <p:nvPicPr>
          <p:cNvPr id="6" name="図 5">
            <a:extLst>
              <a:ext uri="{FF2B5EF4-FFF2-40B4-BE49-F238E27FC236}">
                <a16:creationId xmlns:a16="http://schemas.microsoft.com/office/drawing/2014/main" id="{7674D509-E63E-4357-8E9A-1046FDE044FF}"/>
              </a:ext>
            </a:extLst>
          </p:cNvPr>
          <p:cNvPicPr>
            <a:picLocks noChangeAspect="1"/>
          </p:cNvPicPr>
          <p:nvPr/>
        </p:nvPicPr>
        <p:blipFill>
          <a:blip r:embed="rId2"/>
          <a:stretch>
            <a:fillRect/>
          </a:stretch>
        </p:blipFill>
        <p:spPr>
          <a:xfrm>
            <a:off x="10166604" y="81680"/>
            <a:ext cx="1908213" cy="457240"/>
          </a:xfrm>
          <a:prstGeom prst="rect">
            <a:avLst/>
          </a:prstGeom>
        </p:spPr>
      </p:pic>
      <p:pic>
        <p:nvPicPr>
          <p:cNvPr id="7" name="図 6">
            <a:extLst>
              <a:ext uri="{FF2B5EF4-FFF2-40B4-BE49-F238E27FC236}">
                <a16:creationId xmlns:a16="http://schemas.microsoft.com/office/drawing/2014/main" id="{8AE64D8B-7DBB-49F3-B586-CBB803D9FCA7}"/>
              </a:ext>
            </a:extLst>
          </p:cNvPr>
          <p:cNvPicPr>
            <a:picLocks noChangeAspect="1"/>
          </p:cNvPicPr>
          <p:nvPr/>
        </p:nvPicPr>
        <p:blipFill>
          <a:blip r:embed="rId3"/>
          <a:stretch>
            <a:fillRect/>
          </a:stretch>
        </p:blipFill>
        <p:spPr>
          <a:xfrm>
            <a:off x="1583703" y="5202226"/>
            <a:ext cx="10247904" cy="1618090"/>
          </a:xfrm>
          <a:prstGeom prst="rect">
            <a:avLst/>
          </a:prstGeom>
        </p:spPr>
      </p:pic>
      <p:pic>
        <p:nvPicPr>
          <p:cNvPr id="9" name="図 8">
            <a:extLst>
              <a:ext uri="{FF2B5EF4-FFF2-40B4-BE49-F238E27FC236}">
                <a16:creationId xmlns:a16="http://schemas.microsoft.com/office/drawing/2014/main" id="{7E59CD17-3DB2-4D5A-8166-EF147F4E11FA}"/>
              </a:ext>
            </a:extLst>
          </p:cNvPr>
          <p:cNvPicPr>
            <a:picLocks noChangeAspect="1"/>
          </p:cNvPicPr>
          <p:nvPr/>
        </p:nvPicPr>
        <p:blipFill>
          <a:blip r:embed="rId4"/>
          <a:stretch>
            <a:fillRect/>
          </a:stretch>
        </p:blipFill>
        <p:spPr>
          <a:xfrm>
            <a:off x="0" y="6284808"/>
            <a:ext cx="1583703" cy="581456"/>
          </a:xfrm>
          <a:prstGeom prst="rect">
            <a:avLst/>
          </a:prstGeom>
        </p:spPr>
      </p:pic>
      <p:pic>
        <p:nvPicPr>
          <p:cNvPr id="11" name="図 10">
            <a:extLst>
              <a:ext uri="{FF2B5EF4-FFF2-40B4-BE49-F238E27FC236}">
                <a16:creationId xmlns:a16="http://schemas.microsoft.com/office/drawing/2014/main" id="{2EF27089-2EF7-453C-BCF8-1773C4CFD6EB}"/>
              </a:ext>
            </a:extLst>
          </p:cNvPr>
          <p:cNvPicPr>
            <a:picLocks noChangeAspect="1"/>
          </p:cNvPicPr>
          <p:nvPr/>
        </p:nvPicPr>
        <p:blipFill>
          <a:blip r:embed="rId5"/>
          <a:stretch>
            <a:fillRect/>
          </a:stretch>
        </p:blipFill>
        <p:spPr>
          <a:xfrm>
            <a:off x="6775111" y="178027"/>
            <a:ext cx="2771207" cy="1004245"/>
          </a:xfrm>
          <a:prstGeom prst="rect">
            <a:avLst/>
          </a:prstGeom>
        </p:spPr>
      </p:pic>
    </p:spTree>
    <p:extLst>
      <p:ext uri="{BB962C8B-B14F-4D97-AF65-F5344CB8AC3E}">
        <p14:creationId xmlns:p14="http://schemas.microsoft.com/office/powerpoint/2010/main" val="3773682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A365C1-7A19-6B1A-C81C-C482A90BECC3}"/>
              </a:ext>
            </a:extLst>
          </p:cNvPr>
          <p:cNvSpPr>
            <a:spLocks noGrp="1"/>
          </p:cNvSpPr>
          <p:nvPr>
            <p:ph type="title"/>
          </p:nvPr>
        </p:nvSpPr>
        <p:spPr>
          <a:xfrm>
            <a:off x="1190296" y="191704"/>
            <a:ext cx="10515600" cy="1325563"/>
          </a:xfrm>
        </p:spPr>
        <p:txBody>
          <a:bodyPr/>
          <a:lstStyle/>
          <a:p>
            <a:r>
              <a:rPr kumimoji="1" lang="ja-JP" altLang="en-US" sz="4400" b="1" dirty="0">
                <a:solidFill>
                  <a:srgbClr val="0070C0"/>
                </a:solidFill>
              </a:rPr>
              <a:t>ＧＰＥＩとパートナーの役割①</a:t>
            </a:r>
            <a:endParaRPr kumimoji="1" lang="ja-JP" altLang="en-US" dirty="0"/>
          </a:p>
        </p:txBody>
      </p:sp>
      <p:sp>
        <p:nvSpPr>
          <p:cNvPr id="3" name="コンテンツ プレースホルダー 2">
            <a:extLst>
              <a:ext uri="{FF2B5EF4-FFF2-40B4-BE49-F238E27FC236}">
                <a16:creationId xmlns:a16="http://schemas.microsoft.com/office/drawing/2014/main" id="{926786D4-3755-97C8-98BF-F00AC8305F4A}"/>
              </a:ext>
            </a:extLst>
          </p:cNvPr>
          <p:cNvSpPr>
            <a:spLocks noGrp="1"/>
          </p:cNvSpPr>
          <p:nvPr>
            <p:ph idx="1"/>
          </p:nvPr>
        </p:nvSpPr>
        <p:spPr/>
        <p:txBody>
          <a:bodyPr/>
          <a:lstStyle/>
          <a:p>
            <a:r>
              <a:rPr lang="ja-JP" altLang="en-US" sz="2800" b="1" dirty="0">
                <a:solidFill>
                  <a:srgbClr val="002060"/>
                </a:solidFill>
                <a:highlight>
                  <a:srgbClr val="FFFF00"/>
                </a:highlight>
              </a:rPr>
              <a:t>世界保健機関：戦略担当</a:t>
            </a:r>
            <a:r>
              <a:rPr lang="ja-JP" altLang="en-US" sz="2800" dirty="0">
                <a:solidFill>
                  <a:srgbClr val="002060"/>
                </a:solidFill>
                <a:highlight>
                  <a:srgbClr val="FFFF00"/>
                </a:highlight>
              </a:rPr>
              <a:t>（Ｇ</a:t>
            </a:r>
            <a:r>
              <a:rPr lang="en-US" altLang="ja-JP" sz="2800" dirty="0">
                <a:solidFill>
                  <a:srgbClr val="002060"/>
                </a:solidFill>
                <a:highlight>
                  <a:srgbClr val="FFFF00"/>
                </a:highlight>
              </a:rPr>
              <a:t>PEI</a:t>
            </a:r>
            <a:r>
              <a:rPr lang="ja-JP" altLang="en-US" sz="2800" dirty="0">
                <a:solidFill>
                  <a:srgbClr val="002060"/>
                </a:solidFill>
                <a:highlight>
                  <a:srgbClr val="FFFF00"/>
                </a:highlight>
              </a:rPr>
              <a:t>の実施と管理を担当し、各国の保健省にサポート活動成果のモニタリング、戦略の立案）</a:t>
            </a:r>
            <a:endParaRPr lang="en-US" altLang="ja-JP" sz="2800" dirty="0">
              <a:solidFill>
                <a:srgbClr val="002060"/>
              </a:solidFill>
              <a:highlight>
                <a:srgbClr val="FFFF00"/>
              </a:highlight>
            </a:endParaRPr>
          </a:p>
          <a:p>
            <a:r>
              <a:rPr lang="ja-JP" altLang="en-US" sz="2800" b="1" dirty="0">
                <a:solidFill>
                  <a:srgbClr val="002060"/>
                </a:solidFill>
                <a:highlight>
                  <a:srgbClr val="FFFF00"/>
                </a:highlight>
              </a:rPr>
              <a:t>米国疾病対策センター：ウイルス対策</a:t>
            </a:r>
            <a:r>
              <a:rPr lang="ja-JP" altLang="en-US" sz="2800" dirty="0">
                <a:solidFill>
                  <a:srgbClr val="002060"/>
                </a:solidFill>
                <a:highlight>
                  <a:srgbClr val="FFFF00"/>
                </a:highlight>
              </a:rPr>
              <a:t>（感染症の専門家集団：ポリオ流行に関する調査、ウイルスの種類と感染源の特定）</a:t>
            </a:r>
            <a:endParaRPr lang="en-US" altLang="ja-JP" sz="2800" dirty="0">
              <a:solidFill>
                <a:srgbClr val="002060"/>
              </a:solidFill>
              <a:highlight>
                <a:srgbClr val="FFFF00"/>
              </a:highlight>
            </a:endParaRPr>
          </a:p>
          <a:p>
            <a:r>
              <a:rPr lang="ja-JP" altLang="en-US" sz="2800" b="1" dirty="0">
                <a:solidFill>
                  <a:srgbClr val="002060"/>
                </a:solidFill>
                <a:highlight>
                  <a:srgbClr val="FFFF00"/>
                </a:highlight>
              </a:rPr>
              <a:t>ユニセフ：予防接種</a:t>
            </a:r>
            <a:r>
              <a:rPr lang="ja-JP" altLang="en-US" sz="2800" dirty="0">
                <a:solidFill>
                  <a:srgbClr val="002060"/>
                </a:solidFill>
                <a:highlight>
                  <a:srgbClr val="FFFF00"/>
                </a:highlight>
              </a:rPr>
              <a:t>（ポリオワクチンの購入と分配のほか、社会動員活動、認識向上。現地保健従事者やボランティアと予防接種）</a:t>
            </a:r>
            <a:endParaRPr lang="en-US" altLang="ja-JP" sz="2800" dirty="0">
              <a:solidFill>
                <a:srgbClr val="002060"/>
              </a:solidFill>
              <a:highlight>
                <a:srgbClr val="FFFF00"/>
              </a:highlight>
            </a:endParaRPr>
          </a:p>
          <a:p>
            <a:r>
              <a:rPr lang="ja-JP" altLang="en-US" sz="2800" b="1" dirty="0">
                <a:solidFill>
                  <a:srgbClr val="002060"/>
                </a:solidFill>
                <a:highlight>
                  <a:srgbClr val="FFFF00"/>
                </a:highlight>
              </a:rPr>
              <a:t>ロータリー：アドボカシー活動</a:t>
            </a:r>
            <a:r>
              <a:rPr lang="ja-JP" altLang="en-US" sz="2800" dirty="0">
                <a:solidFill>
                  <a:srgbClr val="002060"/>
                </a:solidFill>
                <a:highlight>
                  <a:srgbClr val="FFFF00"/>
                </a:highlight>
              </a:rPr>
              <a:t>（ポリオ根絶のための認識向上、募金活動、各国政府への働きかけ。これまでに</a:t>
            </a:r>
            <a:r>
              <a:rPr lang="en-US" altLang="ja-JP" sz="2800" dirty="0">
                <a:solidFill>
                  <a:srgbClr val="002060"/>
                </a:solidFill>
                <a:highlight>
                  <a:srgbClr val="FFFF00"/>
                </a:highlight>
              </a:rPr>
              <a:t>100</a:t>
            </a:r>
            <a:r>
              <a:rPr lang="ja-JP" altLang="en-US" sz="2800" dirty="0">
                <a:solidFill>
                  <a:srgbClr val="002060"/>
                </a:solidFill>
                <a:highlight>
                  <a:srgbClr val="FFFF00"/>
                </a:highlight>
              </a:rPr>
              <a:t>万人以上の会員がボランティア活動や募金を支援）</a:t>
            </a:r>
          </a:p>
          <a:p>
            <a:endParaRPr kumimoji="1" lang="ja-JP" altLang="en-US" dirty="0"/>
          </a:p>
        </p:txBody>
      </p:sp>
      <p:pic>
        <p:nvPicPr>
          <p:cNvPr id="4" name="Picture 5">
            <a:extLst>
              <a:ext uri="{FF2B5EF4-FFF2-40B4-BE49-F238E27FC236}">
                <a16:creationId xmlns:a16="http://schemas.microsoft.com/office/drawing/2014/main" id="{495D5051-DB67-AF8A-0782-13AB955F9B0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60396" y="218749"/>
            <a:ext cx="1434407" cy="512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4">
            <a:extLst>
              <a:ext uri="{FF2B5EF4-FFF2-40B4-BE49-F238E27FC236}">
                <a16:creationId xmlns:a16="http://schemas.microsoft.com/office/drawing/2014/main" id="{9FB4E82E-5138-EC1B-4F6F-4C9E21F4FABE}"/>
              </a:ext>
            </a:extLst>
          </p:cNvPr>
          <p:cNvPicPr>
            <a:picLocks noChangeAspect="1"/>
          </p:cNvPicPr>
          <p:nvPr/>
        </p:nvPicPr>
        <p:blipFill>
          <a:blip r:embed="rId3"/>
          <a:stretch>
            <a:fillRect/>
          </a:stretch>
        </p:blipFill>
        <p:spPr>
          <a:xfrm>
            <a:off x="0" y="6284808"/>
            <a:ext cx="1583703" cy="581456"/>
          </a:xfrm>
          <a:prstGeom prst="rect">
            <a:avLst/>
          </a:prstGeom>
        </p:spPr>
      </p:pic>
    </p:spTree>
    <p:extLst>
      <p:ext uri="{BB962C8B-B14F-4D97-AF65-F5344CB8AC3E}">
        <p14:creationId xmlns:p14="http://schemas.microsoft.com/office/powerpoint/2010/main" val="26637935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6593A0-EA8A-6528-DB51-F99B82D4CE72}"/>
              </a:ext>
            </a:extLst>
          </p:cNvPr>
          <p:cNvSpPr>
            <a:spLocks noGrp="1"/>
          </p:cNvSpPr>
          <p:nvPr>
            <p:ph type="title"/>
          </p:nvPr>
        </p:nvSpPr>
        <p:spPr/>
        <p:txBody>
          <a:bodyPr/>
          <a:lstStyle/>
          <a:p>
            <a:r>
              <a:rPr kumimoji="1" lang="ja-JP" altLang="en-US" sz="4400" b="1" dirty="0">
                <a:solidFill>
                  <a:srgbClr val="0070C0"/>
                </a:solidFill>
              </a:rPr>
              <a:t>ＧＰＥＩのパートナーの役割②</a:t>
            </a:r>
            <a:endParaRPr kumimoji="1" lang="ja-JP" altLang="en-US" dirty="0"/>
          </a:p>
        </p:txBody>
      </p:sp>
      <p:sp>
        <p:nvSpPr>
          <p:cNvPr id="3" name="コンテンツ プレースホルダー 2">
            <a:extLst>
              <a:ext uri="{FF2B5EF4-FFF2-40B4-BE49-F238E27FC236}">
                <a16:creationId xmlns:a16="http://schemas.microsoft.com/office/drawing/2014/main" id="{6A59120D-4E52-3E7A-494F-2EA568D6F0C2}"/>
              </a:ext>
            </a:extLst>
          </p:cNvPr>
          <p:cNvSpPr>
            <a:spLocks noGrp="1"/>
          </p:cNvSpPr>
          <p:nvPr>
            <p:ph idx="1"/>
          </p:nvPr>
        </p:nvSpPr>
        <p:spPr/>
        <p:txBody>
          <a:bodyPr/>
          <a:lstStyle/>
          <a:p>
            <a:r>
              <a:rPr lang="ja-JP" altLang="en-US" sz="2800" b="1" dirty="0">
                <a:solidFill>
                  <a:srgbClr val="002060"/>
                </a:solidFill>
                <a:highlight>
                  <a:srgbClr val="FFFF00"/>
                </a:highlight>
              </a:rPr>
              <a:t>ビル＆メリンダ・ゲイツ財団：</a:t>
            </a:r>
            <a:r>
              <a:rPr lang="en-US" altLang="ja-JP" sz="2800" dirty="0">
                <a:solidFill>
                  <a:srgbClr val="002060"/>
                </a:solidFill>
                <a:highlight>
                  <a:srgbClr val="FFFF00"/>
                </a:highlight>
              </a:rPr>
              <a:t>GPEI</a:t>
            </a:r>
            <a:r>
              <a:rPr lang="ja-JP" altLang="en-US" sz="2800" dirty="0">
                <a:solidFill>
                  <a:srgbClr val="002060"/>
                </a:solidFill>
                <a:highlight>
                  <a:srgbClr val="FFFF00"/>
                </a:highlight>
              </a:rPr>
              <a:t>の強力なパートナーとして、民間団体としては最高額の</a:t>
            </a:r>
            <a:r>
              <a:rPr lang="en-US" altLang="ja-JP" sz="2800" dirty="0">
                <a:solidFill>
                  <a:srgbClr val="002060"/>
                </a:solidFill>
                <a:highlight>
                  <a:srgbClr val="FFFF00"/>
                </a:highlight>
              </a:rPr>
              <a:t>19</a:t>
            </a:r>
            <a:r>
              <a:rPr lang="ja-JP" altLang="en-US" sz="2800" dirty="0">
                <a:solidFill>
                  <a:srgbClr val="002060"/>
                </a:solidFill>
                <a:highlight>
                  <a:srgbClr val="FFFF00"/>
                </a:highlight>
              </a:rPr>
              <a:t>億ドルを提供</a:t>
            </a:r>
            <a:r>
              <a:rPr lang="en-US" altLang="ja-JP" sz="2800" dirty="0">
                <a:solidFill>
                  <a:srgbClr val="002060"/>
                </a:solidFill>
                <a:highlight>
                  <a:srgbClr val="FFFF00"/>
                </a:highlight>
              </a:rPr>
              <a:t>(2009</a:t>
            </a:r>
            <a:r>
              <a:rPr lang="ja-JP" altLang="en-US" sz="2800" dirty="0">
                <a:solidFill>
                  <a:srgbClr val="002060"/>
                </a:solidFill>
                <a:highlight>
                  <a:srgbClr val="FFFF00"/>
                </a:highlight>
              </a:rPr>
              <a:t>年から参加）</a:t>
            </a:r>
            <a:endParaRPr lang="en-US" altLang="ja-JP" sz="2800" b="1" dirty="0">
              <a:solidFill>
                <a:srgbClr val="002060"/>
              </a:solidFill>
              <a:highlight>
                <a:srgbClr val="FFFF00"/>
              </a:highlight>
              <a:latin typeface="+mn-ea"/>
            </a:endParaRPr>
          </a:p>
          <a:p>
            <a:r>
              <a:rPr lang="en-US" altLang="ja-JP" sz="2800" b="1" dirty="0">
                <a:solidFill>
                  <a:srgbClr val="002060"/>
                </a:solidFill>
                <a:highlight>
                  <a:srgbClr val="FFFF00"/>
                </a:highlight>
                <a:latin typeface="+mn-ea"/>
              </a:rPr>
              <a:t>GAVI</a:t>
            </a:r>
            <a:r>
              <a:rPr lang="ja-JP" altLang="en-US" sz="2800" b="1" dirty="0">
                <a:solidFill>
                  <a:srgbClr val="002060"/>
                </a:solidFill>
                <a:highlight>
                  <a:srgbClr val="FFFF00"/>
                </a:highlight>
                <a:latin typeface="+mn-ea"/>
              </a:rPr>
              <a:t>：</a:t>
            </a:r>
            <a:r>
              <a:rPr lang="en-US" altLang="ja-JP" sz="2800" dirty="0">
                <a:solidFill>
                  <a:srgbClr val="002060"/>
                </a:solidFill>
                <a:highlight>
                  <a:srgbClr val="FFFF00"/>
                </a:highlight>
              </a:rPr>
              <a:t>2019</a:t>
            </a:r>
            <a:r>
              <a:rPr lang="ja-JP" altLang="en-US" sz="2800" dirty="0">
                <a:solidFill>
                  <a:srgbClr val="002060"/>
                </a:solidFill>
                <a:highlight>
                  <a:srgbClr val="FFFF00"/>
                </a:highlight>
              </a:rPr>
              <a:t>年から参加した国際的な予防接種推進団体</a:t>
            </a:r>
            <a:endParaRPr lang="en-US" altLang="ja-JP" sz="2800" b="1" dirty="0">
              <a:highlight>
                <a:srgbClr val="FFFF00"/>
              </a:highlight>
            </a:endParaRPr>
          </a:p>
          <a:p>
            <a:r>
              <a:rPr lang="ja-JP" altLang="en-US" sz="2800" b="1" dirty="0">
                <a:highlight>
                  <a:srgbClr val="FFFF00"/>
                </a:highlight>
              </a:rPr>
              <a:t>各国政府：</a:t>
            </a:r>
            <a:r>
              <a:rPr lang="ja-JP" altLang="en-US" sz="2800" dirty="0">
                <a:highlight>
                  <a:srgbClr val="FFFF00"/>
                </a:highlight>
              </a:rPr>
              <a:t>ポリオ撲滅活動の大部分は、各国政府からの資金援助、ポリオ常在国や高リスク国では、現地政府の支援が不可欠</a:t>
            </a:r>
          </a:p>
          <a:p>
            <a:r>
              <a:rPr lang="ja-JP" altLang="en-US" sz="2800" b="1" dirty="0">
                <a:highlight>
                  <a:srgbClr val="FFFF00"/>
                </a:highlight>
              </a:rPr>
              <a:t>各地の保健従事者：</a:t>
            </a:r>
            <a:r>
              <a:rPr lang="ja-JP" altLang="en-US" sz="2800" dirty="0">
                <a:highlight>
                  <a:srgbClr val="FFFF00"/>
                </a:highlight>
              </a:rPr>
              <a:t>保健従事者たちは、情勢不安な地域で活動、ワクチン投与活動が反政府組織のテロの対象。パキスタンでは戸別訪問を行い、女性の保健従事者が母親たちに予防接種について説明しています。予防接種への不安をなくし、遠隔地域へワクチンを届ける活動も行っています。</a:t>
            </a:r>
          </a:p>
          <a:p>
            <a:endParaRPr kumimoji="1" lang="ja-JP" altLang="en-US" dirty="0"/>
          </a:p>
        </p:txBody>
      </p:sp>
      <p:pic>
        <p:nvPicPr>
          <p:cNvPr id="4" name="Picture 5">
            <a:extLst>
              <a:ext uri="{FF2B5EF4-FFF2-40B4-BE49-F238E27FC236}">
                <a16:creationId xmlns:a16="http://schemas.microsoft.com/office/drawing/2014/main" id="{C66DDD8D-A002-5690-6F65-BE4EE4C716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60396" y="218749"/>
            <a:ext cx="1434407" cy="512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4">
            <a:extLst>
              <a:ext uri="{FF2B5EF4-FFF2-40B4-BE49-F238E27FC236}">
                <a16:creationId xmlns:a16="http://schemas.microsoft.com/office/drawing/2014/main" id="{B967F250-B3DA-7623-7070-D2F236BFB43F}"/>
              </a:ext>
            </a:extLst>
          </p:cNvPr>
          <p:cNvPicPr>
            <a:picLocks noChangeAspect="1"/>
          </p:cNvPicPr>
          <p:nvPr/>
        </p:nvPicPr>
        <p:blipFill>
          <a:blip r:embed="rId3"/>
          <a:stretch>
            <a:fillRect/>
          </a:stretch>
        </p:blipFill>
        <p:spPr>
          <a:xfrm>
            <a:off x="0" y="6284808"/>
            <a:ext cx="1583703" cy="581456"/>
          </a:xfrm>
          <a:prstGeom prst="rect">
            <a:avLst/>
          </a:prstGeom>
        </p:spPr>
      </p:pic>
    </p:spTree>
    <p:extLst>
      <p:ext uri="{BB962C8B-B14F-4D97-AF65-F5344CB8AC3E}">
        <p14:creationId xmlns:p14="http://schemas.microsoft.com/office/powerpoint/2010/main" val="24672297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16FCFD70-CF7E-15FA-9AFA-0E78290D5D7D}"/>
              </a:ext>
            </a:extLst>
          </p:cNvPr>
          <p:cNvSpPr txBox="1"/>
          <p:nvPr/>
        </p:nvSpPr>
        <p:spPr>
          <a:xfrm>
            <a:off x="805678" y="746964"/>
            <a:ext cx="9888826" cy="646331"/>
          </a:xfrm>
          <a:prstGeom prst="rect">
            <a:avLst/>
          </a:prstGeom>
          <a:noFill/>
        </p:spPr>
        <p:txBody>
          <a:bodyPr wrap="square">
            <a:spAutoFit/>
          </a:bodyPr>
          <a:lstStyle/>
          <a:p>
            <a:r>
              <a:rPr lang="ja-JP" altLang="en-US" sz="3600" b="1" dirty="0">
                <a:solidFill>
                  <a:srgbClr val="0070C0"/>
                </a:solidFill>
                <a:highlight>
                  <a:srgbClr val="FFFF00"/>
                </a:highlight>
              </a:rPr>
              <a:t>国際ロータリーのポリオ根絶活動の軌跡（</a:t>
            </a:r>
            <a:r>
              <a:rPr lang="en-US" altLang="ja-JP" sz="3600" b="1" dirty="0">
                <a:solidFill>
                  <a:srgbClr val="0070C0"/>
                </a:solidFill>
                <a:highlight>
                  <a:srgbClr val="FFFF00"/>
                </a:highlight>
              </a:rPr>
              <a:t>3</a:t>
            </a:r>
            <a:r>
              <a:rPr lang="ja-JP" altLang="en-US" sz="3600" b="1" dirty="0">
                <a:solidFill>
                  <a:srgbClr val="0070C0"/>
                </a:solidFill>
                <a:highlight>
                  <a:srgbClr val="FFFF00"/>
                </a:highlight>
              </a:rPr>
              <a:t>）</a:t>
            </a:r>
            <a:endParaRPr lang="ja-JP" altLang="en-US" sz="3600" b="1" dirty="0"/>
          </a:p>
        </p:txBody>
      </p:sp>
      <p:sp>
        <p:nvSpPr>
          <p:cNvPr id="5" name="テキスト ボックス 4">
            <a:extLst>
              <a:ext uri="{FF2B5EF4-FFF2-40B4-BE49-F238E27FC236}">
                <a16:creationId xmlns:a16="http://schemas.microsoft.com/office/drawing/2014/main" id="{F3FC92B6-9DA8-7E42-7A62-55929A469FF9}"/>
              </a:ext>
            </a:extLst>
          </p:cNvPr>
          <p:cNvSpPr txBox="1"/>
          <p:nvPr/>
        </p:nvSpPr>
        <p:spPr>
          <a:xfrm>
            <a:off x="696825" y="1626478"/>
            <a:ext cx="10355488" cy="5016758"/>
          </a:xfrm>
          <a:prstGeom prst="rect">
            <a:avLst/>
          </a:prstGeom>
          <a:noFill/>
        </p:spPr>
        <p:txBody>
          <a:bodyPr wrap="square">
            <a:spAutoFit/>
          </a:bodyPr>
          <a:lstStyle/>
          <a:p>
            <a:r>
              <a:rPr kumimoji="1" lang="en-US" altLang="ja-JP" sz="3200" dirty="0"/>
              <a:t>1994</a:t>
            </a:r>
            <a:r>
              <a:rPr kumimoji="1" lang="ja-JP" altLang="en-US" sz="3200" dirty="0"/>
              <a:t>年：</a:t>
            </a:r>
            <a:r>
              <a:rPr kumimoji="1" lang="ja-JP" altLang="en-US" sz="3200" dirty="0">
                <a:solidFill>
                  <a:srgbClr val="FF0000"/>
                </a:solidFill>
              </a:rPr>
              <a:t>西半球のポリオ根絶を宣言</a:t>
            </a:r>
            <a:endParaRPr kumimoji="1" lang="en-US" altLang="ja-JP" sz="3200" dirty="0">
              <a:solidFill>
                <a:srgbClr val="FF0000"/>
              </a:solidFill>
            </a:endParaRPr>
          </a:p>
          <a:p>
            <a:r>
              <a:rPr lang="en-US" altLang="ja-JP" sz="3200" dirty="0"/>
              <a:t>1996</a:t>
            </a:r>
            <a:r>
              <a:rPr lang="ja-JP" altLang="en-US" sz="3200" dirty="0"/>
              <a:t>年：報告されたポリオの症例数が</a:t>
            </a:r>
            <a:br>
              <a:rPr lang="en-US" altLang="ja-JP" sz="3200" dirty="0"/>
            </a:br>
            <a:r>
              <a:rPr lang="ja-JP" altLang="en-US" sz="3200" dirty="0"/>
              <a:t>　　　　　　　　　　　　</a:t>
            </a:r>
            <a:r>
              <a:rPr lang="en-US" altLang="ja-JP" sz="3200" dirty="0">
                <a:solidFill>
                  <a:srgbClr val="FF0000"/>
                </a:solidFill>
              </a:rPr>
              <a:t>1988</a:t>
            </a:r>
            <a:r>
              <a:rPr lang="ja-JP" altLang="en-US" sz="3200" dirty="0">
                <a:solidFill>
                  <a:srgbClr val="FF0000"/>
                </a:solidFill>
              </a:rPr>
              <a:t>年より</a:t>
            </a:r>
            <a:r>
              <a:rPr lang="en-US" altLang="ja-JP" sz="3200" dirty="0">
                <a:solidFill>
                  <a:srgbClr val="FF0000"/>
                </a:solidFill>
              </a:rPr>
              <a:t>85</a:t>
            </a:r>
            <a:r>
              <a:rPr lang="ja-JP" altLang="en-US" sz="3200" dirty="0">
                <a:solidFill>
                  <a:srgbClr val="FF0000"/>
                </a:solidFill>
              </a:rPr>
              <a:t>％減少</a:t>
            </a:r>
            <a:endParaRPr lang="en-US" altLang="ja-JP" sz="3200" dirty="0">
              <a:solidFill>
                <a:srgbClr val="FF0000"/>
              </a:solidFill>
            </a:endParaRPr>
          </a:p>
          <a:p>
            <a:r>
              <a:rPr kumimoji="1" lang="en-US" altLang="ja-JP" sz="3200" dirty="0"/>
              <a:t>2000</a:t>
            </a:r>
            <a:r>
              <a:rPr kumimoji="1" lang="ja-JP" altLang="en-US" sz="3200" dirty="0"/>
              <a:t>年：オーストラリアから中国まで広がる</a:t>
            </a:r>
            <a:br>
              <a:rPr lang="en-US" altLang="ja-JP" sz="3200" dirty="0"/>
            </a:br>
            <a:r>
              <a:rPr lang="ja-JP" altLang="en-US" sz="3200" dirty="0"/>
              <a:t>　　　　　　　　</a:t>
            </a:r>
            <a:r>
              <a:rPr kumimoji="1" lang="ja-JP" altLang="en-US" sz="3200" dirty="0">
                <a:solidFill>
                  <a:srgbClr val="FF0000"/>
                </a:solidFill>
              </a:rPr>
              <a:t>西太平洋地域のポリオ根絶を宣言</a:t>
            </a:r>
            <a:endParaRPr kumimoji="1" lang="en-US" altLang="ja-JP" sz="3200" dirty="0">
              <a:solidFill>
                <a:srgbClr val="FF0000"/>
              </a:solidFill>
            </a:endParaRPr>
          </a:p>
          <a:p>
            <a:r>
              <a:rPr lang="en-US" altLang="ja-JP" sz="3200" dirty="0"/>
              <a:t>2003</a:t>
            </a:r>
            <a:r>
              <a:rPr lang="ja-JP" altLang="en-US" sz="3200" dirty="0"/>
              <a:t>年：</a:t>
            </a:r>
            <a:r>
              <a:rPr lang="en-US" altLang="ja-JP" sz="3200" dirty="0"/>
              <a:t>12</a:t>
            </a:r>
            <a:r>
              <a:rPr lang="ja-JP" altLang="en-US" sz="3200" dirty="0"/>
              <a:t>カ月間のキャンペーンでロータリー財団が</a:t>
            </a:r>
            <a:br>
              <a:rPr lang="en-US" altLang="ja-JP" sz="3200" dirty="0"/>
            </a:br>
            <a:r>
              <a:rPr lang="ja-JP" altLang="en-US" sz="3200" dirty="0"/>
              <a:t>　　　　　　　　　　</a:t>
            </a:r>
            <a:r>
              <a:rPr lang="ja-JP" altLang="en-US" sz="3200" dirty="0">
                <a:solidFill>
                  <a:srgbClr val="FF0000"/>
                </a:solidFill>
              </a:rPr>
              <a:t>１億</a:t>
            </a:r>
            <a:r>
              <a:rPr lang="en-US" altLang="ja-JP" sz="3200" dirty="0">
                <a:solidFill>
                  <a:srgbClr val="FF0000"/>
                </a:solidFill>
              </a:rPr>
              <a:t>1900</a:t>
            </a:r>
            <a:r>
              <a:rPr lang="ja-JP" altLang="en-US" sz="3200" dirty="0">
                <a:solidFill>
                  <a:srgbClr val="FF0000"/>
                </a:solidFill>
              </a:rPr>
              <a:t>万米ドルの募金に成功</a:t>
            </a:r>
            <a:endParaRPr lang="en-US" altLang="ja-JP" sz="3200" dirty="0">
              <a:solidFill>
                <a:srgbClr val="FF0000"/>
              </a:solidFill>
            </a:endParaRPr>
          </a:p>
          <a:p>
            <a:r>
              <a:rPr kumimoji="1" lang="en-US" altLang="ja-JP" sz="3200" dirty="0"/>
              <a:t>2006</a:t>
            </a:r>
            <a:r>
              <a:rPr kumimoji="1" lang="ja-JP" altLang="en-US" sz="3200" dirty="0"/>
              <a:t>年：ポリオ常在国の数が４カ国</a:t>
            </a:r>
            <a:br>
              <a:rPr kumimoji="1" lang="en-US" altLang="ja-JP" sz="3200" dirty="0"/>
            </a:br>
            <a:r>
              <a:rPr kumimoji="1" lang="ja-JP" altLang="en-US" sz="3200" dirty="0"/>
              <a:t>　　　　</a:t>
            </a:r>
            <a:r>
              <a:rPr kumimoji="1" lang="ja-JP" altLang="en-US" sz="3200" dirty="0">
                <a:solidFill>
                  <a:srgbClr val="FF0000"/>
                </a:solidFill>
              </a:rPr>
              <a:t>（アフガニスタン、インド、</a:t>
            </a:r>
            <a:endParaRPr kumimoji="1" lang="en-US" altLang="ja-JP" sz="3200" dirty="0">
              <a:solidFill>
                <a:srgbClr val="FF0000"/>
              </a:solidFill>
            </a:endParaRPr>
          </a:p>
          <a:p>
            <a:r>
              <a:rPr lang="ja-JP" altLang="en-US" sz="3200" dirty="0">
                <a:solidFill>
                  <a:srgbClr val="FF0000"/>
                </a:solidFill>
              </a:rPr>
              <a:t>　　　　　　　</a:t>
            </a:r>
            <a:r>
              <a:rPr kumimoji="1" lang="ja-JP" altLang="en-US" sz="3200" dirty="0">
                <a:solidFill>
                  <a:srgbClr val="FF0000"/>
                </a:solidFill>
              </a:rPr>
              <a:t>ナイジェリア、パキスタン）</a:t>
            </a:r>
            <a:r>
              <a:rPr kumimoji="1" lang="ja-JP" altLang="en-US" sz="3200" dirty="0"/>
              <a:t>となった</a:t>
            </a:r>
          </a:p>
        </p:txBody>
      </p:sp>
      <p:pic>
        <p:nvPicPr>
          <p:cNvPr id="6" name="図 5">
            <a:extLst>
              <a:ext uri="{FF2B5EF4-FFF2-40B4-BE49-F238E27FC236}">
                <a16:creationId xmlns:a16="http://schemas.microsoft.com/office/drawing/2014/main" id="{A3BFDD6D-B31E-444F-AEC7-0DA1D9DF6A0F}"/>
              </a:ext>
            </a:extLst>
          </p:cNvPr>
          <p:cNvPicPr>
            <a:picLocks noChangeAspect="1"/>
          </p:cNvPicPr>
          <p:nvPr/>
        </p:nvPicPr>
        <p:blipFill>
          <a:blip r:embed="rId2"/>
          <a:stretch>
            <a:fillRect/>
          </a:stretch>
        </p:blipFill>
        <p:spPr>
          <a:xfrm>
            <a:off x="10166604" y="81680"/>
            <a:ext cx="1908213" cy="457240"/>
          </a:xfrm>
          <a:prstGeom prst="rect">
            <a:avLst/>
          </a:prstGeom>
        </p:spPr>
      </p:pic>
      <p:pic>
        <p:nvPicPr>
          <p:cNvPr id="9" name="図 8">
            <a:extLst>
              <a:ext uri="{FF2B5EF4-FFF2-40B4-BE49-F238E27FC236}">
                <a16:creationId xmlns:a16="http://schemas.microsoft.com/office/drawing/2014/main" id="{2D9C239B-8816-4525-8B69-8E2F3ADB6B18}"/>
              </a:ext>
            </a:extLst>
          </p:cNvPr>
          <p:cNvPicPr>
            <a:picLocks noChangeAspect="1"/>
          </p:cNvPicPr>
          <p:nvPr/>
        </p:nvPicPr>
        <p:blipFill>
          <a:blip r:embed="rId3"/>
          <a:stretch>
            <a:fillRect/>
          </a:stretch>
        </p:blipFill>
        <p:spPr>
          <a:xfrm>
            <a:off x="0" y="6284808"/>
            <a:ext cx="1583703" cy="581456"/>
          </a:xfrm>
          <a:prstGeom prst="rect">
            <a:avLst/>
          </a:prstGeom>
        </p:spPr>
      </p:pic>
    </p:spTree>
    <p:extLst>
      <p:ext uri="{BB962C8B-B14F-4D97-AF65-F5344CB8AC3E}">
        <p14:creationId xmlns:p14="http://schemas.microsoft.com/office/powerpoint/2010/main" val="2426756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30AD10BD-EA8A-4C8E-9BCA-2FCBFEE0F6A0}"/>
              </a:ext>
            </a:extLst>
          </p:cNvPr>
          <p:cNvPicPr>
            <a:picLocks noChangeAspect="1"/>
          </p:cNvPicPr>
          <p:nvPr/>
        </p:nvPicPr>
        <p:blipFill>
          <a:blip r:embed="rId2"/>
          <a:stretch>
            <a:fillRect/>
          </a:stretch>
        </p:blipFill>
        <p:spPr>
          <a:xfrm>
            <a:off x="1" y="1"/>
            <a:ext cx="12191999" cy="6858000"/>
          </a:xfrm>
          <a:prstGeom prst="rect">
            <a:avLst/>
          </a:prstGeom>
        </p:spPr>
      </p:pic>
      <p:pic>
        <p:nvPicPr>
          <p:cNvPr id="2050" name="Picture 2" descr="dfdb86f3-7e07-45c8-b3ab-b69b93716685@apcprd03">
            <a:extLst>
              <a:ext uri="{FF2B5EF4-FFF2-40B4-BE49-F238E27FC236}">
                <a16:creationId xmlns:a16="http://schemas.microsoft.com/office/drawing/2014/main" id="{40C30600-D259-4645-9C93-ACD241CBA3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54957"/>
            <a:ext cx="4926563" cy="3803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図 1">
            <a:extLst>
              <a:ext uri="{FF2B5EF4-FFF2-40B4-BE49-F238E27FC236}">
                <a16:creationId xmlns:a16="http://schemas.microsoft.com/office/drawing/2014/main" id="{27AE347D-D06B-BB85-E3A3-46C3619D03E1}"/>
              </a:ext>
            </a:extLst>
          </p:cNvPr>
          <p:cNvPicPr>
            <a:picLocks noChangeAspect="1"/>
          </p:cNvPicPr>
          <p:nvPr/>
        </p:nvPicPr>
        <p:blipFill>
          <a:blip r:embed="rId4"/>
          <a:stretch>
            <a:fillRect/>
          </a:stretch>
        </p:blipFill>
        <p:spPr>
          <a:xfrm>
            <a:off x="5409596" y="5560174"/>
            <a:ext cx="963069" cy="974268"/>
          </a:xfrm>
          <a:prstGeom prst="rect">
            <a:avLst/>
          </a:prstGeom>
          <a:effectLst>
            <a:softEdge rad="63500"/>
          </a:effectLst>
        </p:spPr>
      </p:pic>
    </p:spTree>
    <p:extLst>
      <p:ext uri="{BB962C8B-B14F-4D97-AF65-F5344CB8AC3E}">
        <p14:creationId xmlns:p14="http://schemas.microsoft.com/office/powerpoint/2010/main" val="18931967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387AB7-5B35-47E6-8552-E2D65AB0102A}"/>
              </a:ext>
            </a:extLst>
          </p:cNvPr>
          <p:cNvSpPr>
            <a:spLocks noGrp="1"/>
          </p:cNvSpPr>
          <p:nvPr>
            <p:ph type="title"/>
          </p:nvPr>
        </p:nvSpPr>
        <p:spPr>
          <a:xfrm>
            <a:off x="729438" y="458901"/>
            <a:ext cx="10515600" cy="732155"/>
          </a:xfrm>
        </p:spPr>
        <p:txBody>
          <a:bodyPr>
            <a:normAutofit/>
          </a:bodyPr>
          <a:lstStyle/>
          <a:p>
            <a:r>
              <a:rPr lang="ja-JP" altLang="en-US" sz="3600" b="1" dirty="0">
                <a:solidFill>
                  <a:srgbClr val="0070C0"/>
                </a:solidFill>
                <a:highlight>
                  <a:srgbClr val="FFFF00"/>
                </a:highlight>
              </a:rPr>
              <a:t>国際ロータリーのポリオ根絶活動の軌跡（</a:t>
            </a:r>
            <a:r>
              <a:rPr lang="en-US" altLang="ja-JP" sz="3600" b="1" dirty="0">
                <a:solidFill>
                  <a:srgbClr val="0070C0"/>
                </a:solidFill>
                <a:highlight>
                  <a:srgbClr val="FFFF00"/>
                </a:highlight>
              </a:rPr>
              <a:t>4</a:t>
            </a:r>
            <a:r>
              <a:rPr lang="ja-JP" altLang="en-US" sz="3600" b="1" dirty="0">
                <a:solidFill>
                  <a:srgbClr val="0070C0"/>
                </a:solidFill>
                <a:highlight>
                  <a:srgbClr val="FFFF00"/>
                </a:highlight>
              </a:rPr>
              <a:t>）</a:t>
            </a:r>
            <a:endParaRPr kumimoji="1" lang="ja-JP" altLang="en-US" sz="3600" b="1" dirty="0">
              <a:highlight>
                <a:srgbClr val="FFFF00"/>
              </a:highlight>
            </a:endParaRPr>
          </a:p>
        </p:txBody>
      </p:sp>
      <p:sp>
        <p:nvSpPr>
          <p:cNvPr id="3" name="コンテンツ プレースホルダー 2">
            <a:extLst>
              <a:ext uri="{FF2B5EF4-FFF2-40B4-BE49-F238E27FC236}">
                <a16:creationId xmlns:a16="http://schemas.microsoft.com/office/drawing/2014/main" id="{6EE567A1-2E78-46ED-88B9-EE18B82D5B7F}"/>
              </a:ext>
            </a:extLst>
          </p:cNvPr>
          <p:cNvSpPr>
            <a:spLocks noGrp="1"/>
          </p:cNvSpPr>
          <p:nvPr>
            <p:ph idx="1"/>
          </p:nvPr>
        </p:nvSpPr>
        <p:spPr>
          <a:xfrm>
            <a:off x="578363" y="1365985"/>
            <a:ext cx="10515600" cy="5259669"/>
          </a:xfrm>
        </p:spPr>
        <p:txBody>
          <a:bodyPr>
            <a:normAutofit fontScale="92500"/>
          </a:bodyPr>
          <a:lstStyle/>
          <a:p>
            <a:r>
              <a:rPr kumimoji="1" lang="en-US" altLang="ja-JP" sz="3200" dirty="0"/>
              <a:t>2009</a:t>
            </a:r>
            <a:r>
              <a:rPr kumimoji="1" lang="ja-JP" altLang="en-US" sz="3200" dirty="0"/>
              <a:t>年：ビル＆メリンダ・ゲイツ財団が、ロータリーに対して</a:t>
            </a:r>
            <a:br>
              <a:rPr kumimoji="1" lang="en-US" altLang="ja-JP" sz="3200" dirty="0"/>
            </a:br>
            <a:r>
              <a:rPr kumimoji="1" lang="ja-JP" altLang="en-US" sz="3200" dirty="0"/>
              <a:t>「</a:t>
            </a:r>
            <a:r>
              <a:rPr kumimoji="1" lang="en-US" altLang="ja-JP" sz="3200" dirty="0"/>
              <a:t>2</a:t>
            </a:r>
            <a:r>
              <a:rPr kumimoji="1" lang="ja-JP" altLang="en-US" sz="3200" dirty="0"/>
              <a:t>億ドルのチャレンジ補助金」として</a:t>
            </a:r>
            <a:br>
              <a:rPr kumimoji="1" lang="en-US" altLang="ja-JP" sz="2800" dirty="0"/>
            </a:br>
            <a:r>
              <a:rPr kumimoji="1" lang="ja-JP" altLang="en-US" sz="2800" dirty="0"/>
              <a:t>　　　　　　　　　　　</a:t>
            </a:r>
            <a:r>
              <a:rPr kumimoji="1" lang="en-US" altLang="ja-JP" sz="3500" dirty="0">
                <a:solidFill>
                  <a:srgbClr val="FF0000"/>
                </a:solidFill>
              </a:rPr>
              <a:t>3</a:t>
            </a:r>
            <a:r>
              <a:rPr kumimoji="1" lang="ja-JP" altLang="en-US" sz="3500" dirty="0">
                <a:solidFill>
                  <a:srgbClr val="FF0000"/>
                </a:solidFill>
              </a:rPr>
              <a:t>億</a:t>
            </a:r>
            <a:r>
              <a:rPr kumimoji="1" lang="en-US" altLang="ja-JP" sz="3500" dirty="0">
                <a:solidFill>
                  <a:srgbClr val="FF0000"/>
                </a:solidFill>
              </a:rPr>
              <a:t>5500</a:t>
            </a:r>
            <a:r>
              <a:rPr kumimoji="1" lang="ja-JP" altLang="en-US" sz="3500" dirty="0">
                <a:solidFill>
                  <a:srgbClr val="FF0000"/>
                </a:solidFill>
              </a:rPr>
              <a:t>万米ドル</a:t>
            </a:r>
            <a:r>
              <a:rPr kumimoji="1" lang="ja-JP" altLang="en-US" sz="3500" dirty="0"/>
              <a:t>の資金提供を約束</a:t>
            </a:r>
            <a:endParaRPr kumimoji="1" lang="en-US" altLang="ja-JP" sz="3500" dirty="0"/>
          </a:p>
          <a:p>
            <a:r>
              <a:rPr lang="en-US" altLang="ja-JP" sz="3800" dirty="0"/>
              <a:t>2014</a:t>
            </a:r>
            <a:r>
              <a:rPr lang="ja-JP" altLang="en-US" sz="3800" dirty="0"/>
              <a:t>年：</a:t>
            </a:r>
            <a:r>
              <a:rPr lang="ja-JP" altLang="en-US" sz="3800" dirty="0">
                <a:solidFill>
                  <a:srgbClr val="FF0000"/>
                </a:solidFill>
              </a:rPr>
              <a:t>インドを含む東南アジア地域</a:t>
            </a:r>
            <a:r>
              <a:rPr lang="ja-JP" altLang="en-US" sz="3800" dirty="0"/>
              <a:t>（世界人口</a:t>
            </a:r>
            <a:endParaRPr lang="en-US" altLang="ja-JP" sz="3800" dirty="0"/>
          </a:p>
          <a:p>
            <a:pPr marL="0" indent="0">
              <a:buNone/>
            </a:pPr>
            <a:r>
              <a:rPr lang="ja-JP" altLang="en-US" sz="3800" dirty="0"/>
              <a:t>　の</a:t>
            </a:r>
            <a:r>
              <a:rPr lang="en-US" altLang="ja-JP" sz="3800" dirty="0"/>
              <a:t>4</a:t>
            </a:r>
            <a:r>
              <a:rPr lang="ja-JP" altLang="en-US" sz="3800" dirty="0"/>
              <a:t>分の</a:t>
            </a:r>
            <a:r>
              <a:rPr lang="en-US" altLang="ja-JP" sz="3800" dirty="0"/>
              <a:t>1</a:t>
            </a:r>
            <a:r>
              <a:rPr lang="ja-JP" altLang="en-US" sz="3800" dirty="0"/>
              <a:t>）で野生型ポリオウイルスによる</a:t>
            </a:r>
            <a:endParaRPr lang="en-US" altLang="ja-JP" sz="3800" dirty="0"/>
          </a:p>
          <a:p>
            <a:pPr marL="0" indent="0">
              <a:buNone/>
            </a:pPr>
            <a:r>
              <a:rPr lang="ja-JP" altLang="en-US" sz="3800" dirty="0"/>
              <a:t>　新たな症例数が</a:t>
            </a:r>
            <a:r>
              <a:rPr lang="en-US" altLang="ja-JP" sz="3800" dirty="0"/>
              <a:t>3</a:t>
            </a:r>
            <a:r>
              <a:rPr lang="ja-JP" altLang="en-US" sz="3800" dirty="0"/>
              <a:t>年連続でゼロとなり、</a:t>
            </a:r>
            <a:endParaRPr lang="en-US" altLang="ja-JP" sz="3800" dirty="0"/>
          </a:p>
          <a:p>
            <a:pPr marL="0" indent="0">
              <a:buNone/>
            </a:pPr>
            <a:r>
              <a:rPr lang="ja-JP" altLang="en-US" sz="3800" dirty="0">
                <a:solidFill>
                  <a:srgbClr val="FF0000"/>
                </a:solidFill>
              </a:rPr>
              <a:t>　同地域のポリオ根絶を宣言</a:t>
            </a:r>
            <a:br>
              <a:rPr lang="en-US" altLang="ja-JP" sz="2800" dirty="0">
                <a:solidFill>
                  <a:srgbClr val="FF0000"/>
                </a:solidFill>
              </a:rPr>
            </a:br>
            <a:r>
              <a:rPr lang="ja-JP" altLang="en-US" sz="2800" dirty="0">
                <a:solidFill>
                  <a:srgbClr val="FF0000"/>
                </a:solidFill>
              </a:rPr>
              <a:t>　　　　　</a:t>
            </a:r>
            <a:endParaRPr lang="en-US" altLang="ja-JP" sz="2800" dirty="0">
              <a:solidFill>
                <a:srgbClr val="FF0000"/>
              </a:solidFill>
            </a:endParaRPr>
          </a:p>
          <a:p>
            <a:pPr marL="0" indent="0">
              <a:buNone/>
            </a:pPr>
            <a:endParaRPr kumimoji="1" lang="ja-JP" altLang="en-US" dirty="0"/>
          </a:p>
        </p:txBody>
      </p:sp>
      <p:pic>
        <p:nvPicPr>
          <p:cNvPr id="6" name="図 5">
            <a:extLst>
              <a:ext uri="{FF2B5EF4-FFF2-40B4-BE49-F238E27FC236}">
                <a16:creationId xmlns:a16="http://schemas.microsoft.com/office/drawing/2014/main" id="{8245A7EE-94BA-4C2D-8E86-6458DAC58DB7}"/>
              </a:ext>
            </a:extLst>
          </p:cNvPr>
          <p:cNvPicPr>
            <a:picLocks noChangeAspect="1"/>
          </p:cNvPicPr>
          <p:nvPr/>
        </p:nvPicPr>
        <p:blipFill>
          <a:blip r:embed="rId2"/>
          <a:stretch>
            <a:fillRect/>
          </a:stretch>
        </p:blipFill>
        <p:spPr>
          <a:xfrm>
            <a:off x="10166604" y="81680"/>
            <a:ext cx="1908213" cy="457240"/>
          </a:xfrm>
          <a:prstGeom prst="rect">
            <a:avLst/>
          </a:prstGeom>
        </p:spPr>
      </p:pic>
      <p:pic>
        <p:nvPicPr>
          <p:cNvPr id="8" name="図 7">
            <a:extLst>
              <a:ext uri="{FF2B5EF4-FFF2-40B4-BE49-F238E27FC236}">
                <a16:creationId xmlns:a16="http://schemas.microsoft.com/office/drawing/2014/main" id="{8B3F1000-14F5-41A8-B962-E7471675B202}"/>
              </a:ext>
            </a:extLst>
          </p:cNvPr>
          <p:cNvPicPr>
            <a:picLocks noChangeAspect="1"/>
          </p:cNvPicPr>
          <p:nvPr/>
        </p:nvPicPr>
        <p:blipFill>
          <a:blip r:embed="rId3"/>
          <a:stretch>
            <a:fillRect/>
          </a:stretch>
        </p:blipFill>
        <p:spPr>
          <a:xfrm>
            <a:off x="0" y="6284808"/>
            <a:ext cx="1583703" cy="581456"/>
          </a:xfrm>
          <a:prstGeom prst="rect">
            <a:avLst/>
          </a:prstGeom>
        </p:spPr>
      </p:pic>
    </p:spTree>
    <p:extLst>
      <p:ext uri="{BB962C8B-B14F-4D97-AF65-F5344CB8AC3E}">
        <p14:creationId xmlns:p14="http://schemas.microsoft.com/office/powerpoint/2010/main" val="3042621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6C37D0-F5F3-460B-B1BF-86FA354C219E}"/>
              </a:ext>
            </a:extLst>
          </p:cNvPr>
          <p:cNvSpPr>
            <a:spLocks noGrp="1"/>
          </p:cNvSpPr>
          <p:nvPr>
            <p:ph type="title"/>
          </p:nvPr>
        </p:nvSpPr>
        <p:spPr>
          <a:xfrm>
            <a:off x="961697" y="355353"/>
            <a:ext cx="9710629" cy="624776"/>
          </a:xfrm>
        </p:spPr>
        <p:txBody>
          <a:bodyPr>
            <a:normAutofit fontScale="90000"/>
          </a:bodyPr>
          <a:lstStyle/>
          <a:p>
            <a:r>
              <a:rPr lang="ja-JP" altLang="en-US" sz="3600" b="1" dirty="0">
                <a:solidFill>
                  <a:srgbClr val="FF0000"/>
                </a:solidFill>
              </a:rPr>
              <a:t>「経口の生ワクチン」と「注射の不活化ワクチン」</a:t>
            </a:r>
            <a:endParaRPr kumimoji="1" lang="ja-JP" altLang="en-US" sz="3600" b="1" dirty="0"/>
          </a:p>
        </p:txBody>
      </p:sp>
      <p:graphicFrame>
        <p:nvGraphicFramePr>
          <p:cNvPr id="4" name="コンテンツ プレースホルダー 3">
            <a:extLst>
              <a:ext uri="{FF2B5EF4-FFF2-40B4-BE49-F238E27FC236}">
                <a16:creationId xmlns:a16="http://schemas.microsoft.com/office/drawing/2014/main" id="{1E7167E2-7AD6-4DB0-AA5E-515B88BAB551}"/>
              </a:ext>
            </a:extLst>
          </p:cNvPr>
          <p:cNvGraphicFramePr>
            <a:graphicFrameLocks noGrp="1"/>
          </p:cNvGraphicFramePr>
          <p:nvPr>
            <p:ph idx="1"/>
            <p:extLst>
              <p:ext uri="{D42A27DB-BD31-4B8C-83A1-F6EECF244321}">
                <p14:modId xmlns:p14="http://schemas.microsoft.com/office/powerpoint/2010/main" val="3713428515"/>
              </p:ext>
            </p:extLst>
          </p:nvPr>
        </p:nvGraphicFramePr>
        <p:xfrm>
          <a:off x="467914" y="1214471"/>
          <a:ext cx="11256171" cy="4145280"/>
        </p:xfrm>
        <a:graphic>
          <a:graphicData uri="http://schemas.openxmlformats.org/drawingml/2006/table">
            <a:tbl>
              <a:tblPr firstRow="1" bandRow="1">
                <a:tableStyleId>{5C22544A-7EE6-4342-B048-85BDC9FD1C3A}</a:tableStyleId>
              </a:tblPr>
              <a:tblGrid>
                <a:gridCol w="3490623">
                  <a:extLst>
                    <a:ext uri="{9D8B030D-6E8A-4147-A177-3AD203B41FA5}">
                      <a16:colId xmlns:a16="http://schemas.microsoft.com/office/drawing/2014/main" val="4136551429"/>
                    </a:ext>
                  </a:extLst>
                </a:gridCol>
                <a:gridCol w="4139684">
                  <a:extLst>
                    <a:ext uri="{9D8B030D-6E8A-4147-A177-3AD203B41FA5}">
                      <a16:colId xmlns:a16="http://schemas.microsoft.com/office/drawing/2014/main" val="3823430209"/>
                    </a:ext>
                  </a:extLst>
                </a:gridCol>
                <a:gridCol w="3625864">
                  <a:extLst>
                    <a:ext uri="{9D8B030D-6E8A-4147-A177-3AD203B41FA5}">
                      <a16:colId xmlns:a16="http://schemas.microsoft.com/office/drawing/2014/main" val="3916942258"/>
                    </a:ext>
                  </a:extLst>
                </a:gridCol>
              </a:tblGrid>
              <a:tr h="370840">
                <a:tc>
                  <a:txBody>
                    <a:bodyPr/>
                    <a:lstStyle/>
                    <a:p>
                      <a:endParaRPr kumimoji="1" lang="ja-JP" altLang="en-US" dirty="0"/>
                    </a:p>
                  </a:txBody>
                  <a:tcPr/>
                </a:tc>
                <a:tc>
                  <a:txBody>
                    <a:bodyPr/>
                    <a:lstStyle/>
                    <a:p>
                      <a:r>
                        <a:rPr kumimoji="1" lang="ja-JP" altLang="en-US" sz="2800" dirty="0"/>
                        <a:t>経口生ワクチン</a:t>
                      </a:r>
                    </a:p>
                  </a:txBody>
                  <a:tcPr/>
                </a:tc>
                <a:tc>
                  <a:txBody>
                    <a:bodyPr/>
                    <a:lstStyle/>
                    <a:p>
                      <a:r>
                        <a:rPr kumimoji="1" lang="ja-JP" altLang="en-US" sz="2800" dirty="0"/>
                        <a:t>不活化注射ワクチン</a:t>
                      </a:r>
                    </a:p>
                  </a:txBody>
                  <a:tcPr/>
                </a:tc>
                <a:extLst>
                  <a:ext uri="{0D108BD9-81ED-4DB2-BD59-A6C34878D82A}">
                    <a16:rowId xmlns:a16="http://schemas.microsoft.com/office/drawing/2014/main" val="1939676354"/>
                  </a:ext>
                </a:extLst>
              </a:tr>
              <a:tr h="370840">
                <a:tc>
                  <a:txBody>
                    <a:bodyPr/>
                    <a:lstStyle/>
                    <a:p>
                      <a:r>
                        <a:rPr kumimoji="1" lang="ja-JP" altLang="en-US" sz="2800" dirty="0"/>
                        <a:t>開発者</a:t>
                      </a:r>
                    </a:p>
                  </a:txBody>
                  <a:tcPr/>
                </a:tc>
                <a:tc>
                  <a:txBody>
                    <a:bodyPr/>
                    <a:lstStyle/>
                    <a:p>
                      <a:r>
                        <a:rPr kumimoji="1" lang="ja-JP" altLang="en-US" sz="2800" dirty="0"/>
                        <a:t>セービン（</a:t>
                      </a:r>
                      <a:r>
                        <a:rPr kumimoji="1" lang="en-US" altLang="ja-JP" sz="2800" dirty="0"/>
                        <a:t>Sabin</a:t>
                      </a:r>
                      <a:r>
                        <a:rPr kumimoji="1" lang="ja-JP" altLang="en-US" sz="2800" dirty="0"/>
                        <a:t> </a:t>
                      </a:r>
                      <a:r>
                        <a:rPr kumimoji="1" lang="en-US" altLang="ja-JP" sz="2800" dirty="0"/>
                        <a:t>)</a:t>
                      </a:r>
                      <a:endParaRPr kumimoji="1" lang="ja-JP" altLang="en-US" sz="2800" dirty="0"/>
                    </a:p>
                  </a:txBody>
                  <a:tcPr/>
                </a:tc>
                <a:tc>
                  <a:txBody>
                    <a:bodyPr/>
                    <a:lstStyle/>
                    <a:p>
                      <a:r>
                        <a:rPr kumimoji="1" lang="ja-JP" altLang="en-US" sz="2800" dirty="0"/>
                        <a:t>ソーク（</a:t>
                      </a:r>
                      <a:r>
                        <a:rPr kumimoji="1" lang="en-US" altLang="ja-JP" sz="2800" dirty="0"/>
                        <a:t>Salk)</a:t>
                      </a:r>
                      <a:endParaRPr kumimoji="1" lang="ja-JP" altLang="en-US" sz="2800" dirty="0"/>
                    </a:p>
                  </a:txBody>
                  <a:tcPr/>
                </a:tc>
                <a:extLst>
                  <a:ext uri="{0D108BD9-81ED-4DB2-BD59-A6C34878D82A}">
                    <a16:rowId xmlns:a16="http://schemas.microsoft.com/office/drawing/2014/main" val="1976364171"/>
                  </a:ext>
                </a:extLst>
              </a:tr>
              <a:tr h="370840">
                <a:tc>
                  <a:txBody>
                    <a:bodyPr/>
                    <a:lstStyle/>
                    <a:p>
                      <a:r>
                        <a:rPr kumimoji="1" lang="ja-JP" altLang="en-US" sz="2800" dirty="0"/>
                        <a:t>値段</a:t>
                      </a:r>
                    </a:p>
                  </a:txBody>
                  <a:tcPr/>
                </a:tc>
                <a:tc>
                  <a:txBody>
                    <a:bodyPr/>
                    <a:lstStyle/>
                    <a:p>
                      <a:r>
                        <a:rPr kumimoji="1" lang="ja-JP" altLang="en-US" sz="2800" dirty="0">
                          <a:solidFill>
                            <a:srgbClr val="FF0000"/>
                          </a:solidFill>
                        </a:rPr>
                        <a:t>安い</a:t>
                      </a:r>
                      <a:r>
                        <a:rPr kumimoji="1" lang="en-US" altLang="ja-JP" sz="2800" dirty="0">
                          <a:solidFill>
                            <a:srgbClr val="FF0000"/>
                          </a:solidFill>
                        </a:rPr>
                        <a:t>(65~113</a:t>
                      </a:r>
                      <a:r>
                        <a:rPr kumimoji="1" lang="ja-JP" altLang="en-US" sz="2800" dirty="0">
                          <a:solidFill>
                            <a:srgbClr val="FF0000"/>
                          </a:solidFill>
                        </a:rPr>
                        <a:t>円）</a:t>
                      </a:r>
                    </a:p>
                  </a:txBody>
                  <a:tcPr/>
                </a:tc>
                <a:tc>
                  <a:txBody>
                    <a:bodyPr/>
                    <a:lstStyle/>
                    <a:p>
                      <a:r>
                        <a:rPr kumimoji="1" lang="ja-JP" altLang="en-US" sz="2800" dirty="0"/>
                        <a:t>高い</a:t>
                      </a:r>
                      <a:r>
                        <a:rPr kumimoji="1" lang="en-US" altLang="ja-JP" sz="2800" dirty="0"/>
                        <a:t>(5,000</a:t>
                      </a:r>
                      <a:r>
                        <a:rPr kumimoji="1" lang="ja-JP" altLang="en-US" sz="2800" dirty="0"/>
                        <a:t>円程度）</a:t>
                      </a:r>
                    </a:p>
                  </a:txBody>
                  <a:tcPr/>
                </a:tc>
                <a:extLst>
                  <a:ext uri="{0D108BD9-81ED-4DB2-BD59-A6C34878D82A}">
                    <a16:rowId xmlns:a16="http://schemas.microsoft.com/office/drawing/2014/main" val="3370637573"/>
                  </a:ext>
                </a:extLst>
              </a:tr>
              <a:tr h="370840">
                <a:tc>
                  <a:txBody>
                    <a:bodyPr/>
                    <a:lstStyle/>
                    <a:p>
                      <a:r>
                        <a:rPr kumimoji="1" lang="ja-JP" altLang="en-US" sz="2800" dirty="0"/>
                        <a:t>接種回数</a:t>
                      </a:r>
                    </a:p>
                  </a:txBody>
                  <a:tcPr/>
                </a:tc>
                <a:tc>
                  <a:txBody>
                    <a:bodyPr/>
                    <a:lstStyle/>
                    <a:p>
                      <a:r>
                        <a:rPr kumimoji="1" lang="en-US" altLang="ja-JP" sz="2800" dirty="0"/>
                        <a:t>2</a:t>
                      </a:r>
                      <a:r>
                        <a:rPr kumimoji="1" lang="ja-JP" altLang="en-US" sz="2800" dirty="0"/>
                        <a:t>回</a:t>
                      </a:r>
                    </a:p>
                  </a:txBody>
                  <a:tcPr/>
                </a:tc>
                <a:tc>
                  <a:txBody>
                    <a:bodyPr/>
                    <a:lstStyle/>
                    <a:p>
                      <a:r>
                        <a:rPr kumimoji="1" lang="en-US" altLang="ja-JP" sz="2800" dirty="0">
                          <a:solidFill>
                            <a:srgbClr val="FF0000"/>
                          </a:solidFill>
                        </a:rPr>
                        <a:t>4</a:t>
                      </a:r>
                      <a:r>
                        <a:rPr kumimoji="1" lang="ja-JP" altLang="en-US" sz="2800" dirty="0">
                          <a:solidFill>
                            <a:srgbClr val="FF0000"/>
                          </a:solidFill>
                        </a:rPr>
                        <a:t>回～</a:t>
                      </a:r>
                      <a:r>
                        <a:rPr kumimoji="1" lang="en-US" altLang="ja-JP" sz="2800" dirty="0">
                          <a:solidFill>
                            <a:srgbClr val="FF0000"/>
                          </a:solidFill>
                        </a:rPr>
                        <a:t>5</a:t>
                      </a:r>
                      <a:r>
                        <a:rPr kumimoji="1" lang="ja-JP" altLang="en-US" sz="2800" dirty="0">
                          <a:solidFill>
                            <a:srgbClr val="FF0000"/>
                          </a:solidFill>
                        </a:rPr>
                        <a:t>回</a:t>
                      </a:r>
                    </a:p>
                  </a:txBody>
                  <a:tcPr/>
                </a:tc>
                <a:extLst>
                  <a:ext uri="{0D108BD9-81ED-4DB2-BD59-A6C34878D82A}">
                    <a16:rowId xmlns:a16="http://schemas.microsoft.com/office/drawing/2014/main" val="1414701713"/>
                  </a:ext>
                </a:extLst>
              </a:tr>
              <a:tr h="370840">
                <a:tc>
                  <a:txBody>
                    <a:bodyPr/>
                    <a:lstStyle/>
                    <a:p>
                      <a:r>
                        <a:rPr kumimoji="1" lang="ja-JP" altLang="en-US" sz="2800" dirty="0"/>
                        <a:t>接種技術</a:t>
                      </a:r>
                    </a:p>
                  </a:txBody>
                  <a:tcPr/>
                </a:tc>
                <a:tc>
                  <a:txBody>
                    <a:bodyPr/>
                    <a:lstStyle/>
                    <a:p>
                      <a:r>
                        <a:rPr kumimoji="1" lang="ja-JP" altLang="en-US" sz="2800" dirty="0"/>
                        <a:t>素人でも可能</a:t>
                      </a:r>
                    </a:p>
                  </a:txBody>
                  <a:tcPr/>
                </a:tc>
                <a:tc>
                  <a:txBody>
                    <a:bodyPr/>
                    <a:lstStyle/>
                    <a:p>
                      <a:r>
                        <a:rPr kumimoji="1" lang="ja-JP" altLang="en-US" sz="2800" dirty="0">
                          <a:solidFill>
                            <a:srgbClr val="FF0000"/>
                          </a:solidFill>
                        </a:rPr>
                        <a:t>医療技術者</a:t>
                      </a:r>
                    </a:p>
                  </a:txBody>
                  <a:tcPr/>
                </a:tc>
                <a:extLst>
                  <a:ext uri="{0D108BD9-81ED-4DB2-BD59-A6C34878D82A}">
                    <a16:rowId xmlns:a16="http://schemas.microsoft.com/office/drawing/2014/main" val="3811584704"/>
                  </a:ext>
                </a:extLst>
              </a:tr>
              <a:tr h="370840">
                <a:tc>
                  <a:txBody>
                    <a:bodyPr/>
                    <a:lstStyle/>
                    <a:p>
                      <a:r>
                        <a:rPr kumimoji="1" lang="ja-JP" altLang="en-US" sz="2800" dirty="0"/>
                        <a:t>免疫力獲得</a:t>
                      </a:r>
                    </a:p>
                  </a:txBody>
                  <a:tcPr/>
                </a:tc>
                <a:tc>
                  <a:txBody>
                    <a:bodyPr/>
                    <a:lstStyle/>
                    <a:p>
                      <a:r>
                        <a:rPr kumimoji="1" lang="ja-JP" altLang="en-US" sz="2800" dirty="0"/>
                        <a:t>獲得しやすい</a:t>
                      </a:r>
                    </a:p>
                  </a:txBody>
                  <a:tcPr/>
                </a:tc>
                <a:tc>
                  <a:txBody>
                    <a:bodyPr/>
                    <a:lstStyle/>
                    <a:p>
                      <a:r>
                        <a:rPr kumimoji="1" lang="ja-JP" altLang="en-US" sz="2800" dirty="0">
                          <a:solidFill>
                            <a:srgbClr val="FF0000"/>
                          </a:solidFill>
                        </a:rPr>
                        <a:t>獲得しにくい</a:t>
                      </a:r>
                    </a:p>
                  </a:txBody>
                  <a:tcPr/>
                </a:tc>
                <a:extLst>
                  <a:ext uri="{0D108BD9-81ED-4DB2-BD59-A6C34878D82A}">
                    <a16:rowId xmlns:a16="http://schemas.microsoft.com/office/drawing/2014/main" val="288742160"/>
                  </a:ext>
                </a:extLst>
              </a:tr>
              <a:tr h="370840">
                <a:tc>
                  <a:txBody>
                    <a:bodyPr/>
                    <a:lstStyle/>
                    <a:p>
                      <a:r>
                        <a:rPr kumimoji="1" lang="ja-JP" altLang="en-US" sz="2800" dirty="0"/>
                        <a:t>ワクチン由来の感染</a:t>
                      </a:r>
                    </a:p>
                  </a:txBody>
                  <a:tcPr/>
                </a:tc>
                <a:tc>
                  <a:txBody>
                    <a:bodyPr/>
                    <a:lstStyle/>
                    <a:p>
                      <a:r>
                        <a:rPr kumimoji="1" lang="ja-JP" altLang="en-US" sz="2800" dirty="0">
                          <a:solidFill>
                            <a:srgbClr val="FF0000"/>
                          </a:solidFill>
                        </a:rPr>
                        <a:t>あり</a:t>
                      </a:r>
                    </a:p>
                  </a:txBody>
                  <a:tcPr/>
                </a:tc>
                <a:tc>
                  <a:txBody>
                    <a:bodyPr/>
                    <a:lstStyle/>
                    <a:p>
                      <a:r>
                        <a:rPr kumimoji="1" lang="ja-JP" altLang="en-US" sz="2800" dirty="0"/>
                        <a:t>なし</a:t>
                      </a:r>
                    </a:p>
                  </a:txBody>
                  <a:tcPr/>
                </a:tc>
                <a:extLst>
                  <a:ext uri="{0D108BD9-81ED-4DB2-BD59-A6C34878D82A}">
                    <a16:rowId xmlns:a16="http://schemas.microsoft.com/office/drawing/2014/main" val="39948708"/>
                  </a:ext>
                </a:extLst>
              </a:tr>
              <a:tr h="370840">
                <a:tc>
                  <a:txBody>
                    <a:bodyPr/>
                    <a:lstStyle/>
                    <a:p>
                      <a:r>
                        <a:rPr kumimoji="1" lang="ja-JP" altLang="en-US" sz="2800" dirty="0"/>
                        <a:t>使用すべき状況</a:t>
                      </a:r>
                    </a:p>
                  </a:txBody>
                  <a:tcPr/>
                </a:tc>
                <a:tc>
                  <a:txBody>
                    <a:bodyPr/>
                    <a:lstStyle/>
                    <a:p>
                      <a:r>
                        <a:rPr kumimoji="1" lang="ja-JP" altLang="en-US" sz="2800" dirty="0"/>
                        <a:t>大規模流行～小規模流行</a:t>
                      </a:r>
                    </a:p>
                  </a:txBody>
                  <a:tcPr/>
                </a:tc>
                <a:tc>
                  <a:txBody>
                    <a:bodyPr/>
                    <a:lstStyle/>
                    <a:p>
                      <a:r>
                        <a:rPr kumimoji="1" lang="ja-JP" altLang="en-US" sz="2800" dirty="0">
                          <a:solidFill>
                            <a:srgbClr val="FF0000"/>
                          </a:solidFill>
                        </a:rPr>
                        <a:t>散発期～終息期</a:t>
                      </a:r>
                    </a:p>
                  </a:txBody>
                  <a:tcPr/>
                </a:tc>
                <a:extLst>
                  <a:ext uri="{0D108BD9-81ED-4DB2-BD59-A6C34878D82A}">
                    <a16:rowId xmlns:a16="http://schemas.microsoft.com/office/drawing/2014/main" val="3367159498"/>
                  </a:ext>
                </a:extLst>
              </a:tr>
            </a:tbl>
          </a:graphicData>
        </a:graphic>
      </p:graphicFrame>
      <p:sp>
        <p:nvSpPr>
          <p:cNvPr id="7" name="テキスト ボックス 6">
            <a:extLst>
              <a:ext uri="{FF2B5EF4-FFF2-40B4-BE49-F238E27FC236}">
                <a16:creationId xmlns:a16="http://schemas.microsoft.com/office/drawing/2014/main" id="{5F5E784D-20C2-4BA2-90C2-F32F3A455518}"/>
              </a:ext>
            </a:extLst>
          </p:cNvPr>
          <p:cNvSpPr txBox="1"/>
          <p:nvPr/>
        </p:nvSpPr>
        <p:spPr>
          <a:xfrm>
            <a:off x="741027" y="5893637"/>
            <a:ext cx="10803622" cy="867930"/>
          </a:xfrm>
          <a:prstGeom prst="rect">
            <a:avLst/>
          </a:prstGeom>
          <a:noFill/>
        </p:spPr>
        <p:txBody>
          <a:bodyPr wrap="square" rtlCol="0">
            <a:spAutoFit/>
          </a:bodyPr>
          <a:lstStyle/>
          <a:p>
            <a:pPr>
              <a:lnSpc>
                <a:spcPct val="90000"/>
              </a:lnSpc>
            </a:pPr>
            <a:r>
              <a:rPr kumimoji="1" lang="en-US" altLang="ja-JP" sz="2800" b="1" dirty="0">
                <a:solidFill>
                  <a:srgbClr val="0070C0"/>
                </a:solidFill>
              </a:rPr>
              <a:t>2022</a:t>
            </a:r>
            <a:r>
              <a:rPr kumimoji="1" lang="ja-JP" altLang="en-US" sz="2800" b="1" dirty="0">
                <a:solidFill>
                  <a:srgbClr val="0070C0"/>
                </a:solidFill>
              </a:rPr>
              <a:t>年に生まれた日本の子ども約</a:t>
            </a:r>
            <a:r>
              <a:rPr kumimoji="1" lang="en-US" altLang="ja-JP" sz="2800" b="1" dirty="0">
                <a:solidFill>
                  <a:srgbClr val="0070C0"/>
                </a:solidFill>
              </a:rPr>
              <a:t>80</a:t>
            </a:r>
            <a:r>
              <a:rPr kumimoji="1" lang="ja-JP" altLang="en-US" sz="2800" b="1" dirty="0">
                <a:solidFill>
                  <a:srgbClr val="0070C0"/>
                </a:solidFill>
              </a:rPr>
              <a:t>万人に</a:t>
            </a:r>
            <a:r>
              <a:rPr kumimoji="1" lang="en-US" altLang="ja-JP" sz="2800" b="1" dirty="0">
                <a:solidFill>
                  <a:srgbClr val="0070C0"/>
                </a:solidFill>
              </a:rPr>
              <a:t>4</a:t>
            </a:r>
            <a:r>
              <a:rPr kumimoji="1" lang="ja-JP" altLang="en-US" sz="2800" b="1" dirty="0">
                <a:solidFill>
                  <a:srgbClr val="0070C0"/>
                </a:solidFill>
              </a:rPr>
              <a:t>回接種をすると</a:t>
            </a:r>
            <a:endParaRPr kumimoji="1" lang="en-US" altLang="ja-JP" sz="2800" b="1" dirty="0">
              <a:solidFill>
                <a:srgbClr val="0070C0"/>
              </a:solidFill>
            </a:endParaRPr>
          </a:p>
          <a:p>
            <a:pPr>
              <a:lnSpc>
                <a:spcPct val="90000"/>
              </a:lnSpc>
            </a:pPr>
            <a:r>
              <a:rPr kumimoji="1" lang="en-US" altLang="ja-JP" sz="2800" b="1" dirty="0">
                <a:solidFill>
                  <a:srgbClr val="0070C0"/>
                </a:solidFill>
              </a:rPr>
              <a:t>160</a:t>
            </a:r>
            <a:r>
              <a:rPr kumimoji="1" lang="ja-JP" altLang="en-US" sz="2800" b="1" dirty="0">
                <a:solidFill>
                  <a:srgbClr val="0070C0"/>
                </a:solidFill>
              </a:rPr>
              <a:t>億円余りのワクチン代が必要</a:t>
            </a:r>
            <a:endParaRPr kumimoji="1" lang="en-US" altLang="ja-JP" sz="2800" b="1" dirty="0">
              <a:solidFill>
                <a:srgbClr val="0070C0"/>
              </a:solidFill>
            </a:endParaRPr>
          </a:p>
        </p:txBody>
      </p:sp>
      <p:pic>
        <p:nvPicPr>
          <p:cNvPr id="5" name="図 4">
            <a:extLst>
              <a:ext uri="{FF2B5EF4-FFF2-40B4-BE49-F238E27FC236}">
                <a16:creationId xmlns:a16="http://schemas.microsoft.com/office/drawing/2014/main" id="{1CEBAB00-51E2-409F-4A9B-FFF8290C96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853" y="6327602"/>
            <a:ext cx="524301" cy="530398"/>
          </a:xfrm>
          <a:prstGeom prst="rect">
            <a:avLst/>
          </a:prstGeom>
          <a:effectLst>
            <a:softEdge rad="63500"/>
          </a:effectLst>
        </p:spPr>
      </p:pic>
      <p:pic>
        <p:nvPicPr>
          <p:cNvPr id="3" name="Picture 5">
            <a:extLst>
              <a:ext uri="{FF2B5EF4-FFF2-40B4-BE49-F238E27FC236}">
                <a16:creationId xmlns:a16="http://schemas.microsoft.com/office/drawing/2014/main" id="{1D770BAD-2135-E10F-99EC-DBAF51960C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60396" y="218749"/>
            <a:ext cx="1434407" cy="512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7800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96513" y="260730"/>
            <a:ext cx="9402274" cy="601225"/>
          </a:xfrm>
        </p:spPr>
        <p:txBody>
          <a:bodyPr>
            <a:normAutofit fontScale="90000"/>
          </a:bodyPr>
          <a:lstStyle/>
          <a:p>
            <a:r>
              <a:rPr lang="ja-JP" altLang="en-US" sz="3599" cap="all" dirty="0">
                <a:ln w="3175" cmpd="sng">
                  <a:noFill/>
                </a:ln>
                <a:solidFill>
                  <a:schemeClr val="accent6">
                    <a:lumMod val="75000"/>
                  </a:schemeClr>
                </a:solidFill>
                <a:latin typeface="Calibri Light" panose="020F0302020204030204"/>
              </a:rPr>
              <a:t> 　</a:t>
            </a:r>
            <a:r>
              <a:rPr lang="ja-JP" altLang="en-US" sz="4000" b="1" cap="all" dirty="0">
                <a:ln w="3175" cmpd="sng">
                  <a:noFill/>
                </a:ln>
                <a:solidFill>
                  <a:srgbClr val="FF0000"/>
                </a:solidFill>
                <a:latin typeface="Calibri Light" panose="020F0302020204030204"/>
              </a:rPr>
              <a:t>ポリオのワクチンの値段（日本の場合）</a:t>
            </a:r>
            <a:endParaRPr lang="ja-JP" altLang="en-US" sz="4000" b="1" dirty="0">
              <a:solidFill>
                <a:srgbClr val="FF0000"/>
              </a:solidFill>
            </a:endParaRPr>
          </a:p>
        </p:txBody>
      </p:sp>
      <p:sp>
        <p:nvSpPr>
          <p:cNvPr id="3" name="コンテンツ プレースホルダー 2"/>
          <p:cNvSpPr>
            <a:spLocks noGrp="1"/>
          </p:cNvSpPr>
          <p:nvPr>
            <p:ph idx="1"/>
          </p:nvPr>
        </p:nvSpPr>
        <p:spPr>
          <a:xfrm>
            <a:off x="63062" y="1313917"/>
            <a:ext cx="12218275" cy="5192946"/>
          </a:xfrm>
        </p:spPr>
        <p:txBody>
          <a:bodyPr>
            <a:normAutofit/>
          </a:bodyPr>
          <a:lstStyle/>
          <a:p>
            <a:pPr marL="285664" indent="-285664">
              <a:spcBef>
                <a:spcPts val="0"/>
              </a:spcBef>
              <a:spcAft>
                <a:spcPts val="1000"/>
              </a:spcAft>
              <a:buClr>
                <a:prstClr val="white"/>
              </a:buClr>
              <a:buSzPct val="100000"/>
              <a:buFont typeface="Arial"/>
              <a:buChar char="•"/>
            </a:pPr>
            <a:r>
              <a:rPr lang="ja-JP" altLang="en-US" sz="3199" dirty="0">
                <a:solidFill>
                  <a:schemeClr val="accent6">
                    <a:lumMod val="75000"/>
                  </a:schemeClr>
                </a:solidFill>
                <a:latin typeface="Calibri" panose="020F0502020204030204"/>
              </a:rPr>
              <a:t>不活化ポリオワクチン：</a:t>
            </a:r>
            <a:r>
              <a:rPr lang="en-US" altLang="ja-JP" sz="3199" dirty="0">
                <a:solidFill>
                  <a:schemeClr val="accent6">
                    <a:lumMod val="75000"/>
                  </a:schemeClr>
                </a:solidFill>
                <a:latin typeface="Calibri" panose="020F0502020204030204"/>
              </a:rPr>
              <a:t>5450</a:t>
            </a:r>
            <a:r>
              <a:rPr lang="ja-JP" altLang="en-US" sz="3199" dirty="0">
                <a:solidFill>
                  <a:schemeClr val="accent6">
                    <a:lumMod val="75000"/>
                  </a:schemeClr>
                </a:solidFill>
                <a:latin typeface="Calibri" panose="020F0502020204030204"/>
              </a:rPr>
              <a:t>円</a:t>
            </a:r>
            <a:endParaRPr lang="en-US" altLang="ja-JP" sz="3199" dirty="0">
              <a:solidFill>
                <a:schemeClr val="accent6">
                  <a:lumMod val="75000"/>
                </a:schemeClr>
              </a:solidFill>
              <a:latin typeface="Calibri" panose="020F0502020204030204"/>
            </a:endParaRPr>
          </a:p>
          <a:p>
            <a:pPr marL="285664" indent="-285664">
              <a:spcBef>
                <a:spcPts val="0"/>
              </a:spcBef>
              <a:spcAft>
                <a:spcPts val="1000"/>
              </a:spcAft>
              <a:buClr>
                <a:prstClr val="white"/>
              </a:buClr>
              <a:buSzPct val="100000"/>
              <a:buFont typeface="Arial"/>
              <a:buChar char="•"/>
            </a:pPr>
            <a:r>
              <a:rPr lang="ja-JP" altLang="en-US" sz="3199" dirty="0">
                <a:solidFill>
                  <a:schemeClr val="accent6">
                    <a:lumMod val="75000"/>
                  </a:schemeClr>
                </a:solidFill>
                <a:latin typeface="Calibri" panose="020F0502020204030204"/>
              </a:rPr>
              <a:t>四種混合ワクチン：</a:t>
            </a:r>
            <a:r>
              <a:rPr lang="en-US" altLang="ja-JP" sz="3199" dirty="0">
                <a:solidFill>
                  <a:schemeClr val="accent6">
                    <a:lumMod val="75000"/>
                  </a:schemeClr>
                </a:solidFill>
                <a:latin typeface="Calibri" panose="020F0502020204030204"/>
              </a:rPr>
              <a:t>6600</a:t>
            </a:r>
            <a:r>
              <a:rPr lang="ja-JP" altLang="en-US" sz="3199" dirty="0">
                <a:solidFill>
                  <a:schemeClr val="accent6">
                    <a:lumMod val="75000"/>
                  </a:schemeClr>
                </a:solidFill>
                <a:latin typeface="Calibri" panose="020F0502020204030204"/>
              </a:rPr>
              <a:t>円</a:t>
            </a:r>
            <a:r>
              <a:rPr lang="ja-JP" altLang="en-US" sz="3199" dirty="0">
                <a:solidFill>
                  <a:srgbClr val="002060"/>
                </a:solidFill>
                <a:latin typeface="Calibri" panose="020F0502020204030204"/>
              </a:rPr>
              <a:t>（</a:t>
            </a:r>
            <a:r>
              <a:rPr lang="ja-JP" altLang="en-US" sz="2800" dirty="0">
                <a:solidFill>
                  <a:srgbClr val="002060"/>
                </a:solidFill>
                <a:latin typeface="Calibri" panose="020F0502020204030204"/>
              </a:rPr>
              <a:t>ジフテリア・百日咳・破傷風・ポリオ）</a:t>
            </a:r>
            <a:endParaRPr lang="en-US" altLang="ja-JP" sz="2800" dirty="0">
              <a:solidFill>
                <a:srgbClr val="002060"/>
              </a:solidFill>
              <a:latin typeface="Calibri" panose="020F0502020204030204"/>
            </a:endParaRPr>
          </a:p>
          <a:p>
            <a:pPr marL="285664" indent="-285664">
              <a:spcBef>
                <a:spcPts val="0"/>
              </a:spcBef>
              <a:spcAft>
                <a:spcPts val="1000"/>
              </a:spcAft>
              <a:buClr>
                <a:prstClr val="white"/>
              </a:buClr>
              <a:buSzPct val="100000"/>
              <a:buFont typeface="Arial"/>
              <a:buChar char="•"/>
            </a:pPr>
            <a:r>
              <a:rPr lang="ja-JP" altLang="en-US" sz="3199" dirty="0">
                <a:solidFill>
                  <a:schemeClr val="accent6">
                    <a:lumMod val="75000"/>
                  </a:schemeClr>
                </a:solidFill>
                <a:latin typeface="Calibri" panose="020F0502020204030204"/>
              </a:rPr>
              <a:t>三種混合ワクチン：</a:t>
            </a:r>
            <a:r>
              <a:rPr lang="en-US" altLang="ja-JP" sz="3199" dirty="0">
                <a:solidFill>
                  <a:schemeClr val="accent6">
                    <a:lumMod val="75000"/>
                  </a:schemeClr>
                </a:solidFill>
                <a:latin typeface="Calibri" panose="020F0502020204030204"/>
              </a:rPr>
              <a:t>1581</a:t>
            </a:r>
            <a:r>
              <a:rPr lang="ja-JP" altLang="en-US" sz="3199" dirty="0">
                <a:solidFill>
                  <a:schemeClr val="accent6">
                    <a:lumMod val="75000"/>
                  </a:schemeClr>
                </a:solidFill>
                <a:latin typeface="Calibri" panose="020F0502020204030204"/>
              </a:rPr>
              <a:t>円</a:t>
            </a:r>
            <a:r>
              <a:rPr lang="ja-JP" altLang="en-US" sz="2800" dirty="0">
                <a:solidFill>
                  <a:srgbClr val="002060"/>
                </a:solidFill>
                <a:latin typeface="Calibri" panose="020F0502020204030204"/>
              </a:rPr>
              <a:t>（ジフテリア・百日咳・破傷風）</a:t>
            </a:r>
            <a:endParaRPr lang="en-US" altLang="ja-JP" sz="2800" dirty="0">
              <a:solidFill>
                <a:srgbClr val="002060"/>
              </a:solidFill>
              <a:latin typeface="Calibri" panose="020F0502020204030204"/>
            </a:endParaRPr>
          </a:p>
          <a:p>
            <a:pPr marL="0" indent="0">
              <a:spcBef>
                <a:spcPts val="0"/>
              </a:spcBef>
              <a:spcAft>
                <a:spcPts val="1000"/>
              </a:spcAft>
              <a:buClr>
                <a:prstClr val="white"/>
              </a:buClr>
              <a:buSzPct val="100000"/>
              <a:buNone/>
            </a:pPr>
            <a:r>
              <a:rPr lang="ja-JP" altLang="en-US" sz="3199" dirty="0">
                <a:solidFill>
                  <a:schemeClr val="accent6">
                    <a:lumMod val="75000"/>
                  </a:schemeClr>
                </a:solidFill>
                <a:latin typeface="Calibri" panose="020F0502020204030204"/>
              </a:rPr>
              <a:t>　 </a:t>
            </a:r>
            <a:r>
              <a:rPr lang="en-US" altLang="ja-JP" sz="3199" dirty="0">
                <a:solidFill>
                  <a:srgbClr val="002060"/>
                </a:solidFill>
                <a:latin typeface="Calibri" panose="020F0502020204030204"/>
              </a:rPr>
              <a:t>2022</a:t>
            </a:r>
            <a:r>
              <a:rPr lang="ja-JP" altLang="en-US" sz="3199" dirty="0">
                <a:solidFill>
                  <a:srgbClr val="002060"/>
                </a:solidFill>
                <a:latin typeface="Calibri" panose="020F0502020204030204"/>
              </a:rPr>
              <a:t>年に生まれた約</a:t>
            </a:r>
            <a:r>
              <a:rPr lang="en-US" altLang="ja-JP" sz="3199" dirty="0">
                <a:solidFill>
                  <a:srgbClr val="002060"/>
                </a:solidFill>
                <a:latin typeface="Calibri" panose="020F0502020204030204"/>
              </a:rPr>
              <a:t>80</a:t>
            </a:r>
            <a:r>
              <a:rPr lang="ja-JP" altLang="en-US" sz="3199" dirty="0">
                <a:solidFill>
                  <a:srgbClr val="002060"/>
                </a:solidFill>
                <a:latin typeface="Calibri" panose="020F0502020204030204"/>
              </a:rPr>
              <a:t>万人の日本の子どもに</a:t>
            </a:r>
            <a:r>
              <a:rPr lang="en-US" altLang="ja-JP" sz="3199" dirty="0">
                <a:solidFill>
                  <a:srgbClr val="002060"/>
                </a:solidFill>
                <a:latin typeface="Calibri" panose="020F0502020204030204"/>
              </a:rPr>
              <a:t>4</a:t>
            </a:r>
            <a:r>
              <a:rPr lang="ja-JP" altLang="en-US" sz="3199" dirty="0">
                <a:solidFill>
                  <a:srgbClr val="002060"/>
                </a:solidFill>
                <a:latin typeface="Calibri" panose="020F0502020204030204"/>
              </a:rPr>
              <a:t>回接種</a:t>
            </a:r>
            <a:endParaRPr lang="en-US" altLang="ja-JP" sz="3199" dirty="0">
              <a:solidFill>
                <a:srgbClr val="002060"/>
              </a:solidFill>
              <a:latin typeface="Calibri" panose="020F0502020204030204"/>
            </a:endParaRPr>
          </a:p>
          <a:p>
            <a:pPr marL="0" indent="0">
              <a:spcBef>
                <a:spcPts val="0"/>
              </a:spcBef>
              <a:spcAft>
                <a:spcPts val="1000"/>
              </a:spcAft>
              <a:buClr>
                <a:prstClr val="white"/>
              </a:buClr>
              <a:buSzPct val="100000"/>
              <a:buNone/>
            </a:pPr>
            <a:r>
              <a:rPr lang="ja-JP" altLang="en-US" sz="3199" dirty="0">
                <a:solidFill>
                  <a:schemeClr val="accent6">
                    <a:lumMod val="75000"/>
                  </a:schemeClr>
                </a:solidFill>
                <a:latin typeface="Calibri" panose="020F0502020204030204"/>
              </a:rPr>
              <a:t>　　</a:t>
            </a:r>
            <a:r>
              <a:rPr lang="ja-JP" altLang="en-US" sz="3199" dirty="0">
                <a:solidFill>
                  <a:srgbClr val="002060"/>
                </a:solidFill>
                <a:latin typeface="Calibri" panose="020F0502020204030204"/>
              </a:rPr>
              <a:t>差額</a:t>
            </a:r>
            <a:r>
              <a:rPr lang="en-US" altLang="ja-JP" sz="3199" dirty="0">
                <a:solidFill>
                  <a:srgbClr val="002060"/>
                </a:solidFill>
                <a:latin typeface="Calibri" panose="020F0502020204030204"/>
              </a:rPr>
              <a:t>5019</a:t>
            </a:r>
            <a:r>
              <a:rPr lang="ja-JP" altLang="en-US" sz="3199" dirty="0">
                <a:solidFill>
                  <a:srgbClr val="002060"/>
                </a:solidFill>
                <a:latin typeface="Calibri" panose="020F0502020204030204"/>
              </a:rPr>
              <a:t>円</a:t>
            </a:r>
            <a:r>
              <a:rPr lang="en-US" altLang="ja-JP" sz="3199" dirty="0">
                <a:solidFill>
                  <a:srgbClr val="002060"/>
                </a:solidFill>
                <a:latin typeface="Calibri" panose="020F0502020204030204"/>
              </a:rPr>
              <a:t>×4</a:t>
            </a:r>
            <a:r>
              <a:rPr lang="ja-JP" altLang="en-US" sz="3199" dirty="0">
                <a:solidFill>
                  <a:srgbClr val="002060"/>
                </a:solidFill>
                <a:latin typeface="Calibri" panose="020F0502020204030204"/>
              </a:rPr>
              <a:t>回</a:t>
            </a:r>
            <a:r>
              <a:rPr lang="en-US" altLang="ja-JP" sz="3199" dirty="0">
                <a:solidFill>
                  <a:srgbClr val="002060"/>
                </a:solidFill>
                <a:latin typeface="Calibri" panose="020F0502020204030204"/>
              </a:rPr>
              <a:t>×80</a:t>
            </a:r>
            <a:r>
              <a:rPr lang="ja-JP" altLang="en-US" sz="3199" dirty="0">
                <a:solidFill>
                  <a:srgbClr val="002060"/>
                </a:solidFill>
                <a:latin typeface="Calibri" panose="020F0502020204030204"/>
              </a:rPr>
              <a:t>万人</a:t>
            </a:r>
            <a:r>
              <a:rPr lang="en-US" altLang="ja-JP" sz="3199" dirty="0">
                <a:solidFill>
                  <a:srgbClr val="002060"/>
                </a:solidFill>
                <a:latin typeface="Calibri" panose="020F0502020204030204"/>
              </a:rPr>
              <a:t>×0.95</a:t>
            </a:r>
            <a:r>
              <a:rPr lang="ja-JP" altLang="en-US" sz="3199" dirty="0">
                <a:solidFill>
                  <a:srgbClr val="002060"/>
                </a:solidFill>
                <a:latin typeface="Calibri" panose="020F0502020204030204"/>
              </a:rPr>
              <a:t>≒</a:t>
            </a:r>
            <a:r>
              <a:rPr lang="en-US" altLang="ja-JP" sz="3199" dirty="0">
                <a:solidFill>
                  <a:srgbClr val="002060"/>
                </a:solidFill>
                <a:latin typeface="Calibri" panose="020F0502020204030204"/>
              </a:rPr>
              <a:t>152</a:t>
            </a:r>
            <a:r>
              <a:rPr lang="ja-JP" altLang="en-US" sz="3199" dirty="0">
                <a:solidFill>
                  <a:srgbClr val="002060"/>
                </a:solidFill>
                <a:latin typeface="Calibri" panose="020F0502020204030204"/>
              </a:rPr>
              <a:t>億</a:t>
            </a:r>
            <a:r>
              <a:rPr lang="en-US" altLang="ja-JP" sz="3199" dirty="0">
                <a:solidFill>
                  <a:srgbClr val="002060"/>
                </a:solidFill>
                <a:latin typeface="Calibri" panose="020F0502020204030204"/>
              </a:rPr>
              <a:t>5</a:t>
            </a:r>
            <a:r>
              <a:rPr lang="ja-JP" altLang="en-US" sz="3199" dirty="0">
                <a:solidFill>
                  <a:srgbClr val="002060"/>
                </a:solidFill>
                <a:latin typeface="Calibri" panose="020F0502020204030204"/>
              </a:rPr>
              <a:t>千万円</a:t>
            </a:r>
            <a:endParaRPr lang="en-US" altLang="ja-JP" sz="3599" dirty="0">
              <a:solidFill>
                <a:srgbClr val="002060"/>
              </a:solidFill>
              <a:latin typeface="Calibri" panose="020F0502020204030204"/>
            </a:endParaRPr>
          </a:p>
          <a:p>
            <a:pPr marL="0" indent="0">
              <a:spcBef>
                <a:spcPts val="0"/>
              </a:spcBef>
              <a:spcAft>
                <a:spcPts val="1000"/>
              </a:spcAft>
              <a:buClr>
                <a:prstClr val="white"/>
              </a:buClr>
              <a:buSzPct val="100000"/>
              <a:buNone/>
            </a:pPr>
            <a:r>
              <a:rPr lang="ja-JP" altLang="en-US" sz="3199" b="1" dirty="0">
                <a:solidFill>
                  <a:srgbClr val="FF0000"/>
                </a:solidFill>
                <a:latin typeface="Calibri" panose="020F0502020204030204"/>
              </a:rPr>
              <a:t>　　</a:t>
            </a:r>
            <a:r>
              <a:rPr lang="en-US" altLang="ja-JP" sz="3199" b="1" dirty="0">
                <a:solidFill>
                  <a:srgbClr val="FF0000"/>
                </a:solidFill>
                <a:latin typeface="Calibri" panose="020F0502020204030204"/>
              </a:rPr>
              <a:t>10</a:t>
            </a:r>
            <a:r>
              <a:rPr lang="ja-JP" altLang="en-US" sz="3199" b="1" dirty="0">
                <a:solidFill>
                  <a:srgbClr val="FF0000"/>
                </a:solidFill>
                <a:latin typeface="Calibri" panose="020F0502020204030204"/>
              </a:rPr>
              <a:t>年遅れると日本国内だけでも</a:t>
            </a:r>
            <a:r>
              <a:rPr lang="en-US" altLang="ja-JP" sz="3199" b="1" dirty="0">
                <a:solidFill>
                  <a:srgbClr val="FF0000"/>
                </a:solidFill>
                <a:latin typeface="Calibri" panose="020F0502020204030204"/>
              </a:rPr>
              <a:t>1,525</a:t>
            </a:r>
            <a:r>
              <a:rPr lang="ja-JP" altLang="en-US" sz="3599" b="1" dirty="0">
                <a:solidFill>
                  <a:srgbClr val="FF0000"/>
                </a:solidFill>
                <a:latin typeface="Calibri" panose="020F0502020204030204"/>
              </a:rPr>
              <a:t>億円以上の損失</a:t>
            </a:r>
            <a:br>
              <a:rPr lang="en-US" altLang="ja-JP" sz="3599" b="1" dirty="0">
                <a:solidFill>
                  <a:schemeClr val="accent6">
                    <a:lumMod val="75000"/>
                  </a:schemeClr>
                </a:solidFill>
                <a:latin typeface="Calibri" panose="020F0502020204030204"/>
              </a:rPr>
            </a:br>
            <a:r>
              <a:rPr lang="ja-JP" altLang="en-US" sz="3599" b="1" dirty="0">
                <a:solidFill>
                  <a:schemeClr val="accent6">
                    <a:lumMod val="75000"/>
                  </a:schemeClr>
                </a:solidFill>
                <a:latin typeface="Calibri" panose="020F0502020204030204"/>
              </a:rPr>
              <a:t>　 </a:t>
            </a:r>
            <a:r>
              <a:rPr lang="ja-JP" altLang="en-US" sz="3599" b="1" dirty="0">
                <a:solidFill>
                  <a:srgbClr val="002060"/>
                </a:solidFill>
                <a:latin typeface="Calibri" panose="020F0502020204030204"/>
              </a:rPr>
              <a:t>法律は国の法律だが費用は各市区</a:t>
            </a:r>
            <a:r>
              <a:rPr lang="ja-JP" altLang="en-US" sz="3600" b="1" dirty="0">
                <a:solidFill>
                  <a:srgbClr val="002060"/>
                </a:solidFill>
                <a:latin typeface="Calibri" panose="020F0502020204030204"/>
              </a:rPr>
              <a:t>町村</a:t>
            </a:r>
            <a:r>
              <a:rPr lang="ja-JP" altLang="en-US" sz="3199" b="1" dirty="0">
                <a:solidFill>
                  <a:srgbClr val="002060"/>
                </a:solidFill>
                <a:latin typeface="Calibri" panose="020F0502020204030204"/>
              </a:rPr>
              <a:t>の会計から支出</a:t>
            </a:r>
            <a:endParaRPr lang="ja-JP" altLang="en-US" sz="3199" dirty="0">
              <a:solidFill>
                <a:srgbClr val="002060"/>
              </a:solidFill>
            </a:endParaRPr>
          </a:p>
        </p:txBody>
      </p:sp>
      <p:pic>
        <p:nvPicPr>
          <p:cNvPr id="5" name="Picture 5">
            <a:extLst>
              <a:ext uri="{FF2B5EF4-FFF2-40B4-BE49-F238E27FC236}">
                <a16:creationId xmlns:a16="http://schemas.microsoft.com/office/drawing/2014/main" id="{11A8CF92-BE87-8FB5-6254-4BCCD6BDEEB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60396" y="218749"/>
            <a:ext cx="1434407" cy="512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409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At the G20 Osaka Summit 2019, leaders continue historical support. ©G20">
            <a:extLst>
              <a:ext uri="{FF2B5EF4-FFF2-40B4-BE49-F238E27FC236}">
                <a16:creationId xmlns:a16="http://schemas.microsoft.com/office/drawing/2014/main" id="{E6CFBB6F-9B5A-4974-803E-FC2EF6264DE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78047" y="1"/>
            <a:ext cx="10435905" cy="6857999"/>
          </a:xfrm>
          <a:prstGeom prst="rect">
            <a:avLst/>
          </a:prstGeom>
          <a:noFill/>
          <a:ln>
            <a:noFill/>
          </a:ln>
        </p:spPr>
      </p:pic>
    </p:spTree>
    <p:extLst>
      <p:ext uri="{BB962C8B-B14F-4D97-AF65-F5344CB8AC3E}">
        <p14:creationId xmlns:p14="http://schemas.microsoft.com/office/powerpoint/2010/main" val="2501996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190B77-CE8B-467F-BC39-B1F770645018}"/>
              </a:ext>
            </a:extLst>
          </p:cNvPr>
          <p:cNvSpPr>
            <a:spLocks noGrp="1"/>
          </p:cNvSpPr>
          <p:nvPr>
            <p:ph type="title"/>
          </p:nvPr>
        </p:nvSpPr>
        <p:spPr>
          <a:xfrm>
            <a:off x="488533" y="609600"/>
            <a:ext cx="10972800" cy="629174"/>
          </a:xfrm>
        </p:spPr>
        <p:txBody>
          <a:bodyPr/>
          <a:lstStyle/>
          <a:p>
            <a:r>
              <a:rPr kumimoji="1" lang="en-US" altLang="ja-JP" sz="3600" b="1" dirty="0"/>
              <a:t>2019</a:t>
            </a:r>
            <a:r>
              <a:rPr kumimoji="1" lang="ja-JP" altLang="en-US" sz="3600" b="1" dirty="0"/>
              <a:t>年</a:t>
            </a:r>
            <a:r>
              <a:rPr kumimoji="1" lang="en-US" altLang="ja-JP" sz="3600" b="1" dirty="0"/>
              <a:t>6</a:t>
            </a:r>
            <a:r>
              <a:rPr kumimoji="1" lang="ja-JP" altLang="en-US" sz="3600" b="1" dirty="0"/>
              <a:t>月</a:t>
            </a:r>
            <a:r>
              <a:rPr kumimoji="1" lang="en-US" altLang="ja-JP" sz="3600" b="1" dirty="0"/>
              <a:t>28</a:t>
            </a:r>
            <a:r>
              <a:rPr kumimoji="1" lang="ja-JP" altLang="en-US" sz="3600" b="1" dirty="0"/>
              <a:t>、</a:t>
            </a:r>
            <a:r>
              <a:rPr kumimoji="1" lang="en-US" altLang="ja-JP" sz="3600" b="1" dirty="0"/>
              <a:t>29</a:t>
            </a:r>
            <a:r>
              <a:rPr kumimoji="1" lang="ja-JP" altLang="en-US" sz="3600" b="1" dirty="0"/>
              <a:t>日の</a:t>
            </a:r>
            <a:r>
              <a:rPr kumimoji="1" lang="en-US" altLang="ja-JP" sz="3600" b="1" dirty="0"/>
              <a:t>G20</a:t>
            </a:r>
            <a:r>
              <a:rPr kumimoji="1" lang="ja-JP" altLang="en-US" sz="3600" b="1" dirty="0"/>
              <a:t>宣言（大阪）</a:t>
            </a:r>
          </a:p>
        </p:txBody>
      </p:sp>
      <p:sp>
        <p:nvSpPr>
          <p:cNvPr id="3" name="コンテンツ プレースホルダー 2">
            <a:extLst>
              <a:ext uri="{FF2B5EF4-FFF2-40B4-BE49-F238E27FC236}">
                <a16:creationId xmlns:a16="http://schemas.microsoft.com/office/drawing/2014/main" id="{964AD2E0-2BAB-4A86-A3A5-B1D9CF5F0402}"/>
              </a:ext>
            </a:extLst>
          </p:cNvPr>
          <p:cNvSpPr>
            <a:spLocks noGrp="1"/>
          </p:cNvSpPr>
          <p:nvPr>
            <p:ph idx="1"/>
          </p:nvPr>
        </p:nvSpPr>
        <p:spPr>
          <a:xfrm>
            <a:off x="609600" y="1600201"/>
            <a:ext cx="10972800" cy="5094214"/>
          </a:xfrm>
        </p:spPr>
        <p:txBody>
          <a:bodyPr>
            <a:normAutofit/>
          </a:bodyPr>
          <a:lstStyle/>
          <a:p>
            <a:pPr marL="0" indent="0">
              <a:buNone/>
            </a:pPr>
            <a:r>
              <a:rPr lang="ja-JP" altLang="en-US" sz="4400" dirty="0"/>
              <a:t>「我々はポリオ根絶とエイズ、結核、マラリアの流行を終わらせるという我々のコミットメントを再確認し、・・・・・」</a:t>
            </a:r>
            <a:endParaRPr lang="en-US" altLang="ja-JP" sz="4400" dirty="0"/>
          </a:p>
          <a:p>
            <a:pPr marL="0" indent="0">
              <a:buNone/>
            </a:pPr>
            <a:endParaRPr lang="en-US" altLang="ja-JP" sz="4800" dirty="0"/>
          </a:p>
          <a:p>
            <a:pPr marL="0" indent="0" algn="ctr">
              <a:buNone/>
            </a:pPr>
            <a:r>
              <a:rPr lang="en-US" altLang="ja-JP" sz="4400" dirty="0">
                <a:solidFill>
                  <a:srgbClr val="FF0000"/>
                </a:solidFill>
              </a:rPr>
              <a:t>2026</a:t>
            </a:r>
            <a:r>
              <a:rPr lang="ja-JP" altLang="en-US" sz="4400" dirty="0">
                <a:solidFill>
                  <a:srgbClr val="FF0000"/>
                </a:solidFill>
              </a:rPr>
              <a:t>年にポリオが根絶できるように行動！</a:t>
            </a:r>
            <a:endParaRPr lang="en-US" altLang="ja-JP" sz="4400" dirty="0">
              <a:solidFill>
                <a:srgbClr val="FF0000"/>
              </a:solidFill>
            </a:endParaRPr>
          </a:p>
          <a:p>
            <a:pPr marL="0" indent="0" algn="ctr">
              <a:buNone/>
            </a:pPr>
            <a:endParaRPr lang="ja-JP" altLang="en-US" sz="4800" b="1" dirty="0">
              <a:solidFill>
                <a:srgbClr val="FF0000"/>
              </a:solidFill>
            </a:endParaRPr>
          </a:p>
          <a:p>
            <a:endParaRPr lang="ja-JP" altLang="en-US" dirty="0"/>
          </a:p>
          <a:p>
            <a:endParaRPr kumimoji="1" lang="ja-JP" altLang="en-US" dirty="0"/>
          </a:p>
        </p:txBody>
      </p:sp>
      <p:pic>
        <p:nvPicPr>
          <p:cNvPr id="7" name="図 6">
            <a:extLst>
              <a:ext uri="{FF2B5EF4-FFF2-40B4-BE49-F238E27FC236}">
                <a16:creationId xmlns:a16="http://schemas.microsoft.com/office/drawing/2014/main" id="{134C737A-6A02-4D40-910F-E008BFB2DA5A}"/>
              </a:ext>
            </a:extLst>
          </p:cNvPr>
          <p:cNvPicPr>
            <a:picLocks noChangeAspect="1"/>
          </p:cNvPicPr>
          <p:nvPr/>
        </p:nvPicPr>
        <p:blipFill>
          <a:blip r:embed="rId2"/>
          <a:stretch>
            <a:fillRect/>
          </a:stretch>
        </p:blipFill>
        <p:spPr>
          <a:xfrm>
            <a:off x="10166604" y="81680"/>
            <a:ext cx="1908213" cy="457240"/>
          </a:xfrm>
          <a:prstGeom prst="rect">
            <a:avLst/>
          </a:prstGeom>
        </p:spPr>
      </p:pic>
      <p:pic>
        <p:nvPicPr>
          <p:cNvPr id="8" name="図 7">
            <a:extLst>
              <a:ext uri="{FF2B5EF4-FFF2-40B4-BE49-F238E27FC236}">
                <a16:creationId xmlns:a16="http://schemas.microsoft.com/office/drawing/2014/main" id="{D625C470-A852-46F3-8AC3-49EDD98DAB57}"/>
              </a:ext>
            </a:extLst>
          </p:cNvPr>
          <p:cNvPicPr>
            <a:picLocks noChangeAspect="1"/>
          </p:cNvPicPr>
          <p:nvPr/>
        </p:nvPicPr>
        <p:blipFill>
          <a:blip r:embed="rId3"/>
          <a:stretch>
            <a:fillRect/>
          </a:stretch>
        </p:blipFill>
        <p:spPr>
          <a:xfrm>
            <a:off x="0" y="6284808"/>
            <a:ext cx="1583703" cy="581456"/>
          </a:xfrm>
          <a:prstGeom prst="rect">
            <a:avLst/>
          </a:prstGeom>
        </p:spPr>
      </p:pic>
    </p:spTree>
    <p:extLst>
      <p:ext uri="{BB962C8B-B14F-4D97-AF65-F5344CB8AC3E}">
        <p14:creationId xmlns:p14="http://schemas.microsoft.com/office/powerpoint/2010/main" val="1524546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4">
            <a:extLst>
              <a:ext uri="{FF2B5EF4-FFF2-40B4-BE49-F238E27FC236}">
                <a16:creationId xmlns:a16="http://schemas.microsoft.com/office/drawing/2014/main" id="{8116AC0D-3B65-47D7-BC52-F17C0156FC21}"/>
              </a:ext>
            </a:extLst>
          </p:cNvPr>
          <p:cNvSpPr>
            <a:spLocks noGrp="1"/>
          </p:cNvSpPr>
          <p:nvPr>
            <p:ph idx="1"/>
          </p:nvPr>
        </p:nvSpPr>
        <p:spPr/>
        <p:txBody>
          <a:bodyPr>
            <a:normAutofit lnSpcReduction="10000"/>
          </a:bodyPr>
          <a:lstStyle/>
          <a:p>
            <a:r>
              <a:rPr lang="en-US" altLang="ja-JP" sz="2800" b="1" dirty="0"/>
              <a:t>2019</a:t>
            </a:r>
            <a:r>
              <a:rPr lang="ja-JP" altLang="en-US" sz="2800" b="1" dirty="0"/>
              <a:t>年新型コロナウイルス感染症が・・・</a:t>
            </a:r>
            <a:endParaRPr kumimoji="1" lang="en-US" altLang="ja-JP" sz="2800" dirty="0"/>
          </a:p>
          <a:p>
            <a:endParaRPr lang="en-US" altLang="ja-JP" dirty="0"/>
          </a:p>
          <a:p>
            <a:r>
              <a:rPr kumimoji="1" lang="en-US" altLang="ja-JP" sz="2800" dirty="0"/>
              <a:t>2020</a:t>
            </a:r>
            <a:r>
              <a:rPr kumimoji="1" lang="ja-JP" altLang="en-US" sz="2800" dirty="0"/>
              <a:t>年：ナイジェリアのポリオ根絶が宣言され、</a:t>
            </a:r>
            <a:br>
              <a:rPr kumimoji="1" lang="en-US" altLang="ja-JP" sz="2800" dirty="0"/>
            </a:br>
            <a:r>
              <a:rPr kumimoji="1" lang="ja-JP" altLang="en-US" sz="2800" dirty="0"/>
              <a:t>　　</a:t>
            </a:r>
            <a:r>
              <a:rPr kumimoji="1" lang="ja-JP" altLang="en-US" sz="2800" b="1" dirty="0">
                <a:solidFill>
                  <a:srgbClr val="FF0000"/>
                </a:solidFill>
              </a:rPr>
              <a:t>常在国はアフガニスタン、パキスタンの</a:t>
            </a:r>
            <a:r>
              <a:rPr kumimoji="1" lang="en-US" altLang="ja-JP" sz="2800" b="1" dirty="0">
                <a:solidFill>
                  <a:srgbClr val="FF0000"/>
                </a:solidFill>
              </a:rPr>
              <a:t>2</a:t>
            </a:r>
            <a:r>
              <a:rPr kumimoji="1" lang="ja-JP" altLang="en-US" sz="2800" b="1" dirty="0">
                <a:solidFill>
                  <a:srgbClr val="FF0000"/>
                </a:solidFill>
              </a:rPr>
              <a:t>か国のみ</a:t>
            </a:r>
            <a:endParaRPr kumimoji="1" lang="en-US" altLang="ja-JP" sz="2800" b="1" dirty="0">
              <a:solidFill>
                <a:srgbClr val="FF0000"/>
              </a:solidFill>
            </a:endParaRPr>
          </a:p>
          <a:p>
            <a:endParaRPr lang="en-US" altLang="ja-JP" b="1" dirty="0">
              <a:solidFill>
                <a:srgbClr val="FF0000"/>
              </a:solidFill>
            </a:endParaRPr>
          </a:p>
          <a:p>
            <a:r>
              <a:rPr kumimoji="1" lang="ja-JP" altLang="en-US" sz="2800" b="1" dirty="0">
                <a:solidFill>
                  <a:srgbClr val="FF0000"/>
                </a:solidFill>
              </a:rPr>
              <a:t>当初</a:t>
            </a:r>
            <a:r>
              <a:rPr kumimoji="1" lang="en-US" altLang="ja-JP" sz="2800" b="1" dirty="0">
                <a:solidFill>
                  <a:srgbClr val="FF0000"/>
                </a:solidFill>
              </a:rPr>
              <a:t>2000</a:t>
            </a:r>
            <a:r>
              <a:rPr kumimoji="1" lang="ja-JP" altLang="en-US" sz="2800" b="1" dirty="0">
                <a:solidFill>
                  <a:srgbClr val="FF0000"/>
                </a:solidFill>
              </a:rPr>
              <a:t>年の根絶達成は</a:t>
            </a:r>
            <a:r>
              <a:rPr kumimoji="1" lang="en-US" altLang="ja-JP" sz="2800" b="1" dirty="0">
                <a:solidFill>
                  <a:srgbClr val="FF0000"/>
                </a:solidFill>
              </a:rPr>
              <a:t>2005</a:t>
            </a:r>
            <a:r>
              <a:rPr kumimoji="1" lang="ja-JP" altLang="en-US" sz="2800" b="1" dirty="0">
                <a:solidFill>
                  <a:srgbClr val="FF0000"/>
                </a:solidFill>
              </a:rPr>
              <a:t>年に、さらに遅れて</a:t>
            </a:r>
            <a:br>
              <a:rPr lang="en-US" altLang="ja-JP" b="1" dirty="0">
                <a:solidFill>
                  <a:srgbClr val="FF0000"/>
                </a:solidFill>
              </a:rPr>
            </a:br>
            <a:r>
              <a:rPr kumimoji="1" lang="ja-JP" altLang="en-US" sz="2800" b="1" dirty="0">
                <a:solidFill>
                  <a:srgbClr val="FF0000"/>
                </a:solidFill>
              </a:rPr>
              <a:t>現在は</a:t>
            </a:r>
            <a:r>
              <a:rPr kumimoji="1" lang="en-US" altLang="ja-JP" sz="2800" b="1" dirty="0">
                <a:solidFill>
                  <a:srgbClr val="FF0000"/>
                </a:solidFill>
              </a:rPr>
              <a:t>2023-2026</a:t>
            </a:r>
            <a:r>
              <a:rPr kumimoji="1" lang="ja-JP" altLang="en-US" sz="2800" b="1" dirty="0">
                <a:solidFill>
                  <a:srgbClr val="FF0000"/>
                </a:solidFill>
              </a:rPr>
              <a:t>年の行動計画で進行中</a:t>
            </a:r>
            <a:endParaRPr kumimoji="1" lang="en-US" altLang="ja-JP" sz="2800" b="1" dirty="0">
              <a:solidFill>
                <a:srgbClr val="FF0000"/>
              </a:solidFill>
            </a:endParaRPr>
          </a:p>
          <a:p>
            <a:endParaRPr kumimoji="1" lang="en-US" altLang="ja-JP" sz="2800" b="1" dirty="0">
              <a:solidFill>
                <a:srgbClr val="FF0000"/>
              </a:solidFill>
            </a:endParaRPr>
          </a:p>
          <a:p>
            <a:r>
              <a:rPr kumimoji="1" lang="ja-JP" altLang="en-US" sz="3600" b="1" dirty="0"/>
              <a:t>あとチョット、もうチョット詐欺じゃない？</a:t>
            </a:r>
            <a:endParaRPr kumimoji="1" lang="en-US" altLang="ja-JP" sz="3600" b="1" dirty="0"/>
          </a:p>
          <a:p>
            <a:endParaRPr lang="ja-JP" altLang="en-US" dirty="0"/>
          </a:p>
        </p:txBody>
      </p:sp>
      <p:pic>
        <p:nvPicPr>
          <p:cNvPr id="6" name="図 5">
            <a:extLst>
              <a:ext uri="{FF2B5EF4-FFF2-40B4-BE49-F238E27FC236}">
                <a16:creationId xmlns:a16="http://schemas.microsoft.com/office/drawing/2014/main" id="{85C760F5-8A8D-4CE3-9442-E505AA24AB01}"/>
              </a:ext>
            </a:extLst>
          </p:cNvPr>
          <p:cNvPicPr>
            <a:picLocks noChangeAspect="1"/>
          </p:cNvPicPr>
          <p:nvPr/>
        </p:nvPicPr>
        <p:blipFill>
          <a:blip r:embed="rId2"/>
          <a:stretch>
            <a:fillRect/>
          </a:stretch>
        </p:blipFill>
        <p:spPr>
          <a:xfrm>
            <a:off x="0" y="6284808"/>
            <a:ext cx="1583703" cy="581456"/>
          </a:xfrm>
          <a:prstGeom prst="rect">
            <a:avLst/>
          </a:prstGeom>
        </p:spPr>
      </p:pic>
      <p:pic>
        <p:nvPicPr>
          <p:cNvPr id="7" name="図 6">
            <a:extLst>
              <a:ext uri="{FF2B5EF4-FFF2-40B4-BE49-F238E27FC236}">
                <a16:creationId xmlns:a16="http://schemas.microsoft.com/office/drawing/2014/main" id="{5050C219-E63F-4B72-844B-B692D362AAB7}"/>
              </a:ext>
            </a:extLst>
          </p:cNvPr>
          <p:cNvPicPr>
            <a:picLocks noChangeAspect="1"/>
          </p:cNvPicPr>
          <p:nvPr/>
        </p:nvPicPr>
        <p:blipFill>
          <a:blip r:embed="rId3"/>
          <a:stretch>
            <a:fillRect/>
          </a:stretch>
        </p:blipFill>
        <p:spPr>
          <a:xfrm>
            <a:off x="10166604" y="81680"/>
            <a:ext cx="1908213" cy="457240"/>
          </a:xfrm>
          <a:prstGeom prst="rect">
            <a:avLst/>
          </a:prstGeom>
        </p:spPr>
      </p:pic>
      <p:sp>
        <p:nvSpPr>
          <p:cNvPr id="10" name="タイトル 9">
            <a:extLst>
              <a:ext uri="{FF2B5EF4-FFF2-40B4-BE49-F238E27FC236}">
                <a16:creationId xmlns:a16="http://schemas.microsoft.com/office/drawing/2014/main" id="{83DCAA44-FF0B-49BC-A000-28B9DB6C267B}"/>
              </a:ext>
            </a:extLst>
          </p:cNvPr>
          <p:cNvSpPr txBox="1">
            <a:spLocks noGrp="1"/>
          </p:cNvSpPr>
          <p:nvPr>
            <p:ph type="title"/>
          </p:nvPr>
        </p:nvSpPr>
        <p:spPr>
          <a:xfrm>
            <a:off x="605110" y="587750"/>
            <a:ext cx="10515600" cy="594522"/>
          </a:xfrm>
          <a:prstGeom prst="rect">
            <a:avLst/>
          </a:prstGeom>
          <a:noFill/>
        </p:spPr>
        <p:txBody>
          <a:bodyPr wrap="square">
            <a:spAutoFit/>
          </a:bodyPr>
          <a:lstStyle/>
          <a:p>
            <a:r>
              <a:rPr lang="ja-JP" altLang="en-US" sz="3600" b="1" dirty="0">
                <a:solidFill>
                  <a:srgbClr val="0070C0"/>
                </a:solidFill>
                <a:highlight>
                  <a:srgbClr val="FFFF00"/>
                </a:highlight>
              </a:rPr>
              <a:t>国際ロータリーのポリオ根絶活動の軌跡（</a:t>
            </a:r>
            <a:r>
              <a:rPr lang="en-US" altLang="ja-JP" sz="3600" b="1" dirty="0">
                <a:solidFill>
                  <a:srgbClr val="0070C0"/>
                </a:solidFill>
                <a:highlight>
                  <a:srgbClr val="FFFF00"/>
                </a:highlight>
              </a:rPr>
              <a:t>5</a:t>
            </a:r>
            <a:r>
              <a:rPr lang="ja-JP" altLang="en-US" sz="3600" b="1" dirty="0">
                <a:solidFill>
                  <a:srgbClr val="0070C0"/>
                </a:solidFill>
                <a:highlight>
                  <a:srgbClr val="FFFF00"/>
                </a:highlight>
              </a:rPr>
              <a:t>）</a:t>
            </a:r>
            <a:endParaRPr lang="ja-JP" altLang="en-US" sz="3600" dirty="0"/>
          </a:p>
        </p:txBody>
      </p:sp>
    </p:spTree>
    <p:extLst>
      <p:ext uri="{BB962C8B-B14F-4D97-AF65-F5344CB8AC3E}">
        <p14:creationId xmlns:p14="http://schemas.microsoft.com/office/powerpoint/2010/main" val="138255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anim calcmode="lin" valueType="num">
                                      <p:cBhvr additive="base">
                                        <p:cTn id="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d_cvrRZaflFwZ3">
            <a:hlinkClick r:id="" action="ppaction://media"/>
            <a:extLst>
              <a:ext uri="{FF2B5EF4-FFF2-40B4-BE49-F238E27FC236}">
                <a16:creationId xmlns:a16="http://schemas.microsoft.com/office/drawing/2014/main" id="{49EED7C3-906F-456C-837D-BF622E22AF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075" y="92075"/>
            <a:ext cx="12192000" cy="6858000"/>
          </a:xfrm>
          <a:prstGeom prst="rect">
            <a:avLst/>
          </a:prstGeom>
        </p:spPr>
      </p:pic>
    </p:spTree>
    <p:extLst>
      <p:ext uri="{BB962C8B-B14F-4D97-AF65-F5344CB8AC3E}">
        <p14:creationId xmlns:p14="http://schemas.microsoft.com/office/powerpoint/2010/main" val="916919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0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BB1F7B-0F79-4345-AA13-BE0651AEC7E2}"/>
              </a:ext>
            </a:extLst>
          </p:cNvPr>
          <p:cNvSpPr>
            <a:spLocks noGrp="1"/>
          </p:cNvSpPr>
          <p:nvPr>
            <p:ph type="title"/>
          </p:nvPr>
        </p:nvSpPr>
        <p:spPr>
          <a:xfrm>
            <a:off x="1072801" y="907113"/>
            <a:ext cx="10364451" cy="526471"/>
          </a:xfrm>
        </p:spPr>
        <p:txBody>
          <a:bodyPr>
            <a:normAutofit fontScale="90000"/>
          </a:bodyPr>
          <a:lstStyle/>
          <a:p>
            <a:r>
              <a:rPr kumimoji="1" lang="ja-JP" altLang="en-US" b="1" dirty="0"/>
              <a:t>ポリオ根絶戦略</a:t>
            </a:r>
            <a:r>
              <a:rPr lang="en-US" altLang="ja-JP" b="1" dirty="0"/>
              <a:t>2022-26</a:t>
            </a:r>
            <a:r>
              <a:rPr lang="ja-JP" altLang="en-US" b="1" dirty="0"/>
              <a:t>（</a:t>
            </a:r>
            <a:r>
              <a:rPr lang="en-US" altLang="ja-JP" b="1" dirty="0"/>
              <a:t>GPEI)</a:t>
            </a:r>
            <a:r>
              <a:rPr lang="ja-JP" altLang="en-US" sz="2000" dirty="0">
                <a:latin typeface="HGS創英角ﾎﾟｯﾌﾟ体" panose="040B0A00000000000000" pitchFamily="50" charset="-128"/>
                <a:ea typeface="HGS創英角ﾎﾟｯﾌﾟ体" panose="040B0A00000000000000" pitchFamily="50" charset="-128"/>
              </a:rPr>
              <a:t>（</a:t>
            </a:r>
            <a:r>
              <a:rPr lang="en-US" altLang="ja-JP" sz="2000" dirty="0">
                <a:latin typeface="HGS創英角ﾎﾟｯﾌﾟ体" panose="040B0A00000000000000" pitchFamily="50" charset="-128"/>
                <a:ea typeface="HGS創英角ﾎﾟｯﾌﾟ体" panose="040B0A00000000000000" pitchFamily="50" charset="-128"/>
              </a:rPr>
              <a:t>JUNE.2021</a:t>
            </a:r>
            <a:r>
              <a:rPr lang="ja-JP" altLang="en-US" sz="2000" dirty="0">
                <a:latin typeface="HGS創英角ﾎﾟｯﾌﾟ体" panose="040B0A00000000000000" pitchFamily="50" charset="-128"/>
                <a:ea typeface="HGS創英角ﾎﾟｯﾌﾟ体" panose="040B0A00000000000000" pitchFamily="50" charset="-128"/>
              </a:rPr>
              <a:t>）その１</a:t>
            </a:r>
            <a:endParaRPr kumimoji="1" lang="ja-JP" altLang="en-US" dirty="0"/>
          </a:p>
        </p:txBody>
      </p:sp>
      <p:sp>
        <p:nvSpPr>
          <p:cNvPr id="3" name="コンテンツ プレースホルダー 2">
            <a:extLst>
              <a:ext uri="{FF2B5EF4-FFF2-40B4-BE49-F238E27FC236}">
                <a16:creationId xmlns:a16="http://schemas.microsoft.com/office/drawing/2014/main" id="{57B1A3EC-7D73-452D-A4D1-8DC9374106B5}"/>
              </a:ext>
            </a:extLst>
          </p:cNvPr>
          <p:cNvSpPr>
            <a:spLocks noGrp="1"/>
          </p:cNvSpPr>
          <p:nvPr>
            <p:ph sz="quarter" idx="13"/>
          </p:nvPr>
        </p:nvSpPr>
        <p:spPr>
          <a:xfrm>
            <a:off x="913150" y="2038547"/>
            <a:ext cx="10363826" cy="3757956"/>
          </a:xfrm>
        </p:spPr>
        <p:txBody>
          <a:bodyPr>
            <a:noAutofit/>
          </a:bodyPr>
          <a:lstStyle/>
          <a:p>
            <a:pPr marL="0" indent="0" algn="l">
              <a:buNone/>
            </a:pPr>
            <a:r>
              <a:rPr lang="en-US" altLang="ja-JP" sz="2800" b="1" i="0" dirty="0">
                <a:solidFill>
                  <a:srgbClr val="39424A"/>
                </a:solidFill>
                <a:effectLst/>
                <a:latin typeface="Meiryo" panose="020B0604030504040204" pitchFamily="50" charset="-128"/>
                <a:ea typeface="Meiryo" panose="020B0604030504040204" pitchFamily="50" charset="-128"/>
              </a:rPr>
              <a:t>1.</a:t>
            </a:r>
            <a:r>
              <a:rPr lang="ja-JP" altLang="en-US" sz="2800" b="1" i="0" dirty="0">
                <a:solidFill>
                  <a:srgbClr val="39424A"/>
                </a:solidFill>
                <a:effectLst/>
                <a:latin typeface="Meiryo" panose="020B0604030504040204" pitchFamily="50" charset="-128"/>
                <a:ea typeface="Meiryo" panose="020B0604030504040204" pitchFamily="50" charset="-128"/>
              </a:rPr>
              <a:t>政治的アドボカシー</a:t>
            </a:r>
            <a:r>
              <a:rPr lang="en-US" altLang="ja-JP" sz="2800" b="1" i="0" dirty="0">
                <a:solidFill>
                  <a:srgbClr val="39424A"/>
                </a:solidFill>
                <a:effectLst/>
                <a:latin typeface="Meiryo" panose="020B0604030504040204" pitchFamily="50" charset="-128"/>
                <a:ea typeface="Meiryo" panose="020B0604030504040204" pitchFamily="50" charset="-128"/>
              </a:rPr>
              <a:t>:</a:t>
            </a:r>
            <a:r>
              <a:rPr lang="ja-JP" altLang="en-US" sz="2800" b="0" i="0" dirty="0">
                <a:solidFill>
                  <a:srgbClr val="39424A"/>
                </a:solidFill>
                <a:effectLst/>
                <a:latin typeface="Meiryo" panose="020B0604030504040204" pitchFamily="50" charset="-128"/>
                <a:ea typeface="Meiryo" panose="020B0604030504040204" pitchFamily="50" charset="-128"/>
              </a:rPr>
              <a:t> 政府と協力して、発症者が出た場合に迅速かつ効果的に対応するために一層の緊急性と責任意識を生み出す。国や州・地方レベルの人びととの関係と信頼を築き、ポリオ根絶プログラムの利点についてより深い理解を生み出す。アフガニスタンの一部地域における戸別訪問の予防接種への禁止に対処する方法を模索する</a:t>
            </a:r>
            <a:r>
              <a:rPr lang="ja-JP" altLang="en-US" sz="3200" b="0" i="0" dirty="0">
                <a:solidFill>
                  <a:srgbClr val="39424A"/>
                </a:solidFill>
                <a:effectLst/>
                <a:latin typeface="Meiryo" panose="020B0604030504040204" pitchFamily="50" charset="-128"/>
                <a:ea typeface="Meiryo" panose="020B0604030504040204" pitchFamily="50" charset="-128"/>
              </a:rPr>
              <a:t>。</a:t>
            </a:r>
          </a:p>
        </p:txBody>
      </p:sp>
      <p:pic>
        <p:nvPicPr>
          <p:cNvPr id="4" name="Picture 5">
            <a:extLst>
              <a:ext uri="{FF2B5EF4-FFF2-40B4-BE49-F238E27FC236}">
                <a16:creationId xmlns:a16="http://schemas.microsoft.com/office/drawing/2014/main" id="{9B01E248-E9E1-4040-A1D0-C20D92C6B5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60396" y="234514"/>
            <a:ext cx="1434407" cy="512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4">
            <a:extLst>
              <a:ext uri="{FF2B5EF4-FFF2-40B4-BE49-F238E27FC236}">
                <a16:creationId xmlns:a16="http://schemas.microsoft.com/office/drawing/2014/main" id="{2F33B246-8E13-7709-9471-28F36E244A83}"/>
              </a:ext>
            </a:extLst>
          </p:cNvPr>
          <p:cNvPicPr>
            <a:picLocks noChangeAspect="1"/>
          </p:cNvPicPr>
          <p:nvPr/>
        </p:nvPicPr>
        <p:blipFill>
          <a:blip r:embed="rId3"/>
          <a:stretch>
            <a:fillRect/>
          </a:stretch>
        </p:blipFill>
        <p:spPr>
          <a:xfrm>
            <a:off x="0" y="6284808"/>
            <a:ext cx="1583703" cy="581456"/>
          </a:xfrm>
          <a:prstGeom prst="rect">
            <a:avLst/>
          </a:prstGeom>
        </p:spPr>
      </p:pic>
    </p:spTree>
    <p:extLst>
      <p:ext uri="{BB962C8B-B14F-4D97-AF65-F5344CB8AC3E}">
        <p14:creationId xmlns:p14="http://schemas.microsoft.com/office/powerpoint/2010/main" val="674344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9A7FC3-EE2E-46FD-BBA7-B3EA7386F490}"/>
              </a:ext>
            </a:extLst>
          </p:cNvPr>
          <p:cNvSpPr>
            <a:spLocks noGrp="1"/>
          </p:cNvSpPr>
          <p:nvPr>
            <p:ph type="title"/>
          </p:nvPr>
        </p:nvSpPr>
        <p:spPr>
          <a:xfrm>
            <a:off x="913148" y="943678"/>
            <a:ext cx="10364451" cy="518520"/>
          </a:xfrm>
        </p:spPr>
        <p:txBody>
          <a:bodyPr>
            <a:normAutofit fontScale="90000"/>
          </a:bodyPr>
          <a:lstStyle/>
          <a:p>
            <a:r>
              <a:rPr kumimoji="1" lang="ja-JP" altLang="en-US" b="1" dirty="0"/>
              <a:t>ポリオ根絶戦略</a:t>
            </a:r>
            <a:r>
              <a:rPr lang="en-US" altLang="ja-JP" b="1" dirty="0"/>
              <a:t>2022-26(GPEI)</a:t>
            </a:r>
            <a:r>
              <a:rPr lang="ja-JP" altLang="en-US" sz="2000" dirty="0">
                <a:latin typeface="HGS創英角ﾎﾟｯﾌﾟ体" panose="040B0A00000000000000" pitchFamily="50" charset="-128"/>
                <a:ea typeface="HGS創英角ﾎﾟｯﾌﾟ体" panose="040B0A00000000000000" pitchFamily="50" charset="-128"/>
              </a:rPr>
              <a:t>（</a:t>
            </a:r>
            <a:r>
              <a:rPr lang="en-US" altLang="ja-JP" sz="2000" dirty="0">
                <a:latin typeface="HGS創英角ﾎﾟｯﾌﾟ体" panose="040B0A00000000000000" pitchFamily="50" charset="-128"/>
                <a:ea typeface="HGS創英角ﾎﾟｯﾌﾟ体" panose="040B0A00000000000000" pitchFamily="50" charset="-128"/>
              </a:rPr>
              <a:t>JUNE.2021</a:t>
            </a:r>
            <a:r>
              <a:rPr lang="ja-JP" altLang="en-US" sz="2000" dirty="0">
                <a:latin typeface="HGS創英角ﾎﾟｯﾌﾟ体" panose="040B0A00000000000000" pitchFamily="50" charset="-128"/>
                <a:ea typeface="HGS創英角ﾎﾟｯﾌﾟ体" panose="040B0A00000000000000" pitchFamily="50" charset="-128"/>
              </a:rPr>
              <a:t>）その２</a:t>
            </a:r>
            <a:endParaRPr kumimoji="1" lang="ja-JP" altLang="en-US" dirty="0"/>
          </a:p>
        </p:txBody>
      </p:sp>
      <p:sp>
        <p:nvSpPr>
          <p:cNvPr id="3" name="コンテンツ プレースホルダー 2">
            <a:extLst>
              <a:ext uri="{FF2B5EF4-FFF2-40B4-BE49-F238E27FC236}">
                <a16:creationId xmlns:a16="http://schemas.microsoft.com/office/drawing/2014/main" id="{1972496D-9185-43B9-B9A4-59951137D54B}"/>
              </a:ext>
            </a:extLst>
          </p:cNvPr>
          <p:cNvSpPr>
            <a:spLocks noGrp="1"/>
          </p:cNvSpPr>
          <p:nvPr>
            <p:ph sz="quarter" idx="13"/>
          </p:nvPr>
        </p:nvSpPr>
        <p:spPr>
          <a:xfrm>
            <a:off x="913773" y="2176972"/>
            <a:ext cx="10363826" cy="5180275"/>
          </a:xfrm>
        </p:spPr>
        <p:txBody>
          <a:bodyPr>
            <a:normAutofit/>
          </a:bodyPr>
          <a:lstStyle/>
          <a:p>
            <a:pPr marL="0" indent="0">
              <a:buNone/>
            </a:pPr>
            <a:r>
              <a:rPr lang="en-US" altLang="ja-JP" sz="2800" b="1" i="0" dirty="0">
                <a:solidFill>
                  <a:srgbClr val="39424A"/>
                </a:solidFill>
                <a:effectLst/>
                <a:latin typeface="Meiryo" panose="020B0604030504040204" pitchFamily="50" charset="-128"/>
                <a:ea typeface="Meiryo" panose="020B0604030504040204" pitchFamily="50" charset="-128"/>
              </a:rPr>
              <a:t>2.</a:t>
            </a:r>
            <a:r>
              <a:rPr lang="ja-JP" altLang="en-US" sz="2800" b="1" i="0" dirty="0">
                <a:solidFill>
                  <a:srgbClr val="39424A"/>
                </a:solidFill>
                <a:effectLst/>
                <a:latin typeface="Meiryo" panose="020B0604030504040204" pitchFamily="50" charset="-128"/>
                <a:ea typeface="Meiryo" panose="020B0604030504040204" pitchFamily="50" charset="-128"/>
              </a:rPr>
              <a:t>コミュニティ・エンゲージメント</a:t>
            </a:r>
            <a:r>
              <a:rPr lang="en-US" altLang="ja-JP" sz="2800" b="1" i="0" dirty="0">
                <a:solidFill>
                  <a:srgbClr val="39424A"/>
                </a:solidFill>
                <a:effectLst/>
                <a:latin typeface="Meiryo" panose="020B0604030504040204" pitchFamily="50" charset="-128"/>
                <a:ea typeface="Meiryo" panose="020B0604030504040204" pitchFamily="50" charset="-128"/>
              </a:rPr>
              <a:t>: </a:t>
            </a:r>
            <a:r>
              <a:rPr lang="ja-JP" altLang="en-US" sz="2800" b="0" i="0" dirty="0">
                <a:solidFill>
                  <a:srgbClr val="39424A"/>
                </a:solidFill>
                <a:effectLst/>
                <a:latin typeface="Meiryo" panose="020B0604030504040204" pitchFamily="50" charset="-128"/>
                <a:ea typeface="Meiryo" panose="020B0604030504040204" pitchFamily="50" charset="-128"/>
              </a:rPr>
              <a:t>ポリオによる影響を多く受けている、感染リスクの高いコミュニティ（アフガニスタンとパキスタンにおけるパシュトー語を話すコミュニティなど）との意義あるパートナーシップを築く。ポリオ根絶キャンペーンの計画立案にコミュニティのメンバーが貢献できる場合には、委員会を設置してほかの保健ニーズについて伝える。パシュトー語を話すインフルエンサー（助産師や女性団体など）と協力して、より幅広い育児の慣習にとってポリオワクチンが大切であることへの理解を築く。</a:t>
            </a:r>
          </a:p>
          <a:p>
            <a:endParaRPr kumimoji="1" lang="ja-JP" altLang="en-US" dirty="0"/>
          </a:p>
        </p:txBody>
      </p:sp>
      <p:pic>
        <p:nvPicPr>
          <p:cNvPr id="4" name="Picture 5">
            <a:extLst>
              <a:ext uri="{FF2B5EF4-FFF2-40B4-BE49-F238E27FC236}">
                <a16:creationId xmlns:a16="http://schemas.microsoft.com/office/drawing/2014/main" id="{5F663A12-0509-4097-8C95-EFBFA0EA0E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60396" y="234514"/>
            <a:ext cx="1434407" cy="512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4">
            <a:extLst>
              <a:ext uri="{FF2B5EF4-FFF2-40B4-BE49-F238E27FC236}">
                <a16:creationId xmlns:a16="http://schemas.microsoft.com/office/drawing/2014/main" id="{E9E8A14E-86CB-2EED-2ACE-A4089A57C51B}"/>
              </a:ext>
            </a:extLst>
          </p:cNvPr>
          <p:cNvPicPr>
            <a:picLocks noChangeAspect="1"/>
          </p:cNvPicPr>
          <p:nvPr/>
        </p:nvPicPr>
        <p:blipFill>
          <a:blip r:embed="rId3"/>
          <a:stretch>
            <a:fillRect/>
          </a:stretch>
        </p:blipFill>
        <p:spPr>
          <a:xfrm>
            <a:off x="0" y="6284808"/>
            <a:ext cx="1583703" cy="581456"/>
          </a:xfrm>
          <a:prstGeom prst="rect">
            <a:avLst/>
          </a:prstGeom>
        </p:spPr>
      </p:pic>
    </p:spTree>
    <p:extLst>
      <p:ext uri="{BB962C8B-B14F-4D97-AF65-F5344CB8AC3E}">
        <p14:creationId xmlns:p14="http://schemas.microsoft.com/office/powerpoint/2010/main" val="818823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B9879B-876A-4188-815E-C133FF33EA78}"/>
              </a:ext>
            </a:extLst>
          </p:cNvPr>
          <p:cNvSpPr>
            <a:spLocks noGrp="1"/>
          </p:cNvSpPr>
          <p:nvPr>
            <p:ph type="title"/>
          </p:nvPr>
        </p:nvSpPr>
        <p:spPr>
          <a:xfrm>
            <a:off x="1001239" y="992229"/>
            <a:ext cx="10364451" cy="542373"/>
          </a:xfrm>
        </p:spPr>
        <p:txBody>
          <a:bodyPr>
            <a:normAutofit fontScale="90000"/>
          </a:bodyPr>
          <a:lstStyle/>
          <a:p>
            <a:r>
              <a:rPr kumimoji="1" lang="ja-JP" altLang="en-US" b="1" dirty="0"/>
              <a:t>ポリオ根絶戦略</a:t>
            </a:r>
            <a:r>
              <a:rPr lang="en-US" altLang="ja-JP" b="1" dirty="0"/>
              <a:t>2022-26(GPEI)</a:t>
            </a:r>
            <a:r>
              <a:rPr lang="ja-JP" altLang="en-US" sz="2000" dirty="0">
                <a:latin typeface="HGS創英角ﾎﾟｯﾌﾟ体" panose="040B0A00000000000000" pitchFamily="50" charset="-128"/>
                <a:ea typeface="HGS創英角ﾎﾟｯﾌﾟ体" panose="040B0A00000000000000" pitchFamily="50" charset="-128"/>
              </a:rPr>
              <a:t>（</a:t>
            </a:r>
            <a:r>
              <a:rPr lang="en-US" altLang="ja-JP" sz="2000" dirty="0">
                <a:latin typeface="HGS創英角ﾎﾟｯﾌﾟ体" panose="040B0A00000000000000" pitchFamily="50" charset="-128"/>
                <a:ea typeface="HGS創英角ﾎﾟｯﾌﾟ体" panose="040B0A00000000000000" pitchFamily="50" charset="-128"/>
              </a:rPr>
              <a:t>JUNE.2021</a:t>
            </a:r>
            <a:r>
              <a:rPr lang="ja-JP" altLang="en-US" sz="2000" dirty="0">
                <a:latin typeface="HGS創英角ﾎﾟｯﾌﾟ体" panose="040B0A00000000000000" pitchFamily="50" charset="-128"/>
                <a:ea typeface="HGS創英角ﾎﾟｯﾌﾟ体" panose="040B0A00000000000000" pitchFamily="50" charset="-128"/>
              </a:rPr>
              <a:t>）その</a:t>
            </a:r>
            <a:r>
              <a:rPr lang="en-US" altLang="ja-JP" sz="2000" dirty="0">
                <a:latin typeface="HGS創英角ﾎﾟｯﾌﾟ体" panose="040B0A00000000000000" pitchFamily="50" charset="-128"/>
                <a:ea typeface="HGS創英角ﾎﾟｯﾌﾟ体" panose="040B0A00000000000000" pitchFamily="50" charset="-128"/>
              </a:rPr>
              <a:t>3</a:t>
            </a:r>
            <a:endParaRPr kumimoji="1" lang="ja-JP" altLang="en-US" dirty="0"/>
          </a:p>
        </p:txBody>
      </p:sp>
      <p:sp>
        <p:nvSpPr>
          <p:cNvPr id="3" name="コンテンツ プレースホルダー 2">
            <a:extLst>
              <a:ext uri="{FF2B5EF4-FFF2-40B4-BE49-F238E27FC236}">
                <a16:creationId xmlns:a16="http://schemas.microsoft.com/office/drawing/2014/main" id="{A2EDB4FF-FE54-4F07-915A-25F8ED405DDD}"/>
              </a:ext>
            </a:extLst>
          </p:cNvPr>
          <p:cNvSpPr>
            <a:spLocks noGrp="1"/>
          </p:cNvSpPr>
          <p:nvPr>
            <p:ph sz="quarter" idx="13"/>
          </p:nvPr>
        </p:nvSpPr>
        <p:spPr>
          <a:xfrm>
            <a:off x="850164" y="2321781"/>
            <a:ext cx="10363826" cy="4887761"/>
          </a:xfrm>
        </p:spPr>
        <p:txBody>
          <a:bodyPr/>
          <a:lstStyle/>
          <a:p>
            <a:pPr marL="0" indent="0">
              <a:buNone/>
            </a:pPr>
            <a:r>
              <a:rPr kumimoji="1" lang="en-US" altLang="ja-JP" sz="2800" b="1" dirty="0"/>
              <a:t>3.</a:t>
            </a:r>
            <a:r>
              <a:rPr lang="ja-JP" altLang="en-US" sz="2800" b="1" i="0" dirty="0">
                <a:solidFill>
                  <a:srgbClr val="39424A"/>
                </a:solidFill>
                <a:effectLst/>
                <a:latin typeface="Meiryo" panose="020B0604030504040204" pitchFamily="50" charset="-128"/>
                <a:ea typeface="Meiryo" panose="020B0604030504040204" pitchFamily="50" charset="-128"/>
              </a:rPr>
              <a:t>運営の改善：</a:t>
            </a:r>
            <a:r>
              <a:rPr lang="ja-JP" altLang="en-US" sz="2800" b="0" i="0" dirty="0">
                <a:solidFill>
                  <a:srgbClr val="39424A"/>
                </a:solidFill>
                <a:effectLst/>
                <a:latin typeface="Meiryo" panose="020B0604030504040204" pitchFamily="50" charset="-128"/>
                <a:ea typeface="Meiryo" panose="020B0604030504040204" pitchFamily="50" charset="-128"/>
              </a:rPr>
              <a:t>前線の活動従事者となることのできる地元出身（地元の言語を話す）の女性を募り、研修することで、キャンペーンを強化する。前線の従事者たちの必需品と安全を確保し、能力開発の機会を与える。デジタルマッピングや活動従事者へのモバイル決済といった技術的イノベーションを採用する。最近承認された新型経口ポリオワクチン</a:t>
            </a:r>
            <a:r>
              <a:rPr lang="en-US" altLang="ja-JP" sz="2800" b="0" i="0" dirty="0">
                <a:solidFill>
                  <a:srgbClr val="39424A"/>
                </a:solidFill>
                <a:effectLst/>
                <a:latin typeface="Meiryo" panose="020B0604030504040204" pitchFamily="50" charset="-128"/>
                <a:ea typeface="Meiryo" panose="020B0604030504040204" pitchFamily="50" charset="-128"/>
              </a:rPr>
              <a:t>2</a:t>
            </a:r>
            <a:r>
              <a:rPr lang="ja-JP" altLang="en-US" sz="2800" b="0" i="0" dirty="0">
                <a:solidFill>
                  <a:srgbClr val="39424A"/>
                </a:solidFill>
                <a:effectLst/>
                <a:latin typeface="Meiryo" panose="020B0604030504040204" pitchFamily="50" charset="-128"/>
                <a:ea typeface="Meiryo" panose="020B0604030504040204" pitchFamily="50" charset="-128"/>
              </a:rPr>
              <a:t>型（</a:t>
            </a:r>
            <a:r>
              <a:rPr lang="en-US" altLang="ja-JP" sz="2800" b="0" i="0" dirty="0">
                <a:solidFill>
                  <a:srgbClr val="39424A"/>
                </a:solidFill>
                <a:effectLst/>
                <a:latin typeface="Meiryo" panose="020B0604030504040204" pitchFamily="50" charset="-128"/>
                <a:ea typeface="Meiryo" panose="020B0604030504040204" pitchFamily="50" charset="-128"/>
              </a:rPr>
              <a:t>nOPV2</a:t>
            </a:r>
            <a:r>
              <a:rPr lang="ja-JP" altLang="en-US" sz="2800" b="0" i="0" dirty="0">
                <a:solidFill>
                  <a:srgbClr val="39424A"/>
                </a:solidFill>
                <a:effectLst/>
                <a:latin typeface="Meiryo" panose="020B0604030504040204" pitchFamily="50" charset="-128"/>
                <a:ea typeface="Meiryo" panose="020B0604030504040204" pitchFamily="50" charset="-128"/>
              </a:rPr>
              <a:t>）を使用して症例の発生に対応する。</a:t>
            </a:r>
          </a:p>
          <a:p>
            <a:pPr marL="0" indent="0">
              <a:buNone/>
            </a:pPr>
            <a:endParaRPr kumimoji="1" lang="en-US" altLang="ja-JP" dirty="0"/>
          </a:p>
          <a:p>
            <a:pPr marL="0" indent="0">
              <a:buNone/>
            </a:pPr>
            <a:endParaRPr kumimoji="1" lang="ja-JP" altLang="en-US" dirty="0"/>
          </a:p>
        </p:txBody>
      </p:sp>
      <p:pic>
        <p:nvPicPr>
          <p:cNvPr id="4" name="Picture 5">
            <a:extLst>
              <a:ext uri="{FF2B5EF4-FFF2-40B4-BE49-F238E27FC236}">
                <a16:creationId xmlns:a16="http://schemas.microsoft.com/office/drawing/2014/main" id="{045FF2AD-7E61-4200-9D9F-BB074AB219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60396" y="234514"/>
            <a:ext cx="1434407" cy="512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5">
            <a:extLst>
              <a:ext uri="{FF2B5EF4-FFF2-40B4-BE49-F238E27FC236}">
                <a16:creationId xmlns:a16="http://schemas.microsoft.com/office/drawing/2014/main" id="{1DF648AA-6AC2-4FB7-ACA8-7BFB1DA30DC3}"/>
              </a:ext>
            </a:extLst>
          </p:cNvPr>
          <p:cNvPicPr>
            <a:picLocks noChangeAspect="1"/>
          </p:cNvPicPr>
          <p:nvPr/>
        </p:nvPicPr>
        <p:blipFill>
          <a:blip r:embed="rId3"/>
          <a:stretch>
            <a:fillRect/>
          </a:stretch>
        </p:blipFill>
        <p:spPr>
          <a:xfrm>
            <a:off x="0" y="6284808"/>
            <a:ext cx="1583703" cy="581456"/>
          </a:xfrm>
          <a:prstGeom prst="rect">
            <a:avLst/>
          </a:prstGeom>
        </p:spPr>
      </p:pic>
    </p:spTree>
    <p:extLst>
      <p:ext uri="{BB962C8B-B14F-4D97-AF65-F5344CB8AC3E}">
        <p14:creationId xmlns:p14="http://schemas.microsoft.com/office/powerpoint/2010/main" val="2555941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9884539A-5300-4673-B19A-FAB0CDA7C8CC}"/>
              </a:ext>
            </a:extLst>
          </p:cNvPr>
          <p:cNvSpPr txBox="1"/>
          <p:nvPr/>
        </p:nvSpPr>
        <p:spPr>
          <a:xfrm>
            <a:off x="2037522" y="618415"/>
            <a:ext cx="6094674" cy="584775"/>
          </a:xfrm>
          <a:prstGeom prst="rect">
            <a:avLst/>
          </a:prstGeom>
          <a:noFill/>
        </p:spPr>
        <p:txBody>
          <a:bodyPr wrap="square">
            <a:spAutoFit/>
          </a:bodyPr>
          <a:lstStyle/>
          <a:p>
            <a:r>
              <a:rPr kumimoji="1" lang="ja-JP" altLang="en-US" sz="3200" b="1" dirty="0"/>
              <a:t>ロータリー章典（</a:t>
            </a:r>
            <a:r>
              <a:rPr kumimoji="1" lang="en-US" altLang="ja-JP" sz="3200" b="1" dirty="0"/>
              <a:t>2022</a:t>
            </a:r>
            <a:r>
              <a:rPr kumimoji="1" lang="ja-JP" altLang="en-US" sz="3200" b="1" dirty="0"/>
              <a:t>年</a:t>
            </a:r>
            <a:r>
              <a:rPr kumimoji="1" lang="en-US" altLang="ja-JP" sz="3200" b="1" dirty="0"/>
              <a:t>10</a:t>
            </a:r>
            <a:r>
              <a:rPr kumimoji="1" lang="ja-JP" altLang="en-US" sz="3200" b="1" dirty="0"/>
              <a:t>月）</a:t>
            </a:r>
          </a:p>
        </p:txBody>
      </p:sp>
      <p:pic>
        <p:nvPicPr>
          <p:cNvPr id="7" name="図 6">
            <a:extLst>
              <a:ext uri="{FF2B5EF4-FFF2-40B4-BE49-F238E27FC236}">
                <a16:creationId xmlns:a16="http://schemas.microsoft.com/office/drawing/2014/main" id="{380DFA0F-676E-44ED-8E86-8801A6864251}"/>
              </a:ext>
            </a:extLst>
          </p:cNvPr>
          <p:cNvPicPr>
            <a:picLocks noChangeAspect="1"/>
          </p:cNvPicPr>
          <p:nvPr/>
        </p:nvPicPr>
        <p:blipFill>
          <a:blip r:embed="rId2"/>
          <a:stretch>
            <a:fillRect/>
          </a:stretch>
        </p:blipFill>
        <p:spPr>
          <a:xfrm>
            <a:off x="10119307" y="218661"/>
            <a:ext cx="1902117" cy="457240"/>
          </a:xfrm>
          <a:prstGeom prst="rect">
            <a:avLst/>
          </a:prstGeom>
        </p:spPr>
      </p:pic>
      <p:pic>
        <p:nvPicPr>
          <p:cNvPr id="8" name="図 7">
            <a:extLst>
              <a:ext uri="{FF2B5EF4-FFF2-40B4-BE49-F238E27FC236}">
                <a16:creationId xmlns:a16="http://schemas.microsoft.com/office/drawing/2014/main" id="{C1C2A1D1-0CC1-4276-9F76-4073BCB71E15}"/>
              </a:ext>
            </a:extLst>
          </p:cNvPr>
          <p:cNvPicPr>
            <a:picLocks noChangeAspect="1"/>
          </p:cNvPicPr>
          <p:nvPr/>
        </p:nvPicPr>
        <p:blipFill>
          <a:blip r:embed="rId3"/>
          <a:stretch>
            <a:fillRect/>
          </a:stretch>
        </p:blipFill>
        <p:spPr>
          <a:xfrm>
            <a:off x="0" y="6163893"/>
            <a:ext cx="732669" cy="694107"/>
          </a:xfrm>
          <a:prstGeom prst="rect">
            <a:avLst/>
          </a:prstGeom>
        </p:spPr>
      </p:pic>
      <p:sp>
        <p:nvSpPr>
          <p:cNvPr id="5" name="テキスト ボックス 4">
            <a:extLst>
              <a:ext uri="{FF2B5EF4-FFF2-40B4-BE49-F238E27FC236}">
                <a16:creationId xmlns:a16="http://schemas.microsoft.com/office/drawing/2014/main" id="{6D14C3D8-C78E-E671-A854-3DDC057D50C5}"/>
              </a:ext>
            </a:extLst>
          </p:cNvPr>
          <p:cNvSpPr txBox="1"/>
          <p:nvPr/>
        </p:nvSpPr>
        <p:spPr>
          <a:xfrm>
            <a:off x="914399" y="2161430"/>
            <a:ext cx="10468304" cy="2308324"/>
          </a:xfrm>
          <a:prstGeom prst="rect">
            <a:avLst/>
          </a:prstGeom>
          <a:noFill/>
        </p:spPr>
        <p:txBody>
          <a:bodyPr wrap="square">
            <a:spAutoFit/>
          </a:bodyPr>
          <a:lstStyle/>
          <a:p>
            <a:pPr marL="0" indent="0">
              <a:buNone/>
            </a:pPr>
            <a:r>
              <a:rPr kumimoji="1" lang="en-US" altLang="ja-JP" sz="3600" dirty="0">
                <a:solidFill>
                  <a:srgbClr val="002060"/>
                </a:solidFill>
                <a:latin typeface="+mn-ea"/>
              </a:rPr>
              <a:t>40.040.01.</a:t>
            </a:r>
            <a:r>
              <a:rPr kumimoji="1" lang="ja-JP" altLang="en-US" sz="3600" dirty="0">
                <a:solidFill>
                  <a:srgbClr val="002060"/>
                </a:solidFill>
                <a:latin typeface="+mn-ea"/>
              </a:rPr>
              <a:t>　新しい</a:t>
            </a:r>
            <a:r>
              <a:rPr kumimoji="1" lang="en-US" altLang="ja-JP" sz="3600" dirty="0">
                <a:solidFill>
                  <a:srgbClr val="002060"/>
                </a:solidFill>
                <a:latin typeface="+mn-ea"/>
              </a:rPr>
              <a:t>RI</a:t>
            </a:r>
            <a:r>
              <a:rPr kumimoji="1" lang="ja-JP" altLang="en-US" sz="3600" dirty="0">
                <a:solidFill>
                  <a:srgbClr val="002060"/>
                </a:solidFill>
                <a:latin typeface="+mn-ea"/>
              </a:rPr>
              <a:t>プロジェクト</a:t>
            </a:r>
            <a:endParaRPr kumimoji="1" lang="en-US" altLang="ja-JP" sz="3600" dirty="0">
              <a:solidFill>
                <a:srgbClr val="002060"/>
              </a:solidFill>
              <a:latin typeface="+mn-ea"/>
            </a:endParaRPr>
          </a:p>
          <a:p>
            <a:pPr marL="0" indent="0">
              <a:buNone/>
            </a:pPr>
            <a:r>
              <a:rPr kumimoji="1" lang="ja-JP" altLang="en-US" sz="3600" dirty="0">
                <a:solidFill>
                  <a:srgbClr val="002060"/>
                </a:solidFill>
                <a:latin typeface="+mn-ea"/>
              </a:rPr>
              <a:t>ポリオプラスプログラムが成功裏に終了するまで、いかなる他の組織全体のプロジェクトも検討されない（</a:t>
            </a:r>
            <a:r>
              <a:rPr kumimoji="1" lang="en-US" altLang="ja-JP" sz="3600" dirty="0">
                <a:solidFill>
                  <a:srgbClr val="002060"/>
                </a:solidFill>
                <a:latin typeface="+mn-ea"/>
              </a:rPr>
              <a:t>2017</a:t>
            </a:r>
            <a:r>
              <a:rPr kumimoji="1" lang="ja-JP" altLang="en-US" sz="3600" dirty="0">
                <a:solidFill>
                  <a:srgbClr val="002060"/>
                </a:solidFill>
                <a:latin typeface="+mn-ea"/>
              </a:rPr>
              <a:t>年</a:t>
            </a:r>
            <a:r>
              <a:rPr kumimoji="1" lang="en-US" altLang="ja-JP" sz="3600" dirty="0">
                <a:solidFill>
                  <a:srgbClr val="002060"/>
                </a:solidFill>
                <a:latin typeface="+mn-ea"/>
              </a:rPr>
              <a:t>1</a:t>
            </a:r>
            <a:r>
              <a:rPr kumimoji="1" lang="ja-JP" altLang="en-US" sz="3600" dirty="0">
                <a:solidFill>
                  <a:srgbClr val="002060"/>
                </a:solidFill>
                <a:latin typeface="+mn-ea"/>
              </a:rPr>
              <a:t>月理事会会合、決定</a:t>
            </a:r>
            <a:r>
              <a:rPr kumimoji="1" lang="en-US" altLang="ja-JP" sz="3600" dirty="0">
                <a:solidFill>
                  <a:srgbClr val="002060"/>
                </a:solidFill>
                <a:latin typeface="+mn-ea"/>
              </a:rPr>
              <a:t>87</a:t>
            </a:r>
            <a:r>
              <a:rPr kumimoji="1" lang="ja-JP" altLang="en-US" sz="3600" dirty="0">
                <a:solidFill>
                  <a:srgbClr val="002060"/>
                </a:solidFill>
                <a:latin typeface="+mn-ea"/>
              </a:rPr>
              <a:t>号）。</a:t>
            </a:r>
          </a:p>
        </p:txBody>
      </p:sp>
    </p:spTree>
    <p:extLst>
      <p:ext uri="{BB962C8B-B14F-4D97-AF65-F5344CB8AC3E}">
        <p14:creationId xmlns:p14="http://schemas.microsoft.com/office/powerpoint/2010/main" val="13115520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51D85C-ABB3-408E-BA06-8D84AB018CAE}"/>
              </a:ext>
            </a:extLst>
          </p:cNvPr>
          <p:cNvSpPr>
            <a:spLocks noGrp="1"/>
          </p:cNvSpPr>
          <p:nvPr>
            <p:ph type="title"/>
          </p:nvPr>
        </p:nvSpPr>
        <p:spPr>
          <a:xfrm>
            <a:off x="985337" y="1135353"/>
            <a:ext cx="10364451" cy="448284"/>
          </a:xfrm>
        </p:spPr>
        <p:txBody>
          <a:bodyPr>
            <a:normAutofit fontScale="90000"/>
          </a:bodyPr>
          <a:lstStyle/>
          <a:p>
            <a:r>
              <a:rPr kumimoji="1" lang="ja-JP" altLang="en-US" b="1" dirty="0"/>
              <a:t>ポリオ根絶戦略</a:t>
            </a:r>
            <a:r>
              <a:rPr lang="en-US" altLang="ja-JP" b="1" dirty="0"/>
              <a:t>2022-26</a:t>
            </a:r>
            <a:r>
              <a:rPr lang="ja-JP" altLang="en-US" b="1" dirty="0"/>
              <a:t>（</a:t>
            </a:r>
            <a:r>
              <a:rPr lang="en-US" altLang="ja-JP" b="1" dirty="0"/>
              <a:t>GPEI)</a:t>
            </a:r>
            <a:r>
              <a:rPr lang="ja-JP" altLang="en-US" sz="2000" dirty="0">
                <a:latin typeface="HGS創英角ﾎﾟｯﾌﾟ体" panose="040B0A00000000000000" pitchFamily="50" charset="-128"/>
                <a:ea typeface="HGS創英角ﾎﾟｯﾌﾟ体" panose="040B0A00000000000000" pitchFamily="50" charset="-128"/>
              </a:rPr>
              <a:t>（</a:t>
            </a:r>
            <a:r>
              <a:rPr lang="en-US" altLang="ja-JP" sz="2000" dirty="0">
                <a:latin typeface="HGS創英角ﾎﾟｯﾌﾟ体" panose="040B0A00000000000000" pitchFamily="50" charset="-128"/>
                <a:ea typeface="HGS創英角ﾎﾟｯﾌﾟ体" panose="040B0A00000000000000" pitchFamily="50" charset="-128"/>
              </a:rPr>
              <a:t>JUNE.2021</a:t>
            </a:r>
            <a:r>
              <a:rPr lang="ja-JP" altLang="en-US" sz="2000" dirty="0">
                <a:latin typeface="HGS創英角ﾎﾟｯﾌﾟ体" panose="040B0A00000000000000" pitchFamily="50" charset="-128"/>
                <a:ea typeface="HGS創英角ﾎﾟｯﾌﾟ体" panose="040B0A00000000000000" pitchFamily="50" charset="-128"/>
              </a:rPr>
              <a:t>）その</a:t>
            </a:r>
            <a:r>
              <a:rPr lang="en-US" altLang="ja-JP" sz="2000" dirty="0">
                <a:latin typeface="HGS創英角ﾎﾟｯﾌﾟ体" panose="040B0A00000000000000" pitchFamily="50" charset="-128"/>
                <a:ea typeface="HGS創英角ﾎﾟｯﾌﾟ体" panose="040B0A00000000000000" pitchFamily="50" charset="-128"/>
              </a:rPr>
              <a:t>4</a:t>
            </a:r>
            <a:endParaRPr kumimoji="1" lang="ja-JP" altLang="en-US" dirty="0"/>
          </a:p>
        </p:txBody>
      </p:sp>
      <p:sp>
        <p:nvSpPr>
          <p:cNvPr id="3" name="コンテンツ プレースホルダー 2">
            <a:extLst>
              <a:ext uri="{FF2B5EF4-FFF2-40B4-BE49-F238E27FC236}">
                <a16:creationId xmlns:a16="http://schemas.microsoft.com/office/drawing/2014/main" id="{D3C81C1D-9BA9-43D8-88CE-E0EDA5CDE03E}"/>
              </a:ext>
            </a:extLst>
          </p:cNvPr>
          <p:cNvSpPr>
            <a:spLocks noGrp="1"/>
          </p:cNvSpPr>
          <p:nvPr>
            <p:ph sz="quarter" idx="13"/>
          </p:nvPr>
        </p:nvSpPr>
        <p:spPr>
          <a:xfrm>
            <a:off x="826310" y="2247619"/>
            <a:ext cx="10363826" cy="4375867"/>
          </a:xfrm>
        </p:spPr>
        <p:txBody>
          <a:bodyPr>
            <a:normAutofit/>
          </a:bodyPr>
          <a:lstStyle/>
          <a:p>
            <a:pPr marL="0" indent="0">
              <a:buNone/>
            </a:pPr>
            <a:r>
              <a:rPr lang="en-US" altLang="ja-JP" sz="2800" b="1" dirty="0">
                <a:solidFill>
                  <a:srgbClr val="39424A"/>
                </a:solidFill>
                <a:latin typeface="Meiryo" panose="020B0604030504040204" pitchFamily="50" charset="-128"/>
                <a:ea typeface="Meiryo" panose="020B0604030504040204" pitchFamily="50" charset="-128"/>
              </a:rPr>
              <a:t>4.</a:t>
            </a:r>
            <a:r>
              <a:rPr lang="ja-JP" altLang="en-US" sz="2800" b="1" i="0" dirty="0">
                <a:solidFill>
                  <a:srgbClr val="39424A"/>
                </a:solidFill>
                <a:effectLst/>
                <a:latin typeface="Meiryo" panose="020B0604030504040204" pitchFamily="50" charset="-128"/>
                <a:ea typeface="Meiryo" panose="020B0604030504040204" pitchFamily="50" charset="-128"/>
              </a:rPr>
              <a:t>保健プログラムへのポリオの組み入れ：</a:t>
            </a:r>
            <a:r>
              <a:rPr lang="ja-JP" altLang="en-US" sz="2800" b="0" i="0" dirty="0">
                <a:solidFill>
                  <a:srgbClr val="39424A"/>
                </a:solidFill>
                <a:effectLst/>
                <a:latin typeface="Meiryo" panose="020B0604030504040204" pitchFamily="50" charset="-128"/>
                <a:ea typeface="Meiryo" panose="020B0604030504040204" pitchFamily="50" charset="-128"/>
              </a:rPr>
              <a:t>アフガニスタンとパキスタンにおいて「投与ゼロ」の子どもに全ワクチンを投与する。新型コロナワクチンの接種開始をサポートすること。ポリオワクチンを、地域社会とのパートナーシップによって立ち上げた幅広い保健と基本サービスのパッケージの一部とする。新生児への経口ポリオワクチン投与において医療機関をサポートする。</a:t>
            </a:r>
          </a:p>
          <a:p>
            <a:endParaRPr kumimoji="1" lang="ja-JP" altLang="en-US" dirty="0"/>
          </a:p>
        </p:txBody>
      </p:sp>
      <p:pic>
        <p:nvPicPr>
          <p:cNvPr id="4" name="Picture 5">
            <a:extLst>
              <a:ext uri="{FF2B5EF4-FFF2-40B4-BE49-F238E27FC236}">
                <a16:creationId xmlns:a16="http://schemas.microsoft.com/office/drawing/2014/main" id="{B5DAABC0-FAE2-4125-8692-4C572B5A69E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60396" y="234514"/>
            <a:ext cx="1434407" cy="512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4">
            <a:extLst>
              <a:ext uri="{FF2B5EF4-FFF2-40B4-BE49-F238E27FC236}">
                <a16:creationId xmlns:a16="http://schemas.microsoft.com/office/drawing/2014/main" id="{EB4E0C72-6D92-123D-0330-1D8514C6B059}"/>
              </a:ext>
            </a:extLst>
          </p:cNvPr>
          <p:cNvPicPr>
            <a:picLocks noChangeAspect="1"/>
          </p:cNvPicPr>
          <p:nvPr/>
        </p:nvPicPr>
        <p:blipFill>
          <a:blip r:embed="rId3"/>
          <a:stretch>
            <a:fillRect/>
          </a:stretch>
        </p:blipFill>
        <p:spPr>
          <a:xfrm>
            <a:off x="0" y="6276544"/>
            <a:ext cx="1583703" cy="581456"/>
          </a:xfrm>
          <a:prstGeom prst="rect">
            <a:avLst/>
          </a:prstGeom>
        </p:spPr>
      </p:pic>
    </p:spTree>
    <p:extLst>
      <p:ext uri="{BB962C8B-B14F-4D97-AF65-F5344CB8AC3E}">
        <p14:creationId xmlns:p14="http://schemas.microsoft.com/office/powerpoint/2010/main" val="8958507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51A835-89FF-484C-BFEE-92AD36AB94C3}"/>
              </a:ext>
            </a:extLst>
          </p:cNvPr>
          <p:cNvSpPr>
            <a:spLocks noGrp="1"/>
          </p:cNvSpPr>
          <p:nvPr>
            <p:ph type="title"/>
          </p:nvPr>
        </p:nvSpPr>
        <p:spPr>
          <a:xfrm>
            <a:off x="913774" y="1183060"/>
            <a:ext cx="10364451" cy="534422"/>
          </a:xfrm>
        </p:spPr>
        <p:txBody>
          <a:bodyPr>
            <a:normAutofit fontScale="90000"/>
          </a:bodyPr>
          <a:lstStyle/>
          <a:p>
            <a:r>
              <a:rPr kumimoji="1" lang="ja-JP" altLang="en-US" b="1" dirty="0"/>
              <a:t>ポリオ根絶戦略</a:t>
            </a:r>
            <a:r>
              <a:rPr lang="en-US" altLang="ja-JP" b="1" dirty="0"/>
              <a:t>2022-26</a:t>
            </a:r>
            <a:r>
              <a:rPr lang="ja-JP" altLang="en-US" b="1" dirty="0"/>
              <a:t>（</a:t>
            </a:r>
            <a:r>
              <a:rPr lang="en-US" altLang="ja-JP" b="1" dirty="0"/>
              <a:t>GPEI)</a:t>
            </a:r>
            <a:r>
              <a:rPr lang="ja-JP" altLang="en-US" sz="2000" dirty="0">
                <a:latin typeface="HGS創英角ﾎﾟｯﾌﾟ体" panose="040B0A00000000000000" pitchFamily="50" charset="-128"/>
                <a:ea typeface="HGS創英角ﾎﾟｯﾌﾟ体" panose="040B0A00000000000000" pitchFamily="50" charset="-128"/>
              </a:rPr>
              <a:t>（</a:t>
            </a:r>
            <a:r>
              <a:rPr lang="en-US" altLang="ja-JP" sz="2000" dirty="0">
                <a:latin typeface="HGS創英角ﾎﾟｯﾌﾟ体" panose="040B0A00000000000000" pitchFamily="50" charset="-128"/>
                <a:ea typeface="HGS創英角ﾎﾟｯﾌﾟ体" panose="040B0A00000000000000" pitchFamily="50" charset="-128"/>
              </a:rPr>
              <a:t>JUNE.2021</a:t>
            </a:r>
            <a:r>
              <a:rPr lang="ja-JP" altLang="en-US" sz="2000" dirty="0">
                <a:latin typeface="HGS創英角ﾎﾟｯﾌﾟ体" panose="040B0A00000000000000" pitchFamily="50" charset="-128"/>
                <a:ea typeface="HGS創英角ﾎﾟｯﾌﾟ体" panose="040B0A00000000000000" pitchFamily="50" charset="-128"/>
              </a:rPr>
              <a:t>）その</a:t>
            </a:r>
            <a:r>
              <a:rPr lang="en-US" altLang="ja-JP" sz="2000" dirty="0">
                <a:latin typeface="HGS創英角ﾎﾟｯﾌﾟ体" panose="040B0A00000000000000" pitchFamily="50" charset="-128"/>
                <a:ea typeface="HGS創英角ﾎﾟｯﾌﾟ体" panose="040B0A00000000000000" pitchFamily="50" charset="-128"/>
              </a:rPr>
              <a:t>5</a:t>
            </a:r>
            <a:endParaRPr kumimoji="1" lang="ja-JP" altLang="en-US" dirty="0"/>
          </a:p>
        </p:txBody>
      </p:sp>
      <p:sp>
        <p:nvSpPr>
          <p:cNvPr id="3" name="コンテンツ プレースホルダー 2">
            <a:extLst>
              <a:ext uri="{FF2B5EF4-FFF2-40B4-BE49-F238E27FC236}">
                <a16:creationId xmlns:a16="http://schemas.microsoft.com/office/drawing/2014/main" id="{4784B211-A6D8-402D-9B56-2A2A26A97F27}"/>
              </a:ext>
            </a:extLst>
          </p:cNvPr>
          <p:cNvSpPr>
            <a:spLocks noGrp="1"/>
          </p:cNvSpPr>
          <p:nvPr>
            <p:ph sz="quarter" idx="13"/>
          </p:nvPr>
        </p:nvSpPr>
        <p:spPr>
          <a:xfrm>
            <a:off x="850790" y="2382995"/>
            <a:ext cx="10363826" cy="3424107"/>
          </a:xfrm>
        </p:spPr>
        <p:txBody>
          <a:bodyPr/>
          <a:lstStyle/>
          <a:p>
            <a:pPr marL="0" indent="0">
              <a:buNone/>
            </a:pPr>
            <a:r>
              <a:rPr lang="en-US" altLang="ja-JP" sz="2800" b="1" i="0" dirty="0">
                <a:solidFill>
                  <a:srgbClr val="39424A"/>
                </a:solidFill>
                <a:effectLst/>
                <a:latin typeface="Meiryo" panose="020B0604030504040204" pitchFamily="50" charset="-128"/>
                <a:ea typeface="Meiryo" panose="020B0604030504040204" pitchFamily="50" charset="-128"/>
              </a:rPr>
              <a:t>5.</a:t>
            </a:r>
            <a:r>
              <a:rPr lang="ja-JP" altLang="en-US" sz="2800" b="1" i="0" dirty="0">
                <a:solidFill>
                  <a:srgbClr val="39424A"/>
                </a:solidFill>
                <a:effectLst/>
                <a:latin typeface="Meiryo" panose="020B0604030504040204" pitchFamily="50" charset="-128"/>
                <a:ea typeface="Meiryo" panose="020B0604030504040204" pitchFamily="50" charset="-128"/>
              </a:rPr>
              <a:t>サーベイランスの改善： </a:t>
            </a:r>
            <a:r>
              <a:rPr lang="ja-JP" altLang="en-US" sz="2800" b="0" i="0" dirty="0">
                <a:solidFill>
                  <a:srgbClr val="39424A"/>
                </a:solidFill>
                <a:effectLst/>
                <a:latin typeface="Meiryo" panose="020B0604030504040204" pitchFamily="50" charset="-128"/>
                <a:ea typeface="Meiryo" panose="020B0604030504040204" pitchFamily="50" charset="-128"/>
              </a:rPr>
              <a:t>ポリオ発生への対応をスピードアップするため、まひを発症した子どものポリオウイルス検査結果を一早く得るための技術的イノベーションを駆使する。ポリオのサーベイランスを、ワクチンで予防可能なほかの疾病（はしか、新型コロナウイルスなど）のサーベイランスシステムに統合する。</a:t>
            </a:r>
            <a:endParaRPr kumimoji="1" lang="ja-JP" altLang="en-US" sz="2800" dirty="0"/>
          </a:p>
          <a:p>
            <a:pPr marL="0" indent="0">
              <a:buNone/>
            </a:pPr>
            <a:endParaRPr kumimoji="1" lang="ja-JP" altLang="en-US" dirty="0"/>
          </a:p>
        </p:txBody>
      </p:sp>
      <p:pic>
        <p:nvPicPr>
          <p:cNvPr id="4" name="Picture 5">
            <a:extLst>
              <a:ext uri="{FF2B5EF4-FFF2-40B4-BE49-F238E27FC236}">
                <a16:creationId xmlns:a16="http://schemas.microsoft.com/office/drawing/2014/main" id="{C72440A6-AE09-470D-A602-CA3BA8D0A7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60396" y="234514"/>
            <a:ext cx="1434407" cy="512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5">
            <a:extLst>
              <a:ext uri="{FF2B5EF4-FFF2-40B4-BE49-F238E27FC236}">
                <a16:creationId xmlns:a16="http://schemas.microsoft.com/office/drawing/2014/main" id="{1E2F7763-1B99-4FC6-83C9-A861C4AFF030}"/>
              </a:ext>
            </a:extLst>
          </p:cNvPr>
          <p:cNvPicPr>
            <a:picLocks noChangeAspect="1"/>
          </p:cNvPicPr>
          <p:nvPr/>
        </p:nvPicPr>
        <p:blipFill>
          <a:blip r:embed="rId3"/>
          <a:stretch>
            <a:fillRect/>
          </a:stretch>
        </p:blipFill>
        <p:spPr>
          <a:xfrm>
            <a:off x="0" y="6284808"/>
            <a:ext cx="1583703" cy="581456"/>
          </a:xfrm>
          <a:prstGeom prst="rect">
            <a:avLst/>
          </a:prstGeom>
        </p:spPr>
      </p:pic>
    </p:spTree>
    <p:extLst>
      <p:ext uri="{BB962C8B-B14F-4D97-AF65-F5344CB8AC3E}">
        <p14:creationId xmlns:p14="http://schemas.microsoft.com/office/powerpoint/2010/main" val="41938385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E84259-9849-4AF5-952A-7009A9163551}"/>
              </a:ext>
            </a:extLst>
          </p:cNvPr>
          <p:cNvSpPr>
            <a:spLocks noGrp="1"/>
          </p:cNvSpPr>
          <p:nvPr>
            <p:ph type="title"/>
          </p:nvPr>
        </p:nvSpPr>
        <p:spPr/>
        <p:txBody>
          <a:bodyPr/>
          <a:lstStyle/>
          <a:p>
            <a:r>
              <a:rPr kumimoji="1" lang="ja-JP" altLang="en-US" dirty="0"/>
              <a:t>ポリオの根絶宣言</a:t>
            </a:r>
          </a:p>
        </p:txBody>
      </p:sp>
      <p:sp>
        <p:nvSpPr>
          <p:cNvPr id="3" name="コンテンツ プレースホルダー 2">
            <a:extLst>
              <a:ext uri="{FF2B5EF4-FFF2-40B4-BE49-F238E27FC236}">
                <a16:creationId xmlns:a16="http://schemas.microsoft.com/office/drawing/2014/main" id="{115D183F-6F96-4196-AD82-46A722CDEB01}"/>
              </a:ext>
            </a:extLst>
          </p:cNvPr>
          <p:cNvSpPr>
            <a:spLocks noGrp="1"/>
          </p:cNvSpPr>
          <p:nvPr>
            <p:ph idx="1"/>
          </p:nvPr>
        </p:nvSpPr>
        <p:spPr/>
        <p:txBody>
          <a:bodyPr>
            <a:normAutofit/>
          </a:bodyPr>
          <a:lstStyle/>
          <a:p>
            <a:pPr marL="0" indent="0">
              <a:buNone/>
            </a:pPr>
            <a:r>
              <a:rPr lang="en-US" altLang="ja-JP" sz="3200" b="1" dirty="0">
                <a:solidFill>
                  <a:srgbClr val="0070C0"/>
                </a:solidFill>
                <a:latin typeface="+mn-ea"/>
              </a:rPr>
              <a:t>3</a:t>
            </a:r>
            <a:r>
              <a:rPr lang="ja-JP" altLang="en-US" sz="3200" b="1" dirty="0">
                <a:solidFill>
                  <a:srgbClr val="0070C0"/>
                </a:solidFill>
                <a:latin typeface="+mn-ea"/>
              </a:rPr>
              <a:t>年間の野生株でのポリオの発症</a:t>
            </a:r>
            <a:r>
              <a:rPr lang="en-US" altLang="ja-JP" sz="3200" b="1" dirty="0">
                <a:solidFill>
                  <a:srgbClr val="0070C0"/>
                </a:solidFill>
                <a:latin typeface="+mn-ea"/>
              </a:rPr>
              <a:t>0</a:t>
            </a:r>
            <a:r>
              <a:rPr lang="ja-JP" altLang="en-US" sz="3200" b="1" dirty="0">
                <a:solidFill>
                  <a:srgbClr val="0070C0"/>
                </a:solidFill>
                <a:latin typeface="+mn-ea"/>
              </a:rPr>
              <a:t>が証明され、</a:t>
            </a:r>
            <a:endParaRPr lang="en-US" altLang="ja-JP" sz="3200" b="1" dirty="0">
              <a:solidFill>
                <a:srgbClr val="0070C0"/>
              </a:solidFill>
              <a:latin typeface="+mn-ea"/>
            </a:endParaRPr>
          </a:p>
          <a:p>
            <a:pPr marL="0" indent="0">
              <a:buNone/>
            </a:pPr>
            <a:r>
              <a:rPr lang="en-US" altLang="ja-JP" sz="3200" b="1" dirty="0">
                <a:solidFill>
                  <a:srgbClr val="0070C0"/>
                </a:solidFill>
                <a:latin typeface="+mn-ea"/>
              </a:rPr>
              <a:t>WHO</a:t>
            </a:r>
            <a:r>
              <a:rPr lang="ja-JP" altLang="en-US" sz="3200" b="1" dirty="0">
                <a:solidFill>
                  <a:srgbClr val="0070C0"/>
                </a:solidFill>
                <a:latin typeface="+mn-ea"/>
              </a:rPr>
              <a:t>（世界保健機関）根絶宣言をして</a:t>
            </a:r>
            <a:endParaRPr lang="en-US" altLang="ja-JP" sz="3200" b="1" dirty="0">
              <a:solidFill>
                <a:srgbClr val="0070C0"/>
              </a:solidFill>
              <a:latin typeface="+mn-ea"/>
            </a:endParaRPr>
          </a:p>
          <a:p>
            <a:pPr marL="0" indent="0">
              <a:buNone/>
            </a:pPr>
            <a:r>
              <a:rPr lang="ja-JP" altLang="en-US" sz="3200" b="1" dirty="0">
                <a:solidFill>
                  <a:srgbClr val="0070C0"/>
                </a:solidFill>
                <a:latin typeface="+mn-ea"/>
              </a:rPr>
              <a:t>世界中でポリオの予防接種が終了する</a:t>
            </a:r>
            <a:endParaRPr lang="en-US" altLang="ja-JP" sz="3200" b="1" dirty="0">
              <a:solidFill>
                <a:srgbClr val="0070C0"/>
              </a:solidFill>
              <a:latin typeface="+mn-ea"/>
            </a:endParaRPr>
          </a:p>
          <a:p>
            <a:endParaRPr kumimoji="1" lang="en-US" altLang="ja-JP" dirty="0"/>
          </a:p>
          <a:p>
            <a:pPr marL="0" indent="0">
              <a:buNone/>
            </a:pPr>
            <a:r>
              <a:rPr lang="en-US" altLang="ja-JP" sz="3200" b="1" dirty="0">
                <a:solidFill>
                  <a:srgbClr val="FF0000"/>
                </a:solidFill>
              </a:rPr>
              <a:t>1979</a:t>
            </a:r>
            <a:r>
              <a:rPr lang="ja-JP" altLang="en-US" sz="3200" b="1" dirty="0">
                <a:solidFill>
                  <a:srgbClr val="FF0000"/>
                </a:solidFill>
              </a:rPr>
              <a:t>年から</a:t>
            </a:r>
            <a:r>
              <a:rPr lang="en-US" altLang="ja-JP" sz="3200" b="1" dirty="0">
                <a:solidFill>
                  <a:srgbClr val="FF0000"/>
                </a:solidFill>
              </a:rPr>
              <a:t>43</a:t>
            </a:r>
            <a:r>
              <a:rPr lang="ja-JP" altLang="en-US" sz="3200" b="1" dirty="0">
                <a:solidFill>
                  <a:srgbClr val="FF0000"/>
                </a:solidFill>
              </a:rPr>
              <a:t>年、</a:t>
            </a:r>
            <a:r>
              <a:rPr lang="en-US" altLang="ja-JP" sz="3200" b="1" dirty="0">
                <a:solidFill>
                  <a:srgbClr val="FF0000"/>
                </a:solidFill>
              </a:rPr>
              <a:t>GPEI</a:t>
            </a:r>
            <a:r>
              <a:rPr lang="ja-JP" altLang="en-US" sz="3200" b="1" dirty="0">
                <a:solidFill>
                  <a:srgbClr val="FF0000"/>
                </a:solidFill>
              </a:rPr>
              <a:t>成立から</a:t>
            </a:r>
            <a:r>
              <a:rPr lang="en-US" altLang="ja-JP" sz="3200" b="1" dirty="0">
                <a:solidFill>
                  <a:srgbClr val="FF0000"/>
                </a:solidFill>
              </a:rPr>
              <a:t>34</a:t>
            </a:r>
            <a:r>
              <a:rPr lang="ja-JP" altLang="en-US" sz="3200" b="1" dirty="0">
                <a:solidFill>
                  <a:srgbClr val="FF0000"/>
                </a:solidFill>
              </a:rPr>
              <a:t>年まだ根絶できないポリオ</a:t>
            </a:r>
            <a:endParaRPr lang="en-US" altLang="ja-JP" sz="3200" b="1" dirty="0">
              <a:solidFill>
                <a:srgbClr val="FF0000"/>
              </a:solidFill>
            </a:endParaRPr>
          </a:p>
          <a:p>
            <a:pPr marL="0" indent="0">
              <a:buNone/>
            </a:pPr>
            <a:r>
              <a:rPr lang="ja-JP" altLang="en-US" sz="3200" b="1" dirty="0">
                <a:solidFill>
                  <a:srgbClr val="FF0000"/>
                </a:solidFill>
              </a:rPr>
              <a:t>本当に根絶できるのか？</a:t>
            </a:r>
            <a:endParaRPr lang="en-US" altLang="ja-JP" sz="3200" b="1" dirty="0">
              <a:solidFill>
                <a:srgbClr val="FF0000"/>
              </a:solidFill>
            </a:endParaRPr>
          </a:p>
          <a:p>
            <a:endParaRPr kumimoji="1" lang="ja-JP" altLang="en-US" dirty="0"/>
          </a:p>
        </p:txBody>
      </p:sp>
      <p:sp>
        <p:nvSpPr>
          <p:cNvPr id="4" name="日付プレースホルダー 3">
            <a:extLst>
              <a:ext uri="{FF2B5EF4-FFF2-40B4-BE49-F238E27FC236}">
                <a16:creationId xmlns:a16="http://schemas.microsoft.com/office/drawing/2014/main" id="{AFF7CEEF-1BEE-42EF-9B80-616E00E98D36}"/>
              </a:ext>
            </a:extLst>
          </p:cNvPr>
          <p:cNvSpPr>
            <a:spLocks noGrp="1"/>
          </p:cNvSpPr>
          <p:nvPr>
            <p:ph type="dt" sz="half" idx="10"/>
          </p:nvPr>
        </p:nvSpPr>
        <p:spPr/>
        <p:txBody>
          <a:bodyPr/>
          <a:lstStyle/>
          <a:p>
            <a:pPr rtl="0"/>
            <a:r>
              <a:rPr lang="ja-JP" altLang="en-US" noProof="0" dirty="0"/>
              <a:t>日</a:t>
            </a:r>
          </a:p>
        </p:txBody>
      </p:sp>
      <p:sp>
        <p:nvSpPr>
          <p:cNvPr id="5" name="フッター プレースホルダー 4">
            <a:extLst>
              <a:ext uri="{FF2B5EF4-FFF2-40B4-BE49-F238E27FC236}">
                <a16:creationId xmlns:a16="http://schemas.microsoft.com/office/drawing/2014/main" id="{599F2F68-0C03-4C2D-B3F7-4BFD316AAD57}"/>
              </a:ext>
            </a:extLst>
          </p:cNvPr>
          <p:cNvSpPr>
            <a:spLocks noGrp="1"/>
          </p:cNvSpPr>
          <p:nvPr>
            <p:ph type="ftr" sz="quarter" idx="11"/>
          </p:nvPr>
        </p:nvSpPr>
        <p:spPr/>
        <p:txBody>
          <a:bodyPr/>
          <a:lstStyle/>
          <a:p>
            <a:pPr rtl="0"/>
            <a:endParaRPr lang="ja-JP" altLang="en-US" noProof="0" dirty="0"/>
          </a:p>
        </p:txBody>
      </p:sp>
      <p:sp>
        <p:nvSpPr>
          <p:cNvPr id="6" name="スライド番号プレースホルダー 5">
            <a:extLst>
              <a:ext uri="{FF2B5EF4-FFF2-40B4-BE49-F238E27FC236}">
                <a16:creationId xmlns:a16="http://schemas.microsoft.com/office/drawing/2014/main" id="{8877A0B4-BD61-4BDA-8B26-274BF4E71812}"/>
              </a:ext>
            </a:extLst>
          </p:cNvPr>
          <p:cNvSpPr>
            <a:spLocks noGrp="1"/>
          </p:cNvSpPr>
          <p:nvPr>
            <p:ph type="sldNum" sz="quarter" idx="12"/>
          </p:nvPr>
        </p:nvSpPr>
        <p:spPr/>
        <p:txBody>
          <a:bodyPr/>
          <a:lstStyle/>
          <a:p>
            <a:pPr rtl="0"/>
            <a:fld id="{28844951-7827-47D4-8276-7DDE1FA7D85A}" type="slidenum">
              <a:rPr lang="en-US" altLang="ja-JP" noProof="0" smtClean="0"/>
              <a:t>32</a:t>
            </a:fld>
            <a:endParaRPr lang="ja-JP" altLang="en-US" noProof="0"/>
          </a:p>
        </p:txBody>
      </p:sp>
      <p:pic>
        <p:nvPicPr>
          <p:cNvPr id="7" name="Picture 5">
            <a:extLst>
              <a:ext uri="{FF2B5EF4-FFF2-40B4-BE49-F238E27FC236}">
                <a16:creationId xmlns:a16="http://schemas.microsoft.com/office/drawing/2014/main" id="{4D51B935-62B4-875E-BDDB-34150C73033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60396" y="234514"/>
            <a:ext cx="1434407" cy="512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7">
            <a:extLst>
              <a:ext uri="{FF2B5EF4-FFF2-40B4-BE49-F238E27FC236}">
                <a16:creationId xmlns:a16="http://schemas.microsoft.com/office/drawing/2014/main" id="{FDBF3B50-3BD2-9E03-A061-86B288159555}"/>
              </a:ext>
            </a:extLst>
          </p:cNvPr>
          <p:cNvPicPr>
            <a:picLocks noChangeAspect="1"/>
          </p:cNvPicPr>
          <p:nvPr/>
        </p:nvPicPr>
        <p:blipFill>
          <a:blip r:embed="rId3"/>
          <a:stretch>
            <a:fillRect/>
          </a:stretch>
        </p:blipFill>
        <p:spPr>
          <a:xfrm>
            <a:off x="0" y="6284808"/>
            <a:ext cx="1583703" cy="581456"/>
          </a:xfrm>
          <a:prstGeom prst="rect">
            <a:avLst/>
          </a:prstGeom>
        </p:spPr>
      </p:pic>
    </p:spTree>
    <p:extLst>
      <p:ext uri="{BB962C8B-B14F-4D97-AF65-F5344CB8AC3E}">
        <p14:creationId xmlns:p14="http://schemas.microsoft.com/office/powerpoint/2010/main" val="38751538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3C7E5B1-B6DA-4237-9434-6D2484A7C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18515" y="0"/>
            <a:ext cx="3773485" cy="3745149"/>
          </a:xfrm>
          <a:prstGeom prst="rect">
            <a:avLst/>
          </a:prstGeom>
        </p:spPr>
      </p:pic>
      <p:sp>
        <p:nvSpPr>
          <p:cNvPr id="4" name="テキスト ボックス 3">
            <a:extLst>
              <a:ext uri="{FF2B5EF4-FFF2-40B4-BE49-F238E27FC236}">
                <a16:creationId xmlns:a16="http://schemas.microsoft.com/office/drawing/2014/main" id="{D8FB2D95-62E5-4813-A546-741C145E4C38}"/>
              </a:ext>
            </a:extLst>
          </p:cNvPr>
          <p:cNvSpPr txBox="1"/>
          <p:nvPr/>
        </p:nvSpPr>
        <p:spPr>
          <a:xfrm>
            <a:off x="556760" y="0"/>
            <a:ext cx="9310977" cy="6555641"/>
          </a:xfrm>
          <a:prstGeom prst="rect">
            <a:avLst/>
          </a:prstGeom>
          <a:noFill/>
        </p:spPr>
        <p:txBody>
          <a:bodyPr wrap="square" rtlCol="0">
            <a:spAutoFit/>
          </a:bodyPr>
          <a:lstStyle/>
          <a:p>
            <a:r>
              <a:rPr kumimoji="1" lang="ja-JP" altLang="en-US" sz="2800" b="1" dirty="0"/>
              <a:t>根絶可能な感染症の条件</a:t>
            </a:r>
            <a:endParaRPr kumimoji="1" lang="en-US" altLang="ja-JP" sz="2800" b="1" dirty="0"/>
          </a:p>
          <a:p>
            <a:endParaRPr lang="en-US" altLang="ja-JP" sz="2800" b="1" dirty="0"/>
          </a:p>
          <a:p>
            <a:r>
              <a:rPr kumimoji="1" lang="ja-JP" altLang="en-US" sz="2800" b="1" dirty="0"/>
              <a:t>＊人以外の動物に感染しない</a:t>
            </a:r>
            <a:endParaRPr kumimoji="1" lang="en-US" altLang="ja-JP" sz="2800" b="1" dirty="0"/>
          </a:p>
          <a:p>
            <a:r>
              <a:rPr lang="ja-JP" altLang="en-US" sz="2800" b="1" dirty="0"/>
              <a:t>　</a:t>
            </a:r>
            <a:r>
              <a:rPr lang="ja-JP" altLang="en-US" sz="2400" b="1" dirty="0">
                <a:solidFill>
                  <a:srgbClr val="0070C0"/>
                </a:solidFill>
              </a:rPr>
              <a:t>（インフルエンザは鳥や豚にも感染する）</a:t>
            </a:r>
            <a:endParaRPr lang="en-US" altLang="ja-JP" sz="2400" b="1" dirty="0">
              <a:solidFill>
                <a:srgbClr val="0070C0"/>
              </a:solidFill>
            </a:endParaRPr>
          </a:p>
          <a:p>
            <a:r>
              <a:rPr kumimoji="1" lang="ja-JP" altLang="en-US" sz="2400" b="1" dirty="0">
                <a:solidFill>
                  <a:srgbClr val="0070C0"/>
                </a:solidFill>
              </a:rPr>
              <a:t>　（コロナはラクダやコウモリにも感染する）　</a:t>
            </a:r>
            <a:endParaRPr kumimoji="1" lang="en-US" altLang="ja-JP" sz="2400" b="1" dirty="0">
              <a:solidFill>
                <a:srgbClr val="0070C0"/>
              </a:solidFill>
            </a:endParaRPr>
          </a:p>
          <a:p>
            <a:r>
              <a:rPr kumimoji="1" lang="ja-JP" altLang="en-US" sz="2800" b="1" dirty="0"/>
              <a:t>＊有効性の高いワクチンが存在する</a:t>
            </a:r>
            <a:endParaRPr kumimoji="1" lang="en-US" altLang="ja-JP" sz="2800" b="1" dirty="0"/>
          </a:p>
          <a:p>
            <a:r>
              <a:rPr lang="ja-JP" altLang="en-US" sz="2800" b="1" dirty="0"/>
              <a:t>　</a:t>
            </a:r>
            <a:r>
              <a:rPr lang="ja-JP" altLang="en-US" sz="2400" b="1" dirty="0">
                <a:solidFill>
                  <a:srgbClr val="0070C0"/>
                </a:solidFill>
              </a:rPr>
              <a:t>（インフルエンザは</a:t>
            </a:r>
            <a:r>
              <a:rPr lang="en-US" altLang="ja-JP" sz="2400" b="1" dirty="0">
                <a:solidFill>
                  <a:srgbClr val="0070C0"/>
                </a:solidFill>
              </a:rPr>
              <a:t>40</a:t>
            </a:r>
            <a:r>
              <a:rPr lang="ja-JP" altLang="en-US" sz="2400" b="1" dirty="0">
                <a:solidFill>
                  <a:srgbClr val="0070C0"/>
                </a:solidFill>
              </a:rPr>
              <a:t>～</a:t>
            </a:r>
            <a:r>
              <a:rPr lang="en-US" altLang="ja-JP" sz="2400" b="1" dirty="0">
                <a:solidFill>
                  <a:srgbClr val="0070C0"/>
                </a:solidFill>
              </a:rPr>
              <a:t>60</a:t>
            </a:r>
            <a:r>
              <a:rPr lang="ja-JP" altLang="en-US" sz="2400" b="1" dirty="0">
                <a:solidFill>
                  <a:srgbClr val="0070C0"/>
                </a:solidFill>
              </a:rPr>
              <a:t>％の有効率）</a:t>
            </a:r>
            <a:endParaRPr lang="en-US" altLang="ja-JP" sz="2400" b="1" dirty="0">
              <a:solidFill>
                <a:srgbClr val="0070C0"/>
              </a:solidFill>
            </a:endParaRPr>
          </a:p>
          <a:p>
            <a:r>
              <a:rPr kumimoji="1" lang="ja-JP" altLang="en-US" sz="2400" b="1" dirty="0">
                <a:solidFill>
                  <a:srgbClr val="0070C0"/>
                </a:solidFill>
              </a:rPr>
              <a:t>　（コロナ</a:t>
            </a:r>
            <a:r>
              <a:rPr kumimoji="1" lang="en-US" altLang="ja-JP" sz="2400" b="1" dirty="0">
                <a:solidFill>
                  <a:srgbClr val="0070C0"/>
                </a:solidFill>
              </a:rPr>
              <a:t>【mRNA</a:t>
            </a:r>
            <a:r>
              <a:rPr kumimoji="1" lang="ja-JP" altLang="en-US" sz="2400" b="1" dirty="0">
                <a:solidFill>
                  <a:srgbClr val="0070C0"/>
                </a:solidFill>
              </a:rPr>
              <a:t>ワクチン</a:t>
            </a:r>
            <a:r>
              <a:rPr kumimoji="1" lang="en-US" altLang="ja-JP" sz="2400" b="1" dirty="0">
                <a:solidFill>
                  <a:srgbClr val="0070C0"/>
                </a:solidFill>
              </a:rPr>
              <a:t>】</a:t>
            </a:r>
            <a:r>
              <a:rPr kumimoji="1" lang="ja-JP" altLang="en-US" sz="2400" b="1" dirty="0">
                <a:solidFill>
                  <a:srgbClr val="0070C0"/>
                </a:solidFill>
              </a:rPr>
              <a:t>は？の有効率）</a:t>
            </a:r>
            <a:endParaRPr kumimoji="1" lang="en-US" altLang="ja-JP" sz="2400" b="1" dirty="0">
              <a:solidFill>
                <a:srgbClr val="0070C0"/>
              </a:solidFill>
            </a:endParaRPr>
          </a:p>
          <a:p>
            <a:r>
              <a:rPr lang="ja-JP" altLang="en-US" sz="2400" b="1" dirty="0">
                <a:solidFill>
                  <a:srgbClr val="0070C0"/>
                </a:solidFill>
              </a:rPr>
              <a:t>　（はしか</a:t>
            </a:r>
            <a:r>
              <a:rPr lang="en-US" altLang="ja-JP" sz="2400" b="1" dirty="0">
                <a:solidFill>
                  <a:srgbClr val="0070C0"/>
                </a:solidFill>
              </a:rPr>
              <a:t>(</a:t>
            </a:r>
            <a:r>
              <a:rPr lang="ja-JP" altLang="en-US" sz="2400" b="1" dirty="0">
                <a:solidFill>
                  <a:srgbClr val="0070C0"/>
                </a:solidFill>
              </a:rPr>
              <a:t>麻疹</a:t>
            </a:r>
            <a:r>
              <a:rPr lang="en-US" altLang="ja-JP" sz="2400" b="1" dirty="0">
                <a:solidFill>
                  <a:srgbClr val="0070C0"/>
                </a:solidFill>
              </a:rPr>
              <a:t>)</a:t>
            </a:r>
            <a:r>
              <a:rPr lang="ja-JP" altLang="en-US" sz="2400" b="1" dirty="0">
                <a:solidFill>
                  <a:srgbClr val="0070C0"/>
                </a:solidFill>
              </a:rPr>
              <a:t>ワクチンは</a:t>
            </a:r>
            <a:r>
              <a:rPr lang="en-US" altLang="ja-JP" sz="2400" b="1" dirty="0">
                <a:solidFill>
                  <a:srgbClr val="0070C0"/>
                </a:solidFill>
              </a:rPr>
              <a:t>95</a:t>
            </a:r>
            <a:r>
              <a:rPr lang="ja-JP" altLang="en-US" sz="2400" b="1" dirty="0">
                <a:solidFill>
                  <a:srgbClr val="0070C0"/>
                </a:solidFill>
              </a:rPr>
              <a:t>％の有効率）</a:t>
            </a:r>
            <a:endParaRPr kumimoji="1" lang="en-US" altLang="ja-JP" sz="2400" b="1" dirty="0">
              <a:solidFill>
                <a:srgbClr val="0070C0"/>
              </a:solidFill>
            </a:endParaRPr>
          </a:p>
          <a:p>
            <a:r>
              <a:rPr kumimoji="1" lang="ja-JP" altLang="en-US" sz="2800" b="1" dirty="0"/>
              <a:t>＊不顕性感染が少ない</a:t>
            </a:r>
            <a:endParaRPr kumimoji="1" lang="en-US" altLang="ja-JP" sz="2800" b="1" dirty="0"/>
          </a:p>
          <a:p>
            <a:r>
              <a:rPr lang="ja-JP" altLang="en-US" sz="2800" b="1" dirty="0"/>
              <a:t>　</a:t>
            </a:r>
            <a:r>
              <a:rPr lang="ja-JP" altLang="en-US" sz="2400" b="1" dirty="0">
                <a:solidFill>
                  <a:srgbClr val="0070C0"/>
                </a:solidFill>
              </a:rPr>
              <a:t>（ポリオは不顕性感染が多い）</a:t>
            </a:r>
            <a:endParaRPr lang="en-US" altLang="ja-JP" sz="2400" b="1" dirty="0">
              <a:solidFill>
                <a:srgbClr val="0070C0"/>
              </a:solidFill>
            </a:endParaRPr>
          </a:p>
          <a:p>
            <a:r>
              <a:rPr kumimoji="1" lang="ja-JP" altLang="en-US" sz="2400" b="1" dirty="0">
                <a:solidFill>
                  <a:srgbClr val="0070C0"/>
                </a:solidFill>
              </a:rPr>
              <a:t>　（はしか</a:t>
            </a:r>
            <a:r>
              <a:rPr kumimoji="1" lang="en-US" altLang="ja-JP" sz="2400" b="1" dirty="0">
                <a:solidFill>
                  <a:srgbClr val="0070C0"/>
                </a:solidFill>
              </a:rPr>
              <a:t>(</a:t>
            </a:r>
            <a:r>
              <a:rPr kumimoji="1" lang="ja-JP" altLang="en-US" sz="2400" b="1" dirty="0">
                <a:solidFill>
                  <a:srgbClr val="0070C0"/>
                </a:solidFill>
              </a:rPr>
              <a:t>麻疹</a:t>
            </a:r>
            <a:r>
              <a:rPr kumimoji="1" lang="en-US" altLang="ja-JP" sz="2400" b="1" dirty="0">
                <a:solidFill>
                  <a:srgbClr val="0070C0"/>
                </a:solidFill>
              </a:rPr>
              <a:t>)</a:t>
            </a:r>
            <a:r>
              <a:rPr kumimoji="1" lang="ja-JP" altLang="en-US" sz="2400" b="1" dirty="0">
                <a:solidFill>
                  <a:srgbClr val="0070C0"/>
                </a:solidFill>
              </a:rPr>
              <a:t>や天然痘は不顕性感染が少ない）</a:t>
            </a:r>
            <a:endParaRPr kumimoji="1" lang="en-US" altLang="ja-JP" sz="2400" b="1" dirty="0">
              <a:solidFill>
                <a:srgbClr val="0070C0"/>
              </a:solidFill>
            </a:endParaRPr>
          </a:p>
          <a:p>
            <a:endParaRPr lang="en-US" altLang="ja-JP" sz="2800" b="1" dirty="0"/>
          </a:p>
          <a:p>
            <a:r>
              <a:rPr kumimoji="1" lang="ja-JP" altLang="en-US" sz="2800" b="1" dirty="0"/>
              <a:t>科学的に根絶可能なウイルス性疾患は</a:t>
            </a:r>
            <a:endParaRPr kumimoji="1" lang="en-US" altLang="ja-JP" sz="2800" b="1" dirty="0"/>
          </a:p>
          <a:p>
            <a:r>
              <a:rPr lang="ja-JP" altLang="en-US" sz="2800" b="1" dirty="0"/>
              <a:t>　　　天然痘、ポリオ、はしか</a:t>
            </a:r>
            <a:r>
              <a:rPr lang="en-US" altLang="ja-JP" sz="2800" b="1" dirty="0"/>
              <a:t>(</a:t>
            </a:r>
            <a:r>
              <a:rPr lang="ja-JP" altLang="en-US" sz="2800" b="1" dirty="0"/>
              <a:t>麻疹</a:t>
            </a:r>
            <a:r>
              <a:rPr lang="en-US" altLang="ja-JP" sz="2800" b="1" dirty="0"/>
              <a:t>)</a:t>
            </a:r>
            <a:r>
              <a:rPr lang="ja-JP" altLang="en-US" sz="2800" b="1" dirty="0"/>
              <a:t>といわれている</a:t>
            </a:r>
            <a:r>
              <a:rPr lang="ja-JP" altLang="en-US" sz="2400" b="1" dirty="0"/>
              <a:t>。</a:t>
            </a:r>
            <a:endParaRPr kumimoji="1" lang="ja-JP" altLang="en-US" sz="2400" b="1" dirty="0"/>
          </a:p>
        </p:txBody>
      </p:sp>
      <p:pic>
        <p:nvPicPr>
          <p:cNvPr id="2" name="図 1">
            <a:extLst>
              <a:ext uri="{FF2B5EF4-FFF2-40B4-BE49-F238E27FC236}">
                <a16:creationId xmlns:a16="http://schemas.microsoft.com/office/drawing/2014/main" id="{4B91FD7B-EC29-5683-351E-22AB8627B2C7}"/>
              </a:ext>
            </a:extLst>
          </p:cNvPr>
          <p:cNvPicPr>
            <a:picLocks noChangeAspect="1"/>
          </p:cNvPicPr>
          <p:nvPr/>
        </p:nvPicPr>
        <p:blipFill>
          <a:blip r:embed="rId3"/>
          <a:stretch>
            <a:fillRect/>
          </a:stretch>
        </p:blipFill>
        <p:spPr>
          <a:xfrm>
            <a:off x="0" y="6284808"/>
            <a:ext cx="1583703" cy="581456"/>
          </a:xfrm>
          <a:prstGeom prst="rect">
            <a:avLst/>
          </a:prstGeom>
        </p:spPr>
      </p:pic>
      <p:pic>
        <p:nvPicPr>
          <p:cNvPr id="5" name="Picture 5">
            <a:extLst>
              <a:ext uri="{FF2B5EF4-FFF2-40B4-BE49-F238E27FC236}">
                <a16:creationId xmlns:a16="http://schemas.microsoft.com/office/drawing/2014/main" id="{D510CFDD-A8A4-8C9B-B765-6C327D45D12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28713" y="6214901"/>
            <a:ext cx="1434407" cy="512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70103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99CE4D48-4AEC-4FB6-B435-465BA30D375B}"/>
              </a:ext>
            </a:extLst>
          </p:cNvPr>
          <p:cNvSpPr>
            <a:spLocks noGrp="1"/>
          </p:cNvSpPr>
          <p:nvPr>
            <p:ph type="title"/>
          </p:nvPr>
        </p:nvSpPr>
        <p:spPr>
          <a:xfrm>
            <a:off x="1141412" y="609602"/>
            <a:ext cx="9905999" cy="622040"/>
          </a:xfrm>
        </p:spPr>
        <p:txBody>
          <a:bodyPr/>
          <a:lstStyle/>
          <a:p>
            <a:r>
              <a:rPr kumimoji="1" lang="ja-JP" altLang="en-US" dirty="0">
                <a:solidFill>
                  <a:srgbClr val="201449"/>
                </a:solidFill>
              </a:rPr>
              <a:t>ポリオ根絶のための基礎知識</a:t>
            </a:r>
          </a:p>
        </p:txBody>
      </p:sp>
      <p:sp>
        <p:nvSpPr>
          <p:cNvPr id="7" name="テキスト プレースホルダー 6">
            <a:extLst>
              <a:ext uri="{FF2B5EF4-FFF2-40B4-BE49-F238E27FC236}">
                <a16:creationId xmlns:a16="http://schemas.microsoft.com/office/drawing/2014/main" id="{D17AB3D3-9694-4772-AF3E-BF5EF15FA5F8}"/>
              </a:ext>
            </a:extLst>
          </p:cNvPr>
          <p:cNvSpPr>
            <a:spLocks noGrp="1"/>
          </p:cNvSpPr>
          <p:nvPr>
            <p:ph type="body" idx="1"/>
          </p:nvPr>
        </p:nvSpPr>
        <p:spPr>
          <a:xfrm>
            <a:off x="645952" y="1231642"/>
            <a:ext cx="10721131" cy="5477068"/>
          </a:xfrm>
        </p:spPr>
        <p:txBody>
          <a:bodyPr/>
          <a:lstStyle/>
          <a:p>
            <a:r>
              <a:rPr lang="ja-JP" altLang="en-US" sz="3200" dirty="0">
                <a:solidFill>
                  <a:srgbClr val="201449"/>
                </a:solidFill>
              </a:rPr>
              <a:t>＊</a:t>
            </a:r>
            <a:r>
              <a:rPr kumimoji="1" lang="ja-JP" altLang="en-US" sz="3200" dirty="0">
                <a:solidFill>
                  <a:srgbClr val="201449"/>
                </a:solidFill>
              </a:rPr>
              <a:t>ポリオは人間だけが感染するウイルスによる疾患</a:t>
            </a:r>
            <a:endParaRPr kumimoji="1" lang="en-US" altLang="ja-JP" sz="3200" dirty="0">
              <a:solidFill>
                <a:srgbClr val="201449"/>
              </a:solidFill>
            </a:endParaRPr>
          </a:p>
          <a:p>
            <a:r>
              <a:rPr lang="ja-JP" altLang="en-US" sz="3200" dirty="0">
                <a:solidFill>
                  <a:srgbClr val="201449"/>
                </a:solidFill>
              </a:rPr>
              <a:t>＊常在国は２カ国だがワクチン投与は撲滅が確認されるまで世界中で継続される</a:t>
            </a:r>
            <a:endParaRPr lang="en-US" altLang="ja-JP" sz="3200" dirty="0">
              <a:solidFill>
                <a:srgbClr val="201449"/>
              </a:solidFill>
            </a:endParaRPr>
          </a:p>
          <a:p>
            <a:r>
              <a:rPr kumimoji="1" lang="ja-JP" altLang="en-US" sz="3200" dirty="0">
                <a:solidFill>
                  <a:srgbClr val="201449"/>
                </a:solidFill>
              </a:rPr>
              <a:t>＊最後の患者が発生して</a:t>
            </a:r>
            <a:r>
              <a:rPr kumimoji="1" lang="en-US" altLang="ja-JP" sz="3200" dirty="0">
                <a:solidFill>
                  <a:srgbClr val="201449"/>
                </a:solidFill>
              </a:rPr>
              <a:t>3</a:t>
            </a:r>
            <a:r>
              <a:rPr kumimoji="1" lang="ja-JP" altLang="en-US" sz="3200" dirty="0">
                <a:solidFill>
                  <a:srgbClr val="201449"/>
                </a:solidFill>
              </a:rPr>
              <a:t>年間新たな発症がなければ世界保健機関（</a:t>
            </a:r>
            <a:r>
              <a:rPr kumimoji="1" lang="en-US" altLang="ja-JP" sz="3200" dirty="0">
                <a:solidFill>
                  <a:srgbClr val="201449"/>
                </a:solidFill>
              </a:rPr>
              <a:t>WHO)</a:t>
            </a:r>
            <a:r>
              <a:rPr kumimoji="1" lang="ja-JP" altLang="en-US" sz="3200" dirty="0">
                <a:solidFill>
                  <a:srgbClr val="201449"/>
                </a:solidFill>
              </a:rPr>
              <a:t>から根絶と認定される</a:t>
            </a:r>
            <a:endParaRPr kumimoji="1" lang="en-US" altLang="ja-JP" sz="3200" dirty="0">
              <a:solidFill>
                <a:srgbClr val="201449"/>
              </a:solidFill>
            </a:endParaRPr>
          </a:p>
          <a:p>
            <a:r>
              <a:rPr lang="ja-JP" altLang="en-US" sz="3200" dirty="0">
                <a:solidFill>
                  <a:srgbClr val="201449"/>
                </a:solidFill>
              </a:rPr>
              <a:t>＊現在は安価な生ワクチンを使用しているが、最終的には高価な不活化ワクチンを使うようになる</a:t>
            </a:r>
            <a:endParaRPr lang="en-US" altLang="ja-JP" sz="3200" dirty="0">
              <a:solidFill>
                <a:srgbClr val="201449"/>
              </a:solidFill>
            </a:endParaRPr>
          </a:p>
          <a:p>
            <a:endParaRPr kumimoji="1" lang="en-US" altLang="ja-JP" dirty="0"/>
          </a:p>
          <a:p>
            <a:endParaRPr kumimoji="1" lang="ja-JP" altLang="en-US" dirty="0"/>
          </a:p>
        </p:txBody>
      </p:sp>
      <p:pic>
        <p:nvPicPr>
          <p:cNvPr id="2" name="Picture 5">
            <a:extLst>
              <a:ext uri="{FF2B5EF4-FFF2-40B4-BE49-F238E27FC236}">
                <a16:creationId xmlns:a16="http://schemas.microsoft.com/office/drawing/2014/main" id="{852F2F9C-F4D2-1D1A-2D53-CB052857DB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60396" y="218749"/>
            <a:ext cx="1434407" cy="512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図 2">
            <a:extLst>
              <a:ext uri="{FF2B5EF4-FFF2-40B4-BE49-F238E27FC236}">
                <a16:creationId xmlns:a16="http://schemas.microsoft.com/office/drawing/2014/main" id="{99813787-DD4A-68AD-6BB6-40B52D7DC3F0}"/>
              </a:ext>
            </a:extLst>
          </p:cNvPr>
          <p:cNvPicPr>
            <a:picLocks noChangeAspect="1"/>
          </p:cNvPicPr>
          <p:nvPr/>
        </p:nvPicPr>
        <p:blipFill>
          <a:blip r:embed="rId3"/>
          <a:stretch>
            <a:fillRect/>
          </a:stretch>
        </p:blipFill>
        <p:spPr>
          <a:xfrm>
            <a:off x="0" y="6284808"/>
            <a:ext cx="1583703" cy="581456"/>
          </a:xfrm>
          <a:prstGeom prst="rect">
            <a:avLst/>
          </a:prstGeom>
        </p:spPr>
      </p:pic>
    </p:spTree>
    <p:extLst>
      <p:ext uri="{BB962C8B-B14F-4D97-AF65-F5344CB8AC3E}">
        <p14:creationId xmlns:p14="http://schemas.microsoft.com/office/powerpoint/2010/main" val="20335638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8714C1A-2A20-478D-AE4B-27EDC72A3BC0}"/>
              </a:ext>
            </a:extLst>
          </p:cNvPr>
          <p:cNvPicPr>
            <a:picLocks noChangeAspect="1"/>
          </p:cNvPicPr>
          <p:nvPr/>
        </p:nvPicPr>
        <p:blipFill>
          <a:blip r:embed="rId2"/>
          <a:stretch>
            <a:fillRect/>
          </a:stretch>
        </p:blipFill>
        <p:spPr>
          <a:xfrm>
            <a:off x="6964013" y="0"/>
            <a:ext cx="5227987" cy="6862433"/>
          </a:xfrm>
          <a:prstGeom prst="rect">
            <a:avLst/>
          </a:prstGeom>
        </p:spPr>
      </p:pic>
      <p:sp>
        <p:nvSpPr>
          <p:cNvPr id="5" name="テキスト ボックス 4">
            <a:extLst>
              <a:ext uri="{FF2B5EF4-FFF2-40B4-BE49-F238E27FC236}">
                <a16:creationId xmlns:a16="http://schemas.microsoft.com/office/drawing/2014/main" id="{337CCD56-39D6-4118-86DE-CC2192F576B2}"/>
              </a:ext>
            </a:extLst>
          </p:cNvPr>
          <p:cNvSpPr txBox="1"/>
          <p:nvPr/>
        </p:nvSpPr>
        <p:spPr>
          <a:xfrm>
            <a:off x="130629" y="1567543"/>
            <a:ext cx="6746032" cy="4450449"/>
          </a:xfrm>
          <a:prstGeom prst="rect">
            <a:avLst/>
          </a:prstGeom>
          <a:noFill/>
        </p:spPr>
        <p:txBody>
          <a:bodyPr wrap="square" rtlCol="0">
            <a:spAutoFit/>
          </a:bodyPr>
          <a:lstStyle/>
          <a:p>
            <a:pPr marL="228600" lvl="0" indent="-228600" defTabSz="914400">
              <a:lnSpc>
                <a:spcPct val="90000"/>
              </a:lnSpc>
              <a:spcBef>
                <a:spcPct val="30000"/>
              </a:spcBef>
              <a:buClr>
                <a:srgbClr val="A5A5A5"/>
              </a:buClr>
              <a:buFont typeface="Arial" panose="020B0604020202020204" pitchFamily="34" charset="0"/>
              <a:buChar char="•"/>
            </a:pPr>
            <a:r>
              <a:rPr kumimoji="1" lang="ja-JP" altLang="en-US" sz="3200" dirty="0">
                <a:solidFill>
                  <a:srgbClr val="0070C0"/>
                </a:solidFill>
                <a:latin typeface="Meiryo UI" panose="020B0604030504040204" pitchFamily="50" charset="-128"/>
                <a:ea typeface="Meiryo UI" panose="020B0604030504040204" pitchFamily="50" charset="-128"/>
              </a:rPr>
              <a:t>アドボカシー活動</a:t>
            </a:r>
            <a:endParaRPr kumimoji="1" lang="en-US" altLang="ja-JP" sz="3200" dirty="0">
              <a:solidFill>
                <a:srgbClr val="0070C0"/>
              </a:solidFill>
              <a:latin typeface="Meiryo UI" panose="020B0604030504040204" pitchFamily="50" charset="-128"/>
              <a:ea typeface="Meiryo UI" panose="020B0604030504040204" pitchFamily="50" charset="-128"/>
            </a:endParaRPr>
          </a:p>
          <a:p>
            <a:pPr marL="228600" lvl="0" indent="-228600" defTabSz="914400">
              <a:lnSpc>
                <a:spcPct val="90000"/>
              </a:lnSpc>
              <a:spcBef>
                <a:spcPct val="30000"/>
              </a:spcBef>
              <a:buClr>
                <a:srgbClr val="A5A5A5"/>
              </a:buClr>
              <a:buFont typeface="Arial" panose="020B0604020202020204" pitchFamily="34" charset="0"/>
              <a:buChar char="•"/>
            </a:pPr>
            <a:r>
              <a:rPr kumimoji="1" lang="ja-JP" altLang="en-US" sz="3200" dirty="0">
                <a:solidFill>
                  <a:srgbClr val="0070C0"/>
                </a:solidFill>
                <a:latin typeface="Meiryo UI" panose="020B0604030504040204" pitchFamily="50" charset="-128"/>
                <a:ea typeface="Meiryo UI" panose="020B0604030504040204" pitchFamily="50" charset="-128"/>
              </a:rPr>
              <a:t>クラブの奉仕活動での広報</a:t>
            </a:r>
            <a:endParaRPr kumimoji="1" lang="en-US" altLang="ja-JP" sz="3200" dirty="0">
              <a:solidFill>
                <a:srgbClr val="0070C0"/>
              </a:solidFill>
              <a:latin typeface="Meiryo UI" panose="020B0604030504040204" pitchFamily="50" charset="-128"/>
              <a:ea typeface="Meiryo UI" panose="020B0604030504040204" pitchFamily="50" charset="-128"/>
            </a:endParaRPr>
          </a:p>
          <a:p>
            <a:pPr marL="228600" lvl="0" indent="-228600" defTabSz="914400">
              <a:lnSpc>
                <a:spcPct val="90000"/>
              </a:lnSpc>
              <a:spcBef>
                <a:spcPct val="30000"/>
              </a:spcBef>
              <a:buClr>
                <a:srgbClr val="A5A5A5"/>
              </a:buClr>
              <a:buFont typeface="Arial" panose="020B0604020202020204" pitchFamily="34" charset="0"/>
              <a:buChar char="•"/>
            </a:pPr>
            <a:r>
              <a:rPr kumimoji="1" lang="ja-JP" altLang="en-US" sz="3200" dirty="0">
                <a:solidFill>
                  <a:srgbClr val="0070C0"/>
                </a:solidFill>
                <a:latin typeface="Meiryo UI" panose="020B0604030504040204" pitchFamily="50" charset="-128"/>
                <a:ea typeface="Meiryo UI" panose="020B0604030504040204" pitchFamily="50" charset="-128"/>
              </a:rPr>
              <a:t>発信しよう（</a:t>
            </a:r>
            <a:r>
              <a:rPr kumimoji="1" lang="en-US" altLang="ja-JP" sz="3200" dirty="0">
                <a:solidFill>
                  <a:srgbClr val="0070C0"/>
                </a:solidFill>
                <a:latin typeface="Meiryo UI" panose="020B0604030504040204" pitchFamily="50" charset="-128"/>
                <a:ea typeface="Meiryo UI" panose="020B0604030504040204" pitchFamily="50" charset="-128"/>
              </a:rPr>
              <a:t>SNS</a:t>
            </a:r>
            <a:r>
              <a:rPr kumimoji="1" lang="ja-JP" altLang="en-US" sz="3200" dirty="0">
                <a:solidFill>
                  <a:srgbClr val="0070C0"/>
                </a:solidFill>
                <a:latin typeface="Meiryo UI" panose="020B0604030504040204" pitchFamily="50" charset="-128"/>
                <a:ea typeface="Meiryo UI" panose="020B0604030504040204" pitchFamily="50" charset="-128"/>
              </a:rPr>
              <a:t>の活用）</a:t>
            </a:r>
            <a:endParaRPr kumimoji="1" lang="en-US" altLang="ja-JP" sz="3200" dirty="0">
              <a:solidFill>
                <a:srgbClr val="0070C0"/>
              </a:solidFill>
              <a:latin typeface="Meiryo UI" panose="020B0604030504040204" pitchFamily="50" charset="-128"/>
              <a:ea typeface="Meiryo UI" panose="020B0604030504040204" pitchFamily="50" charset="-128"/>
            </a:endParaRPr>
          </a:p>
          <a:p>
            <a:pPr marL="228600" lvl="0" indent="-228600" defTabSz="914400">
              <a:lnSpc>
                <a:spcPct val="90000"/>
              </a:lnSpc>
              <a:spcBef>
                <a:spcPct val="30000"/>
              </a:spcBef>
              <a:buClr>
                <a:srgbClr val="A5A5A5"/>
              </a:buClr>
              <a:buFont typeface="Arial" panose="020B0604020202020204" pitchFamily="34" charset="0"/>
              <a:buChar char="•"/>
            </a:pPr>
            <a:r>
              <a:rPr kumimoji="1" lang="ja-JP" altLang="en-US" sz="3200" dirty="0">
                <a:solidFill>
                  <a:srgbClr val="0070C0"/>
                </a:solidFill>
                <a:latin typeface="Meiryo UI" panose="020B0604030504040204" pitchFamily="50" charset="-128"/>
                <a:ea typeface="Meiryo UI" panose="020B0604030504040204" pitchFamily="50" charset="-128"/>
              </a:rPr>
              <a:t>募金箱の設置</a:t>
            </a:r>
            <a:endParaRPr kumimoji="1" lang="en-US" altLang="ja-JP" sz="3200" dirty="0">
              <a:solidFill>
                <a:srgbClr val="0070C0"/>
              </a:solidFill>
              <a:latin typeface="Meiryo UI" panose="020B0604030504040204" pitchFamily="50" charset="-128"/>
              <a:ea typeface="Meiryo UI" panose="020B0604030504040204" pitchFamily="50" charset="-128"/>
            </a:endParaRPr>
          </a:p>
          <a:p>
            <a:pPr lvl="0" defTabSz="914400">
              <a:lnSpc>
                <a:spcPct val="90000"/>
              </a:lnSpc>
              <a:spcBef>
                <a:spcPct val="30000"/>
              </a:spcBef>
              <a:buClr>
                <a:srgbClr val="A5A5A5"/>
              </a:buClr>
            </a:pPr>
            <a:endParaRPr kumimoji="1" lang="ja-JP" altLang="en-US" sz="3200" dirty="0">
              <a:solidFill>
                <a:srgbClr val="ED7D31">
                  <a:lumMod val="75000"/>
                </a:srgbClr>
              </a:solidFill>
              <a:latin typeface="Meiryo UI" panose="020B0604030504040204" pitchFamily="50" charset="-128"/>
              <a:ea typeface="Meiryo UI" panose="020B0604030504040204" pitchFamily="50" charset="-128"/>
            </a:endParaRPr>
          </a:p>
          <a:p>
            <a:pPr marL="228600" lvl="0" indent="-228600" defTabSz="914400">
              <a:lnSpc>
                <a:spcPct val="90000"/>
              </a:lnSpc>
              <a:spcBef>
                <a:spcPct val="30000"/>
              </a:spcBef>
              <a:buClr>
                <a:srgbClr val="A5A5A5"/>
              </a:buClr>
              <a:buFont typeface="Arial" panose="020B0604020202020204" pitchFamily="34" charset="0"/>
              <a:buChar char="•"/>
            </a:pPr>
            <a:r>
              <a:rPr kumimoji="1" lang="ja-JP" altLang="en-US" sz="2800" b="1" dirty="0">
                <a:solidFill>
                  <a:srgbClr val="0070C0"/>
                </a:solidFill>
                <a:latin typeface="Meiryo UI" panose="020B0604030504040204" pitchFamily="50" charset="-128"/>
                <a:ea typeface="Meiryo UI" panose="020B0604030504040204" pitchFamily="50" charset="-128"/>
              </a:rPr>
              <a:t>募金や寄付</a:t>
            </a:r>
            <a:endParaRPr kumimoji="1" lang="en-US" altLang="ja-JP" sz="2800" b="1" dirty="0">
              <a:solidFill>
                <a:srgbClr val="0070C0"/>
              </a:solidFill>
              <a:latin typeface="Meiryo UI" panose="020B0604030504040204" pitchFamily="50" charset="-128"/>
              <a:ea typeface="Meiryo UI" panose="020B0604030504040204" pitchFamily="50" charset="-128"/>
            </a:endParaRPr>
          </a:p>
          <a:p>
            <a:pPr lvl="0" defTabSz="914400">
              <a:lnSpc>
                <a:spcPct val="90000"/>
              </a:lnSpc>
              <a:spcBef>
                <a:spcPct val="30000"/>
              </a:spcBef>
              <a:buClr>
                <a:srgbClr val="A5A5A5"/>
              </a:buClr>
            </a:pPr>
            <a:r>
              <a:rPr kumimoji="1" lang="ja-JP" altLang="en-US" sz="2800" b="1" dirty="0">
                <a:solidFill>
                  <a:srgbClr val="0070C0"/>
                </a:solidFill>
                <a:latin typeface="Meiryo UI" panose="020B0604030504040204" pitchFamily="50" charset="-128"/>
                <a:ea typeface="Meiryo UI" panose="020B0604030504040204" pitchFamily="50" charset="-128"/>
              </a:rPr>
              <a:t>　　</a:t>
            </a:r>
            <a:r>
              <a:rPr kumimoji="1" lang="ja-JP" altLang="en-US" sz="2800" b="1" dirty="0">
                <a:solidFill>
                  <a:srgbClr val="FF0000"/>
                </a:solidFill>
                <a:latin typeface="Meiryo UI" panose="020B0604030504040204" pitchFamily="50" charset="-128"/>
                <a:ea typeface="Meiryo UI" panose="020B0604030504040204" pitchFamily="50" charset="-128"/>
              </a:rPr>
              <a:t>直接依頼されたことのない人が意外と多い</a:t>
            </a:r>
            <a:endParaRPr kumimoji="1" lang="en-US" altLang="ja-JP" sz="2800" b="1" dirty="0">
              <a:solidFill>
                <a:srgbClr val="FF0000"/>
              </a:solidFill>
              <a:latin typeface="Meiryo UI" panose="020B0604030504040204" pitchFamily="50" charset="-128"/>
              <a:ea typeface="Meiryo UI" panose="020B0604030504040204" pitchFamily="50" charset="-128"/>
            </a:endParaRPr>
          </a:p>
          <a:p>
            <a:pPr lvl="0" defTabSz="914400">
              <a:lnSpc>
                <a:spcPct val="90000"/>
              </a:lnSpc>
              <a:spcBef>
                <a:spcPct val="30000"/>
              </a:spcBef>
              <a:buClr>
                <a:srgbClr val="A5A5A5"/>
              </a:buClr>
            </a:pPr>
            <a:r>
              <a:rPr kumimoji="1" lang="ja-JP" altLang="en-US" sz="2800" b="1" dirty="0">
                <a:solidFill>
                  <a:srgbClr val="FF0000"/>
                </a:solidFill>
                <a:latin typeface="Meiryo UI" panose="020B0604030504040204" pitchFamily="50" charset="-128"/>
                <a:ea typeface="Meiryo UI" panose="020B0604030504040204" pitchFamily="50" charset="-128"/>
              </a:rPr>
              <a:t>　　頼まれると断れないのが人情</a:t>
            </a:r>
            <a:endParaRPr kumimoji="1" lang="en-US" altLang="ja-JP" sz="2800" b="1" dirty="0">
              <a:solidFill>
                <a:srgbClr val="FF0000"/>
              </a:solidFill>
              <a:latin typeface="Meiryo UI" panose="020B0604030504040204" pitchFamily="50" charset="-128"/>
              <a:ea typeface="Meiryo UI" panose="020B0604030504040204" pitchFamily="50" charset="-128"/>
            </a:endParaRPr>
          </a:p>
        </p:txBody>
      </p:sp>
      <p:pic>
        <p:nvPicPr>
          <p:cNvPr id="2" name="図 1">
            <a:extLst>
              <a:ext uri="{FF2B5EF4-FFF2-40B4-BE49-F238E27FC236}">
                <a16:creationId xmlns:a16="http://schemas.microsoft.com/office/drawing/2014/main" id="{D9426C2C-F5C5-4C91-5866-299017D05C41}"/>
              </a:ext>
            </a:extLst>
          </p:cNvPr>
          <p:cNvPicPr>
            <a:picLocks noChangeAspect="1"/>
          </p:cNvPicPr>
          <p:nvPr/>
        </p:nvPicPr>
        <p:blipFill>
          <a:blip r:embed="rId3"/>
          <a:stretch>
            <a:fillRect/>
          </a:stretch>
        </p:blipFill>
        <p:spPr>
          <a:xfrm>
            <a:off x="192287" y="6319570"/>
            <a:ext cx="1908213" cy="457240"/>
          </a:xfrm>
          <a:prstGeom prst="rect">
            <a:avLst/>
          </a:prstGeom>
        </p:spPr>
      </p:pic>
    </p:spTree>
    <p:extLst>
      <p:ext uri="{BB962C8B-B14F-4D97-AF65-F5344CB8AC3E}">
        <p14:creationId xmlns:p14="http://schemas.microsoft.com/office/powerpoint/2010/main" val="306457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animEffect transition="in" filter="fade">
                                      <p:cBhvr>
                                        <p:cTn id="7" dur="1000"/>
                                        <p:tgtEl>
                                          <p:spTgt spid="5">
                                            <p:txEl>
                                              <p:pRg st="6" end="6"/>
                                            </p:txEl>
                                          </p:spTgt>
                                        </p:tgtEl>
                                      </p:cBhvr>
                                    </p:animEffect>
                                    <p:anim calcmode="lin" valueType="num">
                                      <p:cBhvr>
                                        <p:cTn id="8"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6" end="6"/>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7" end="7"/>
                                            </p:txEl>
                                          </p:spTgt>
                                        </p:tgtEl>
                                        <p:attrNameLst>
                                          <p:attrName>style.visibility</p:attrName>
                                        </p:attrNameLst>
                                      </p:cBhvr>
                                      <p:to>
                                        <p:strVal val="visible"/>
                                      </p:to>
                                    </p:set>
                                    <p:animEffect transition="in" filter="fade">
                                      <p:cBhvr>
                                        <p:cTn id="12" dur="1000"/>
                                        <p:tgtEl>
                                          <p:spTgt spid="5">
                                            <p:txEl>
                                              <p:pRg st="7" end="7"/>
                                            </p:txEl>
                                          </p:spTgt>
                                        </p:tgtEl>
                                      </p:cBhvr>
                                    </p:animEffect>
                                    <p:anim calcmode="lin" valueType="num">
                                      <p:cBhvr>
                                        <p:cTn id="13"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69AC3B4-BEFF-4BC9-8238-31D65E7AA9BE}"/>
              </a:ext>
            </a:extLst>
          </p:cNvPr>
          <p:cNvPicPr>
            <a:picLocks noChangeAspect="1"/>
          </p:cNvPicPr>
          <p:nvPr/>
        </p:nvPicPr>
        <p:blipFill>
          <a:blip r:embed="rId2"/>
          <a:stretch>
            <a:fillRect/>
          </a:stretch>
        </p:blipFill>
        <p:spPr>
          <a:xfrm>
            <a:off x="2510458" y="0"/>
            <a:ext cx="7171083" cy="6858000"/>
          </a:xfrm>
          <a:prstGeom prst="rect">
            <a:avLst/>
          </a:prstGeom>
        </p:spPr>
      </p:pic>
      <p:pic>
        <p:nvPicPr>
          <p:cNvPr id="6" name="Picture 5">
            <a:extLst>
              <a:ext uri="{FF2B5EF4-FFF2-40B4-BE49-F238E27FC236}">
                <a16:creationId xmlns:a16="http://schemas.microsoft.com/office/drawing/2014/main" id="{A5DA2384-4851-4FAD-AD69-351DD4EF4A4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73653" y="110243"/>
            <a:ext cx="2275266" cy="81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6">
            <a:extLst>
              <a:ext uri="{FF2B5EF4-FFF2-40B4-BE49-F238E27FC236}">
                <a16:creationId xmlns:a16="http://schemas.microsoft.com/office/drawing/2014/main" id="{AB62182A-F7B3-4E68-B0B5-AB4806FE4433}"/>
              </a:ext>
            </a:extLst>
          </p:cNvPr>
          <p:cNvPicPr>
            <a:picLocks noChangeAspect="1"/>
          </p:cNvPicPr>
          <p:nvPr/>
        </p:nvPicPr>
        <p:blipFill>
          <a:blip r:embed="rId4"/>
          <a:stretch>
            <a:fillRect/>
          </a:stretch>
        </p:blipFill>
        <p:spPr>
          <a:xfrm>
            <a:off x="0" y="5598779"/>
            <a:ext cx="1329179" cy="1259221"/>
          </a:xfrm>
          <a:prstGeom prst="rect">
            <a:avLst/>
          </a:prstGeom>
        </p:spPr>
      </p:pic>
    </p:spTree>
    <p:extLst>
      <p:ext uri="{BB962C8B-B14F-4D97-AF65-F5344CB8AC3E}">
        <p14:creationId xmlns:p14="http://schemas.microsoft.com/office/powerpoint/2010/main" val="3296452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d_94kFVq63Bw76">
            <a:hlinkClick r:id="" action="ppaction://media"/>
            <a:extLst>
              <a:ext uri="{FF2B5EF4-FFF2-40B4-BE49-F238E27FC236}">
                <a16:creationId xmlns:a16="http://schemas.microsoft.com/office/drawing/2014/main" id="{006780A5-3B30-4789-A227-1067D865B9C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075" y="92075"/>
            <a:ext cx="12192000" cy="6858000"/>
          </a:xfrm>
          <a:prstGeom prst="rect">
            <a:avLst/>
          </a:prstGeom>
        </p:spPr>
      </p:pic>
    </p:spTree>
    <p:extLst>
      <p:ext uri="{BB962C8B-B14F-4D97-AF65-F5344CB8AC3E}">
        <p14:creationId xmlns:p14="http://schemas.microsoft.com/office/powerpoint/2010/main" val="272681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DB263B9-4392-47FE-89F6-AC05E6FA9BF5}"/>
              </a:ext>
            </a:extLst>
          </p:cNvPr>
          <p:cNvSpPr>
            <a:spLocks noGrp="1"/>
          </p:cNvSpPr>
          <p:nvPr>
            <p:ph type="title"/>
          </p:nvPr>
        </p:nvSpPr>
        <p:spPr>
          <a:xfrm>
            <a:off x="413469" y="507473"/>
            <a:ext cx="11505537" cy="1142385"/>
          </a:xfrm>
        </p:spPr>
        <p:txBody>
          <a:bodyPr>
            <a:normAutofit fontScale="90000"/>
          </a:bodyPr>
          <a:lstStyle/>
          <a:p>
            <a:r>
              <a:rPr lang="ja-JP" altLang="en-US" b="1" dirty="0">
                <a:ln w="3175" cmpd="sng">
                  <a:noFill/>
                </a:ln>
                <a:latin typeface="+mn-ea"/>
              </a:rPr>
              <a:t>国際ロータリーが取り組んでいる</a:t>
            </a:r>
            <a:br>
              <a:rPr lang="en-US" altLang="ja-JP" b="1" dirty="0">
                <a:ln w="3175" cmpd="sng">
                  <a:noFill/>
                </a:ln>
                <a:latin typeface="+mn-ea"/>
              </a:rPr>
            </a:br>
            <a:r>
              <a:rPr lang="ja-JP" altLang="en-US" b="1" dirty="0">
                <a:ln w="3175" cmpd="sng">
                  <a:noFill/>
                </a:ln>
                <a:latin typeface="+mn-ea"/>
              </a:rPr>
              <a:t>　　　　　　　ポリオとはどんな病気ですか？</a:t>
            </a:r>
            <a:endParaRPr kumimoji="1" lang="ja-JP" altLang="en-US" b="1" dirty="0"/>
          </a:p>
        </p:txBody>
      </p:sp>
      <p:sp>
        <p:nvSpPr>
          <p:cNvPr id="5" name="コンテンツ プレースホルダー 4">
            <a:extLst>
              <a:ext uri="{FF2B5EF4-FFF2-40B4-BE49-F238E27FC236}">
                <a16:creationId xmlns:a16="http://schemas.microsoft.com/office/drawing/2014/main" id="{F1550D29-7FE3-4C93-8131-EC668A100FBD}"/>
              </a:ext>
            </a:extLst>
          </p:cNvPr>
          <p:cNvSpPr>
            <a:spLocks noGrp="1"/>
          </p:cNvSpPr>
          <p:nvPr>
            <p:ph idx="1"/>
          </p:nvPr>
        </p:nvSpPr>
        <p:spPr>
          <a:xfrm>
            <a:off x="752711" y="1701712"/>
            <a:ext cx="9601200" cy="4648815"/>
          </a:xfrm>
        </p:spPr>
        <p:txBody>
          <a:bodyPr>
            <a:normAutofit lnSpcReduction="10000"/>
          </a:bodyPr>
          <a:lstStyle/>
          <a:p>
            <a:pPr marL="285664" indent="-285664">
              <a:spcBef>
                <a:spcPts val="0"/>
              </a:spcBef>
              <a:spcAft>
                <a:spcPts val="1000"/>
              </a:spcAft>
              <a:buClr>
                <a:prstClr val="white"/>
              </a:buClr>
              <a:buFont typeface="Arial"/>
              <a:buChar char="•"/>
            </a:pPr>
            <a:r>
              <a:rPr lang="ja-JP" altLang="en-US" sz="2800" dirty="0">
                <a:solidFill>
                  <a:schemeClr val="accent1">
                    <a:lumMod val="50000"/>
                  </a:schemeClr>
                </a:solidFill>
                <a:latin typeface="ＭＳ Ｐゴシック" panose="020B0600070205080204" pitchFamily="50" charset="-128"/>
                <a:ea typeface="ＭＳ Ｐゴシック" panose="020B0600070205080204" pitchFamily="50" charset="-128"/>
              </a:rPr>
              <a:t>かつては</a:t>
            </a:r>
            <a:r>
              <a:rPr lang="ja-JP" altLang="en-US" sz="2800" dirty="0">
                <a:solidFill>
                  <a:srgbClr val="FF0000"/>
                </a:solidFill>
                <a:latin typeface="ＭＳ Ｐゴシック" panose="020B0600070205080204" pitchFamily="50" charset="-128"/>
                <a:ea typeface="ＭＳ Ｐゴシック" panose="020B0600070205080204" pitchFamily="50" charset="-128"/>
              </a:rPr>
              <a:t>「小児まひ」</a:t>
            </a:r>
            <a:r>
              <a:rPr lang="ja-JP" altLang="en-US" sz="2800" dirty="0">
                <a:solidFill>
                  <a:schemeClr val="accent1">
                    <a:lumMod val="50000"/>
                  </a:schemeClr>
                </a:solidFill>
                <a:latin typeface="ＭＳ Ｐゴシック" panose="020B0600070205080204" pitchFamily="50" charset="-128"/>
                <a:ea typeface="ＭＳ Ｐゴシック" panose="020B0600070205080204" pitchFamily="50" charset="-128"/>
              </a:rPr>
              <a:t>（医学用語では急性灰白髄炎）</a:t>
            </a:r>
            <a:endParaRPr lang="en-US" altLang="ja-JP" sz="2800" dirty="0">
              <a:solidFill>
                <a:schemeClr val="accent1">
                  <a:lumMod val="50000"/>
                </a:schemeClr>
              </a:solidFill>
              <a:latin typeface="ＭＳ Ｐゴシック" panose="020B0600070205080204" pitchFamily="50" charset="-128"/>
              <a:ea typeface="ＭＳ Ｐゴシック" panose="020B0600070205080204" pitchFamily="50" charset="-128"/>
            </a:endParaRPr>
          </a:p>
          <a:p>
            <a:pPr marL="285664" indent="-285664">
              <a:spcBef>
                <a:spcPts val="0"/>
              </a:spcBef>
              <a:spcAft>
                <a:spcPts val="1000"/>
              </a:spcAft>
              <a:buClr>
                <a:prstClr val="white"/>
              </a:buClr>
              <a:buFont typeface="Arial"/>
              <a:buChar char="•"/>
            </a:pPr>
            <a:r>
              <a:rPr lang="ja-JP" altLang="en-US" sz="2800" dirty="0">
                <a:solidFill>
                  <a:schemeClr val="accent1">
                    <a:lumMod val="50000"/>
                  </a:schemeClr>
                </a:solidFill>
                <a:latin typeface="ＭＳ Ｐゴシック" panose="020B0600070205080204" pitchFamily="50" charset="-128"/>
                <a:ea typeface="ＭＳ Ｐゴシック" panose="020B0600070205080204" pitchFamily="50" charset="-128"/>
              </a:rPr>
              <a:t>病原体のポリオウイルスが脊髄の灰白質に入り込み</a:t>
            </a:r>
            <a:endParaRPr lang="en-US" altLang="ja-JP" sz="2800" dirty="0">
              <a:solidFill>
                <a:schemeClr val="accent1">
                  <a:lumMod val="50000"/>
                </a:schemeClr>
              </a:solidFill>
              <a:latin typeface="ＭＳ Ｐゴシック" panose="020B0600070205080204" pitchFamily="50" charset="-128"/>
              <a:ea typeface="ＭＳ Ｐゴシック" panose="020B0600070205080204" pitchFamily="50" charset="-128"/>
            </a:endParaRPr>
          </a:p>
          <a:p>
            <a:pPr>
              <a:spcBef>
                <a:spcPts val="0"/>
              </a:spcBef>
              <a:spcAft>
                <a:spcPts val="1000"/>
              </a:spcAft>
              <a:buClr>
                <a:prstClr val="white"/>
              </a:buClr>
            </a:pPr>
            <a:r>
              <a:rPr lang="ja-JP" altLang="en-US" sz="2800" dirty="0">
                <a:solidFill>
                  <a:schemeClr val="accent1">
                    <a:lumMod val="50000"/>
                  </a:schemeClr>
                </a:solidFill>
                <a:latin typeface="ＭＳ Ｐゴシック" panose="020B0600070205080204" pitchFamily="50" charset="-128"/>
                <a:ea typeface="ＭＳ Ｐゴシック" panose="020B0600070205080204" pitchFamily="50" charset="-128"/>
              </a:rPr>
              <a:t>　　　　神経細胞を傷害して筋肉を麻痺させてしまう病気</a:t>
            </a:r>
            <a:endParaRPr lang="en-US" altLang="ja-JP" sz="2800" dirty="0">
              <a:solidFill>
                <a:schemeClr val="accent1">
                  <a:lumMod val="50000"/>
                </a:schemeClr>
              </a:solidFill>
              <a:latin typeface="ＭＳ Ｐゴシック" panose="020B0600070205080204" pitchFamily="50" charset="-128"/>
              <a:ea typeface="ＭＳ Ｐゴシック" panose="020B0600070205080204" pitchFamily="50" charset="-128"/>
            </a:endParaRPr>
          </a:p>
          <a:p>
            <a:pPr marL="285664" indent="-285664">
              <a:spcBef>
                <a:spcPts val="0"/>
              </a:spcBef>
              <a:spcAft>
                <a:spcPts val="1000"/>
              </a:spcAft>
              <a:buClr>
                <a:prstClr val="white"/>
              </a:buClr>
              <a:buFont typeface="Arial"/>
              <a:buChar char="•"/>
            </a:pPr>
            <a:r>
              <a:rPr lang="ja-JP" altLang="en-US" sz="2800" dirty="0">
                <a:solidFill>
                  <a:schemeClr val="accent1">
                    <a:lumMod val="50000"/>
                  </a:schemeClr>
                </a:solidFill>
                <a:latin typeface="ＭＳ Ｐゴシック" panose="020B0600070205080204" pitchFamily="50" charset="-128"/>
                <a:ea typeface="ＭＳ Ｐゴシック" panose="020B0600070205080204" pitchFamily="50" charset="-128"/>
              </a:rPr>
              <a:t>筋肉が萎縮して手足が細くなる</a:t>
            </a:r>
            <a:endParaRPr lang="en-US" altLang="ja-JP" sz="2800" dirty="0">
              <a:solidFill>
                <a:schemeClr val="accent1">
                  <a:lumMod val="50000"/>
                </a:schemeClr>
              </a:solidFill>
              <a:latin typeface="ＭＳ Ｐゴシック" panose="020B0600070205080204" pitchFamily="50" charset="-128"/>
              <a:ea typeface="ＭＳ Ｐゴシック" panose="020B0600070205080204" pitchFamily="50" charset="-128"/>
            </a:endParaRPr>
          </a:p>
          <a:p>
            <a:pPr marL="285664" indent="-285664">
              <a:spcBef>
                <a:spcPts val="0"/>
              </a:spcBef>
              <a:spcAft>
                <a:spcPts val="1000"/>
              </a:spcAft>
              <a:buClr>
                <a:prstClr val="white"/>
              </a:buClr>
              <a:buFont typeface="Arial"/>
              <a:buChar char="•"/>
            </a:pPr>
            <a:r>
              <a:rPr lang="ja-JP" altLang="en-US" sz="2800" dirty="0">
                <a:solidFill>
                  <a:schemeClr val="accent1">
                    <a:lumMod val="50000"/>
                  </a:schemeClr>
                </a:solidFill>
                <a:latin typeface="ＭＳ Ｐゴシック" panose="020B0600070205080204" pitchFamily="50" charset="-128"/>
                <a:ea typeface="ＭＳ Ｐゴシック" panose="020B0600070205080204" pitchFamily="50" charset="-128"/>
              </a:rPr>
              <a:t>呼吸に関与した神経細胞が侵され呼吸不能となり死亡</a:t>
            </a:r>
            <a:endParaRPr lang="en-US" altLang="ja-JP" sz="2800" dirty="0">
              <a:solidFill>
                <a:schemeClr val="accent1">
                  <a:lumMod val="50000"/>
                </a:schemeClr>
              </a:solidFill>
              <a:latin typeface="ＭＳ Ｐゴシック" panose="020B0600070205080204" pitchFamily="50" charset="-128"/>
              <a:ea typeface="ＭＳ Ｐゴシック" panose="020B0600070205080204" pitchFamily="50" charset="-128"/>
            </a:endParaRPr>
          </a:p>
          <a:p>
            <a:pPr marL="285664" indent="-285664">
              <a:spcBef>
                <a:spcPts val="0"/>
              </a:spcBef>
              <a:spcAft>
                <a:spcPts val="1000"/>
              </a:spcAft>
              <a:buClr>
                <a:prstClr val="white"/>
              </a:buClr>
              <a:buFont typeface="Arial"/>
              <a:buChar char="•"/>
            </a:pPr>
            <a:r>
              <a:rPr lang="ja-JP" altLang="en-US" sz="2800" dirty="0">
                <a:solidFill>
                  <a:schemeClr val="accent1">
                    <a:lumMod val="50000"/>
                  </a:schemeClr>
                </a:solidFill>
                <a:latin typeface="ＭＳ Ｐゴシック" panose="020B0600070205080204" pitchFamily="50" charset="-128"/>
                <a:ea typeface="ＭＳ Ｐゴシック" panose="020B0600070205080204" pitchFamily="50" charset="-128"/>
              </a:rPr>
              <a:t>ワクチンが普及するまでは年間</a:t>
            </a:r>
            <a:r>
              <a:rPr lang="en-US" altLang="ja-JP" sz="2800" dirty="0">
                <a:solidFill>
                  <a:schemeClr val="accent1">
                    <a:lumMod val="50000"/>
                  </a:schemeClr>
                </a:solidFill>
                <a:latin typeface="ＭＳ Ｐゴシック" panose="020B0600070205080204" pitchFamily="50" charset="-128"/>
                <a:ea typeface="ＭＳ Ｐゴシック" panose="020B0600070205080204" pitchFamily="50" charset="-128"/>
              </a:rPr>
              <a:t>35</a:t>
            </a:r>
            <a:r>
              <a:rPr lang="ja-JP" altLang="en-US" sz="2800" dirty="0">
                <a:solidFill>
                  <a:schemeClr val="accent1">
                    <a:lumMod val="50000"/>
                  </a:schemeClr>
                </a:solidFill>
                <a:latin typeface="ＭＳ Ｐゴシック" panose="020B0600070205080204" pitchFamily="50" charset="-128"/>
                <a:ea typeface="ＭＳ Ｐゴシック" panose="020B0600070205080204" pitchFamily="50" charset="-128"/>
              </a:rPr>
              <a:t>万人余りがり患</a:t>
            </a:r>
            <a:endParaRPr lang="en-US" altLang="ja-JP" sz="2800" dirty="0">
              <a:solidFill>
                <a:schemeClr val="accent1">
                  <a:lumMod val="50000"/>
                </a:schemeClr>
              </a:solidFill>
              <a:latin typeface="ＭＳ Ｐゴシック" panose="020B0600070205080204" pitchFamily="50" charset="-128"/>
              <a:ea typeface="ＭＳ Ｐゴシック" panose="020B0600070205080204" pitchFamily="50" charset="-128"/>
            </a:endParaRPr>
          </a:p>
          <a:p>
            <a:pPr marL="285664" indent="-285664">
              <a:spcBef>
                <a:spcPts val="0"/>
              </a:spcBef>
              <a:spcAft>
                <a:spcPts val="1000"/>
              </a:spcAft>
              <a:buClr>
                <a:prstClr val="white"/>
              </a:buClr>
              <a:buFont typeface="Arial"/>
              <a:buChar char="•"/>
            </a:pPr>
            <a:r>
              <a:rPr lang="ja-JP" altLang="en-US" sz="2800" dirty="0">
                <a:solidFill>
                  <a:schemeClr val="accent1">
                    <a:lumMod val="50000"/>
                  </a:schemeClr>
                </a:solidFill>
                <a:latin typeface="ＭＳ Ｐゴシック" panose="020B0600070205080204" pitchFamily="50" charset="-128"/>
                <a:ea typeface="ＭＳ Ｐゴシック" panose="020B0600070205080204" pitchFamily="50" charset="-128"/>
              </a:rPr>
              <a:t>治療法はなく、予防接種が唯一の対応策</a:t>
            </a:r>
          </a:p>
          <a:p>
            <a:r>
              <a:rPr lang="ja-JP" altLang="en-US" sz="3200" dirty="0">
                <a:solidFill>
                  <a:srgbClr val="FF0000"/>
                </a:solidFill>
                <a:latin typeface="ＭＳ Ｐゴシック" panose="020B0600070205080204" pitchFamily="50" charset="-128"/>
                <a:ea typeface="ＭＳ Ｐゴシック" panose="020B0600070205080204" pitchFamily="50" charset="-128"/>
              </a:rPr>
              <a:t>ポリオウイルスは人体でしか増殖できないので</a:t>
            </a:r>
            <a:br>
              <a:rPr lang="en-US" altLang="ja-JP" sz="3200" dirty="0">
                <a:solidFill>
                  <a:srgbClr val="FF0000"/>
                </a:solidFill>
                <a:latin typeface="ＭＳ Ｐゴシック" panose="020B0600070205080204" pitchFamily="50" charset="-128"/>
                <a:ea typeface="ＭＳ Ｐゴシック" panose="020B0600070205080204" pitchFamily="50" charset="-128"/>
              </a:rPr>
            </a:br>
            <a:r>
              <a:rPr lang="ja-JP" altLang="en-US" sz="3200" dirty="0">
                <a:solidFill>
                  <a:srgbClr val="FF0000"/>
                </a:solidFill>
                <a:latin typeface="ＭＳ Ｐゴシック" panose="020B0600070205080204" pitchFamily="50" charset="-128"/>
                <a:ea typeface="ＭＳ Ｐゴシック" panose="020B0600070205080204" pitchFamily="50" charset="-128"/>
              </a:rPr>
              <a:t>ワクチン投与を確実に続けると根絶可能！</a:t>
            </a:r>
          </a:p>
          <a:p>
            <a:endParaRPr kumimoji="1" lang="ja-JP" altLang="en-US" dirty="0"/>
          </a:p>
        </p:txBody>
      </p:sp>
      <p:pic>
        <p:nvPicPr>
          <p:cNvPr id="6" name="図 5">
            <a:extLst>
              <a:ext uri="{FF2B5EF4-FFF2-40B4-BE49-F238E27FC236}">
                <a16:creationId xmlns:a16="http://schemas.microsoft.com/office/drawing/2014/main" id="{03E13A0E-8C84-44A5-8C33-FE77F8CD588E}"/>
              </a:ext>
            </a:extLst>
          </p:cNvPr>
          <p:cNvPicPr>
            <a:picLocks noChangeAspect="1"/>
          </p:cNvPicPr>
          <p:nvPr/>
        </p:nvPicPr>
        <p:blipFill>
          <a:blip r:embed="rId2"/>
          <a:stretch>
            <a:fillRect/>
          </a:stretch>
        </p:blipFill>
        <p:spPr>
          <a:xfrm>
            <a:off x="10093613" y="286804"/>
            <a:ext cx="1908213" cy="457240"/>
          </a:xfrm>
          <a:prstGeom prst="rect">
            <a:avLst/>
          </a:prstGeom>
        </p:spPr>
      </p:pic>
      <p:pic>
        <p:nvPicPr>
          <p:cNvPr id="1026" name="Picture 2" descr="急性灰白髄炎 - Wikipedia">
            <a:extLst>
              <a:ext uri="{FF2B5EF4-FFF2-40B4-BE49-F238E27FC236}">
                <a16:creationId xmlns:a16="http://schemas.microsoft.com/office/drawing/2014/main" id="{A4FD7884-2089-49B2-BE4B-994AC39273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9097" y="2593585"/>
            <a:ext cx="2802903" cy="4264416"/>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a:extLst>
              <a:ext uri="{FF2B5EF4-FFF2-40B4-BE49-F238E27FC236}">
                <a16:creationId xmlns:a16="http://schemas.microsoft.com/office/drawing/2014/main" id="{A5709578-84A4-463E-9F40-5A601A842844}"/>
              </a:ext>
            </a:extLst>
          </p:cNvPr>
          <p:cNvPicPr>
            <a:picLocks noChangeAspect="1"/>
          </p:cNvPicPr>
          <p:nvPr/>
        </p:nvPicPr>
        <p:blipFill>
          <a:blip r:embed="rId4"/>
          <a:stretch>
            <a:fillRect/>
          </a:stretch>
        </p:blipFill>
        <p:spPr>
          <a:xfrm>
            <a:off x="0" y="6142263"/>
            <a:ext cx="1971950" cy="724001"/>
          </a:xfrm>
          <a:prstGeom prst="rect">
            <a:avLst/>
          </a:prstGeom>
        </p:spPr>
      </p:pic>
    </p:spTree>
    <p:extLst>
      <p:ext uri="{BB962C8B-B14F-4D97-AF65-F5344CB8AC3E}">
        <p14:creationId xmlns:p14="http://schemas.microsoft.com/office/powerpoint/2010/main" val="2527240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animEffect transition="in" filter="fade">
                                      <p:cBhvr>
                                        <p:cTn id="7" dur="1000"/>
                                        <p:tgtEl>
                                          <p:spTgt spid="5">
                                            <p:txEl>
                                              <p:pRg st="7" end="7"/>
                                            </p:txEl>
                                          </p:spTgt>
                                        </p:tgtEl>
                                      </p:cBhvr>
                                    </p:animEffect>
                                    <p:anim calcmode="lin" valueType="num">
                                      <p:cBhvr>
                                        <p:cTn id="8"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コンテンツ プレースホルダー 3">
            <a:extLst>
              <a:ext uri="{FF2B5EF4-FFF2-40B4-BE49-F238E27FC236}">
                <a16:creationId xmlns:a16="http://schemas.microsoft.com/office/drawing/2014/main" id="{6C80C5C0-9173-444D-8A62-11B76CE4F2EC}"/>
              </a:ext>
            </a:extLst>
          </p:cNvPr>
          <p:cNvPicPr>
            <a:picLocks noChangeAspect="1"/>
          </p:cNvPicPr>
          <p:nvPr/>
        </p:nvPicPr>
        <p:blipFill>
          <a:blip r:embed="rId2"/>
          <a:stretch>
            <a:fillRect/>
          </a:stretch>
        </p:blipFill>
        <p:spPr>
          <a:xfrm>
            <a:off x="828712" y="1152940"/>
            <a:ext cx="8968396" cy="5665304"/>
          </a:xfrm>
          <a:prstGeom prst="rect">
            <a:avLst/>
          </a:prstGeom>
        </p:spPr>
      </p:pic>
      <p:sp>
        <p:nvSpPr>
          <p:cNvPr id="4" name="テキスト ボックス 3">
            <a:extLst>
              <a:ext uri="{FF2B5EF4-FFF2-40B4-BE49-F238E27FC236}">
                <a16:creationId xmlns:a16="http://schemas.microsoft.com/office/drawing/2014/main" id="{586EA74F-DC6B-4FD6-AF2D-4480C7BA9CDF}"/>
              </a:ext>
            </a:extLst>
          </p:cNvPr>
          <p:cNvSpPr txBox="1"/>
          <p:nvPr/>
        </p:nvSpPr>
        <p:spPr>
          <a:xfrm>
            <a:off x="223803" y="238796"/>
            <a:ext cx="10778639" cy="646331"/>
          </a:xfrm>
          <a:prstGeom prst="rect">
            <a:avLst/>
          </a:prstGeom>
          <a:noFill/>
        </p:spPr>
        <p:txBody>
          <a:bodyPr wrap="square">
            <a:spAutoFit/>
          </a:bodyPr>
          <a:lstStyle/>
          <a:p>
            <a:r>
              <a:rPr kumimoji="1" lang="ja-JP" altLang="en-US" sz="3600" b="1" dirty="0">
                <a:solidFill>
                  <a:srgbClr val="002060"/>
                </a:solidFill>
              </a:rPr>
              <a:t>ポリオ「撲滅」からポリオ「根絶」へ用語の変更</a:t>
            </a:r>
            <a:endParaRPr lang="ja-JP" altLang="en-US" sz="3600" b="1" dirty="0"/>
          </a:p>
        </p:txBody>
      </p:sp>
      <p:pic>
        <p:nvPicPr>
          <p:cNvPr id="5" name="Picture 5">
            <a:extLst>
              <a:ext uri="{FF2B5EF4-FFF2-40B4-BE49-F238E27FC236}">
                <a16:creationId xmlns:a16="http://schemas.microsoft.com/office/drawing/2014/main" id="{6B750BB0-FB6D-4872-BF48-B04C175680E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45127" y="67010"/>
            <a:ext cx="1406223" cy="528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テキスト ボックス 6">
            <a:extLst>
              <a:ext uri="{FF2B5EF4-FFF2-40B4-BE49-F238E27FC236}">
                <a16:creationId xmlns:a16="http://schemas.microsoft.com/office/drawing/2014/main" id="{BA39992E-BAE2-4DAB-8342-A1BD23AAD156}"/>
              </a:ext>
            </a:extLst>
          </p:cNvPr>
          <p:cNvSpPr txBox="1"/>
          <p:nvPr/>
        </p:nvSpPr>
        <p:spPr>
          <a:xfrm>
            <a:off x="9797108" y="5329201"/>
            <a:ext cx="2394891" cy="830997"/>
          </a:xfrm>
          <a:prstGeom prst="rect">
            <a:avLst/>
          </a:prstGeom>
          <a:noFill/>
        </p:spPr>
        <p:txBody>
          <a:bodyPr wrap="square">
            <a:spAutoFit/>
          </a:bodyPr>
          <a:lstStyle/>
          <a:p>
            <a:r>
              <a:rPr kumimoji="1" lang="en-US" altLang="ja-JP" sz="2400" b="1" dirty="0"/>
              <a:t>2018</a:t>
            </a:r>
            <a:r>
              <a:rPr kumimoji="1" lang="ja-JP" altLang="en-US" sz="2400" b="1" dirty="0"/>
              <a:t>年</a:t>
            </a:r>
            <a:r>
              <a:rPr kumimoji="1" lang="en-US" altLang="ja-JP" sz="2400" b="1" dirty="0"/>
              <a:t>7</a:t>
            </a:r>
            <a:r>
              <a:rPr kumimoji="1" lang="ja-JP" altLang="en-US" sz="2400" b="1" dirty="0"/>
              <a:t>月号</a:t>
            </a:r>
            <a:endParaRPr kumimoji="1" lang="en-US" altLang="ja-JP" sz="2400" b="1" dirty="0"/>
          </a:p>
          <a:p>
            <a:r>
              <a:rPr kumimoji="1" lang="ja-JP" altLang="en-US" sz="2400" b="1" dirty="0"/>
              <a:t>ロータリーの友</a:t>
            </a:r>
          </a:p>
        </p:txBody>
      </p:sp>
      <p:pic>
        <p:nvPicPr>
          <p:cNvPr id="9" name="図 8">
            <a:extLst>
              <a:ext uri="{FF2B5EF4-FFF2-40B4-BE49-F238E27FC236}">
                <a16:creationId xmlns:a16="http://schemas.microsoft.com/office/drawing/2014/main" id="{B51CAFCA-C7E5-41E6-AD93-31909EE9DBCD}"/>
              </a:ext>
            </a:extLst>
          </p:cNvPr>
          <p:cNvPicPr>
            <a:picLocks noChangeAspect="1"/>
          </p:cNvPicPr>
          <p:nvPr/>
        </p:nvPicPr>
        <p:blipFill>
          <a:blip r:embed="rId4"/>
          <a:stretch>
            <a:fillRect/>
          </a:stretch>
        </p:blipFill>
        <p:spPr>
          <a:xfrm>
            <a:off x="0" y="6163893"/>
            <a:ext cx="732669" cy="694107"/>
          </a:xfrm>
          <a:prstGeom prst="rect">
            <a:avLst/>
          </a:prstGeom>
        </p:spPr>
      </p:pic>
    </p:spTree>
    <p:extLst>
      <p:ext uri="{BB962C8B-B14F-4D97-AF65-F5344CB8AC3E}">
        <p14:creationId xmlns:p14="http://schemas.microsoft.com/office/powerpoint/2010/main" val="4215741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d_UsWdTHPCl121">
            <a:hlinkClick r:id="" action="ppaction://media"/>
            <a:extLst>
              <a:ext uri="{FF2B5EF4-FFF2-40B4-BE49-F238E27FC236}">
                <a16:creationId xmlns:a16="http://schemas.microsoft.com/office/drawing/2014/main" id="{2ACA4E95-B87D-4DC2-A751-E7C5C723160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075" y="92075"/>
            <a:ext cx="12192000" cy="6858000"/>
          </a:xfrm>
          <a:prstGeom prst="rect">
            <a:avLst/>
          </a:prstGeom>
        </p:spPr>
      </p:pic>
    </p:spTree>
    <p:extLst>
      <p:ext uri="{BB962C8B-B14F-4D97-AF65-F5344CB8AC3E}">
        <p14:creationId xmlns:p14="http://schemas.microsoft.com/office/powerpoint/2010/main" val="78656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016671E-9061-4B1D-9C04-85670E6431D8}"/>
              </a:ext>
            </a:extLst>
          </p:cNvPr>
          <p:cNvPicPr>
            <a:picLocks noChangeAspect="1"/>
          </p:cNvPicPr>
          <p:nvPr/>
        </p:nvPicPr>
        <p:blipFill>
          <a:blip r:embed="rId2"/>
          <a:stretch>
            <a:fillRect/>
          </a:stretch>
        </p:blipFill>
        <p:spPr>
          <a:xfrm>
            <a:off x="162928" y="65988"/>
            <a:ext cx="11982561" cy="6792011"/>
          </a:xfrm>
          <a:prstGeom prst="rect">
            <a:avLst/>
          </a:prstGeom>
        </p:spPr>
      </p:pic>
      <p:pic>
        <p:nvPicPr>
          <p:cNvPr id="4" name="図 3">
            <a:extLst>
              <a:ext uri="{FF2B5EF4-FFF2-40B4-BE49-F238E27FC236}">
                <a16:creationId xmlns:a16="http://schemas.microsoft.com/office/drawing/2014/main" id="{63F95495-5985-41B9-909B-354F8C05A5AE}"/>
              </a:ext>
            </a:extLst>
          </p:cNvPr>
          <p:cNvPicPr>
            <a:picLocks noChangeAspect="1"/>
          </p:cNvPicPr>
          <p:nvPr/>
        </p:nvPicPr>
        <p:blipFill>
          <a:blip r:embed="rId3"/>
          <a:stretch>
            <a:fillRect/>
          </a:stretch>
        </p:blipFill>
        <p:spPr>
          <a:xfrm>
            <a:off x="0" y="6163893"/>
            <a:ext cx="732669" cy="694107"/>
          </a:xfrm>
          <a:prstGeom prst="rect">
            <a:avLst/>
          </a:prstGeom>
        </p:spPr>
      </p:pic>
      <p:pic>
        <p:nvPicPr>
          <p:cNvPr id="5" name="図 4">
            <a:extLst>
              <a:ext uri="{FF2B5EF4-FFF2-40B4-BE49-F238E27FC236}">
                <a16:creationId xmlns:a16="http://schemas.microsoft.com/office/drawing/2014/main" id="{1FF84BCA-0AD7-42C5-A716-908A27E79B79}"/>
              </a:ext>
            </a:extLst>
          </p:cNvPr>
          <p:cNvPicPr>
            <a:picLocks noChangeAspect="1"/>
          </p:cNvPicPr>
          <p:nvPr/>
        </p:nvPicPr>
        <p:blipFill>
          <a:blip r:embed="rId4"/>
          <a:stretch>
            <a:fillRect/>
          </a:stretch>
        </p:blipFill>
        <p:spPr>
          <a:xfrm>
            <a:off x="46511" y="65987"/>
            <a:ext cx="1908213" cy="457240"/>
          </a:xfrm>
          <a:prstGeom prst="rect">
            <a:avLst/>
          </a:prstGeom>
        </p:spPr>
      </p:pic>
    </p:spTree>
    <p:extLst>
      <p:ext uri="{BB962C8B-B14F-4D97-AF65-F5344CB8AC3E}">
        <p14:creationId xmlns:p14="http://schemas.microsoft.com/office/powerpoint/2010/main" val="1051104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DBC4F4-1608-440C-BFAB-BC754FF3B06E}"/>
              </a:ext>
            </a:extLst>
          </p:cNvPr>
          <p:cNvSpPr>
            <a:spLocks noGrp="1"/>
          </p:cNvSpPr>
          <p:nvPr>
            <p:ph type="title" idx="4294967295"/>
          </p:nvPr>
        </p:nvSpPr>
        <p:spPr>
          <a:xfrm>
            <a:off x="5292842" y="386597"/>
            <a:ext cx="6423559" cy="405517"/>
          </a:xfrm>
          <a:solidFill>
            <a:srgbClr val="FFFF00"/>
          </a:solidFill>
        </p:spPr>
        <p:txBody>
          <a:bodyPr>
            <a:noAutofit/>
          </a:bodyPr>
          <a:lstStyle/>
          <a:p>
            <a:r>
              <a:rPr kumimoji="1" lang="ja-JP" altLang="en-US" sz="3200" dirty="0">
                <a:solidFill>
                  <a:schemeClr val="tx1"/>
                </a:solidFill>
              </a:rPr>
              <a:t>ポリオ（急性灰白髄炎）の歴史①</a:t>
            </a:r>
          </a:p>
        </p:txBody>
      </p:sp>
      <p:pic>
        <p:nvPicPr>
          <p:cNvPr id="4" name="コンテンツ プレースホルダー 3">
            <a:extLst>
              <a:ext uri="{FF2B5EF4-FFF2-40B4-BE49-F238E27FC236}">
                <a16:creationId xmlns:a16="http://schemas.microsoft.com/office/drawing/2014/main" id="{A553C212-F888-4AC9-844B-DCFE2FEE4C32}"/>
              </a:ext>
            </a:extLst>
          </p:cNvPr>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0" y="-73025"/>
            <a:ext cx="4983163" cy="7004050"/>
          </a:xfrm>
          <a:prstGeom prst="rect">
            <a:avLst/>
          </a:prstGeom>
        </p:spPr>
      </p:pic>
      <p:sp>
        <p:nvSpPr>
          <p:cNvPr id="5" name="テキスト ボックス 4">
            <a:extLst>
              <a:ext uri="{FF2B5EF4-FFF2-40B4-BE49-F238E27FC236}">
                <a16:creationId xmlns:a16="http://schemas.microsoft.com/office/drawing/2014/main" id="{05BD10E4-BF76-477C-86C6-7E754AF5E745}"/>
              </a:ext>
            </a:extLst>
          </p:cNvPr>
          <p:cNvSpPr txBox="1"/>
          <p:nvPr/>
        </p:nvSpPr>
        <p:spPr>
          <a:xfrm>
            <a:off x="5098544" y="1159553"/>
            <a:ext cx="7093456" cy="5109091"/>
          </a:xfrm>
          <a:prstGeom prst="rect">
            <a:avLst/>
          </a:prstGeom>
          <a:solidFill>
            <a:srgbClr val="FFFF00"/>
          </a:solidFill>
        </p:spPr>
        <p:txBody>
          <a:bodyPr wrap="square" rtlCol="0">
            <a:spAutoFit/>
          </a:bodyPr>
          <a:lstStyle/>
          <a:p>
            <a:r>
              <a:rPr lang="ja-JP" altLang="en-US" sz="2800" b="0" i="0" dirty="0">
                <a:solidFill>
                  <a:schemeClr val="accent1"/>
                </a:solidFill>
                <a:effectLst/>
                <a:latin typeface="+mn-ea"/>
              </a:rPr>
              <a:t>紀元前</a:t>
            </a:r>
            <a:r>
              <a:rPr lang="en-US" altLang="ja-JP" sz="2800" b="0" i="0" dirty="0">
                <a:solidFill>
                  <a:schemeClr val="accent1"/>
                </a:solidFill>
                <a:effectLst/>
                <a:latin typeface="+mn-ea"/>
              </a:rPr>
              <a:t>1500</a:t>
            </a:r>
            <a:r>
              <a:rPr lang="ja-JP" altLang="en-US" sz="2800" b="0" i="0" dirty="0">
                <a:solidFill>
                  <a:schemeClr val="accent1"/>
                </a:solidFill>
                <a:effectLst/>
                <a:latin typeface="+mn-ea"/>
              </a:rPr>
              <a:t>年</a:t>
            </a:r>
            <a:r>
              <a:rPr lang="ja-JP" altLang="en-US" sz="2800" b="0" i="0" dirty="0">
                <a:solidFill>
                  <a:srgbClr val="000000"/>
                </a:solidFill>
                <a:effectLst/>
                <a:latin typeface="�l�r �o�S�V�b�N,OSAKA,sans-serif"/>
              </a:rPr>
              <a:t>：エジプト第</a:t>
            </a:r>
            <a:r>
              <a:rPr lang="en-US" altLang="ja-JP" sz="2800" b="0" i="0" dirty="0">
                <a:solidFill>
                  <a:srgbClr val="000000"/>
                </a:solidFill>
                <a:effectLst/>
                <a:latin typeface="�l�r �o�S�V�b�N,OSAKA,sans-serif"/>
              </a:rPr>
              <a:t>18</a:t>
            </a:r>
            <a:r>
              <a:rPr lang="ja-JP" altLang="en-US" sz="2800" b="0" i="0" dirty="0">
                <a:solidFill>
                  <a:srgbClr val="000000"/>
                </a:solidFill>
                <a:effectLst/>
                <a:latin typeface="�l�r �o�S�V�b�N,OSAKA,sans-serif"/>
              </a:rPr>
              <a:t>王朝のころの僧ルーマはその右脚が完全に麻痺し、</a:t>
            </a:r>
            <a:endParaRPr lang="en-US" altLang="ja-JP" sz="2800" b="0" i="0" dirty="0">
              <a:solidFill>
                <a:srgbClr val="000000"/>
              </a:solidFill>
              <a:effectLst/>
              <a:latin typeface="�l�r �o�S�V�b�N,OSAKA,sans-serif"/>
            </a:endParaRPr>
          </a:p>
          <a:p>
            <a:r>
              <a:rPr lang="ja-JP" altLang="en-US" sz="2800" b="0" i="0" dirty="0">
                <a:solidFill>
                  <a:srgbClr val="000000"/>
                </a:solidFill>
                <a:effectLst/>
                <a:latin typeface="�l�r �o�S�V�b�N,OSAKA,sans-serif"/>
              </a:rPr>
              <a:t>高度に萎縮した様子の描かれた石碑と碑文</a:t>
            </a:r>
            <a:endParaRPr kumimoji="1" lang="en-US" altLang="ja-JP" sz="2800" b="1" dirty="0">
              <a:latin typeface="ＭＳ Ｐゴシック" panose="020B0600070205080204" pitchFamily="50" charset="-128"/>
              <a:ea typeface="ＭＳ Ｐゴシック" panose="020B0600070205080204" pitchFamily="50" charset="-128"/>
            </a:endParaRPr>
          </a:p>
          <a:p>
            <a:r>
              <a:rPr lang="en-US" altLang="ja-JP" sz="2800" b="1" dirty="0">
                <a:solidFill>
                  <a:srgbClr val="00B0F0"/>
                </a:solidFill>
                <a:latin typeface="ＭＳ Ｐゴシック" panose="020B0600070205080204" pitchFamily="50" charset="-128"/>
                <a:ea typeface="ＭＳ Ｐゴシック" panose="020B0600070205080204" pitchFamily="50" charset="-128"/>
              </a:rPr>
              <a:t>1905</a:t>
            </a:r>
            <a:r>
              <a:rPr lang="ja-JP" altLang="en-US" sz="2800" b="1" dirty="0">
                <a:solidFill>
                  <a:srgbClr val="00B0F0"/>
                </a:solidFill>
                <a:latin typeface="ＭＳ Ｐゴシック" panose="020B0600070205080204" pitchFamily="50" charset="-128"/>
                <a:ea typeface="ＭＳ Ｐゴシック" panose="020B0600070205080204" pitchFamily="50" charset="-128"/>
              </a:rPr>
              <a:t>年</a:t>
            </a:r>
            <a:r>
              <a:rPr lang="ja-JP" altLang="en-US" sz="2800" b="1" dirty="0">
                <a:latin typeface="ＭＳ Ｐゴシック" panose="020B0600070205080204" pitchFamily="50" charset="-128"/>
                <a:ea typeface="ＭＳ Ｐゴシック" panose="020B0600070205080204" pitchFamily="50" charset="-128"/>
              </a:rPr>
              <a:t>：スウェーデンの内科医オットー・</a:t>
            </a:r>
            <a:endParaRPr lang="en-US" altLang="ja-JP" sz="2800" b="1" dirty="0">
              <a:latin typeface="ＭＳ Ｐゴシック" panose="020B0600070205080204" pitchFamily="50" charset="-128"/>
              <a:ea typeface="ＭＳ Ｐゴシック" panose="020B0600070205080204" pitchFamily="50" charset="-128"/>
            </a:endParaRPr>
          </a:p>
          <a:p>
            <a:r>
              <a:rPr lang="ja-JP" altLang="en-US" sz="2800" b="1" dirty="0">
                <a:latin typeface="ＭＳ Ｐゴシック" panose="020B0600070205080204" pitchFamily="50" charset="-128"/>
                <a:ea typeface="ＭＳ Ｐゴシック" panose="020B0600070205080204" pitchFamily="50" charset="-128"/>
              </a:rPr>
              <a:t>イヴァー・ヴィックマンが、ポリオは人から人に感染する病気であり、症状のない人もポリオにかかっている可能性があることを指摘。</a:t>
            </a:r>
            <a:endParaRPr lang="en-US" altLang="ja-JP" sz="2800" b="1" dirty="0">
              <a:latin typeface="ＭＳ Ｐゴシック" panose="020B0600070205080204" pitchFamily="50" charset="-128"/>
              <a:ea typeface="ＭＳ Ｐゴシック" panose="020B0600070205080204" pitchFamily="50" charset="-128"/>
            </a:endParaRPr>
          </a:p>
          <a:p>
            <a:r>
              <a:rPr lang="en-US" altLang="ja-JP" sz="2800" b="1" dirty="0">
                <a:solidFill>
                  <a:srgbClr val="00B0F0"/>
                </a:solidFill>
                <a:latin typeface="ＭＳ Ｐゴシック" panose="020B0600070205080204" pitchFamily="50" charset="-128"/>
                <a:ea typeface="ＭＳ Ｐゴシック" panose="020B0600070205080204" pitchFamily="50" charset="-128"/>
              </a:rPr>
              <a:t>1908</a:t>
            </a:r>
            <a:r>
              <a:rPr lang="ja-JP" altLang="en-US" sz="2800" b="1" dirty="0">
                <a:solidFill>
                  <a:srgbClr val="00B0F0"/>
                </a:solidFill>
                <a:latin typeface="ＭＳ Ｐゴシック" panose="020B0600070205080204" pitchFamily="50" charset="-128"/>
                <a:ea typeface="ＭＳ Ｐゴシック" panose="020B0600070205080204" pitchFamily="50" charset="-128"/>
              </a:rPr>
              <a:t>年</a:t>
            </a:r>
            <a:r>
              <a:rPr lang="ja-JP" altLang="en-US" sz="2800" b="1" dirty="0">
                <a:latin typeface="ＭＳ Ｐゴシック" panose="020B0600070205080204" pitchFamily="50" charset="-128"/>
                <a:ea typeface="ＭＳ Ｐゴシック" panose="020B0600070205080204" pitchFamily="50" charset="-128"/>
              </a:rPr>
              <a:t>：ウィーンの</a:t>
            </a:r>
            <a:r>
              <a:rPr lang="en-US" altLang="ja-JP" sz="2800" b="1" dirty="0">
                <a:latin typeface="ＭＳ Ｐゴシック" panose="020B0600070205080204" pitchFamily="50" charset="-128"/>
                <a:ea typeface="ＭＳ Ｐゴシック" panose="020B0600070205080204" pitchFamily="50" charset="-128"/>
              </a:rPr>
              <a:t>2</a:t>
            </a:r>
            <a:r>
              <a:rPr lang="ja-JP" altLang="en-US" sz="2800" b="1" dirty="0">
                <a:latin typeface="ＭＳ Ｐゴシック" panose="020B0600070205080204" pitchFamily="50" charset="-128"/>
                <a:ea typeface="ＭＳ Ｐゴシック" panose="020B0600070205080204" pitchFamily="50" charset="-128"/>
              </a:rPr>
              <a:t>人の医師、カール・ラントシュタイナーとアーウィン・ポッパーが、ポリオがウイルス感染による病気であることを発表。</a:t>
            </a:r>
          </a:p>
          <a:p>
            <a:endParaRPr lang="ja-JP" altLang="en-US" sz="2800" dirty="0"/>
          </a:p>
          <a:p>
            <a:endParaRPr kumimoji="1" lang="ja-JP" altLang="en-US" dirty="0"/>
          </a:p>
        </p:txBody>
      </p:sp>
      <p:pic>
        <p:nvPicPr>
          <p:cNvPr id="7" name="図 6">
            <a:extLst>
              <a:ext uri="{FF2B5EF4-FFF2-40B4-BE49-F238E27FC236}">
                <a16:creationId xmlns:a16="http://schemas.microsoft.com/office/drawing/2014/main" id="{D3880AAE-49A7-46CA-AC57-979A12310F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66363" y="6268644"/>
            <a:ext cx="524301" cy="530398"/>
          </a:xfrm>
          <a:prstGeom prst="rect">
            <a:avLst/>
          </a:prstGeom>
        </p:spPr>
      </p:pic>
    </p:spTree>
    <p:extLst>
      <p:ext uri="{BB962C8B-B14F-4D97-AF65-F5344CB8AC3E}">
        <p14:creationId xmlns:p14="http://schemas.microsoft.com/office/powerpoint/2010/main" val="65575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3558CACDAEAC2B4E86C36F3FAB330980" ma:contentTypeVersion="11" ma:contentTypeDescription="新しいドキュメントを作成します。" ma:contentTypeScope="" ma:versionID="29a482486c2bc77019559b98d1cd08a8">
  <xsd:schema xmlns:xsd="http://www.w3.org/2001/XMLSchema" xmlns:xs="http://www.w3.org/2001/XMLSchema" xmlns:p="http://schemas.microsoft.com/office/2006/metadata/properties" xmlns:ns3="b7c3ea9f-c88b-4381-bcad-7044c520722d" targetNamespace="http://schemas.microsoft.com/office/2006/metadata/properties" ma:root="true" ma:fieldsID="7d30f16ad1b44d96b6887484cb851869" ns3:_="">
    <xsd:import namespace="b7c3ea9f-c88b-4381-bcad-7044c520722d"/>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c3ea9f-c88b-4381-bcad-7044c52072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27E2498-DF8A-4A32-9C0A-825926580A7C}">
  <ds:schemaRefs>
    <ds:schemaRef ds:uri="http://schemas.microsoft.com/office/2006/documentManagement/types"/>
    <ds:schemaRef ds:uri="http://purl.org/dc/elements/1.1/"/>
    <ds:schemaRef ds:uri="http://www.w3.org/XML/1998/namespace"/>
    <ds:schemaRef ds:uri="http://purl.org/dc/terms/"/>
    <ds:schemaRef ds:uri="b7c3ea9f-c88b-4381-bcad-7044c520722d"/>
    <ds:schemaRef ds:uri="http://purl.org/dc/dcmityp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427717D9-82BC-468D-8056-A68C65BF3E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c3ea9f-c88b-4381-bcad-7044c52072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FBEC5D6-E009-48DF-88D0-B58B972ADA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311</TotalTime>
  <Words>2609</Words>
  <Application>Microsoft Office PowerPoint</Application>
  <PresentationFormat>ワイド画面</PresentationFormat>
  <Paragraphs>185</Paragraphs>
  <Slides>36</Slides>
  <Notes>0</Notes>
  <HiddenSlides>0</HiddenSlides>
  <MMClips>3</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36</vt:i4>
      </vt:variant>
    </vt:vector>
  </HeadingPairs>
  <TitlesOfParts>
    <vt:vector size="49" baseType="lpstr">
      <vt:lpstr>HGS創英角ﾎﾟｯﾌﾟ体</vt:lpstr>
      <vt:lpstr>HG丸ｺﾞｼｯｸM-PRO</vt:lpstr>
      <vt:lpstr>�l�r �o�S�V�b�N,OSAKA,sans-serif</vt:lpstr>
      <vt:lpstr>Meiryo UI</vt:lpstr>
      <vt:lpstr>ＭＳ Ｐゴシック</vt:lpstr>
      <vt:lpstr>ＭＳ Ｐ明朝</vt:lpstr>
      <vt:lpstr>Meiryo</vt:lpstr>
      <vt:lpstr>游ゴシック</vt:lpstr>
      <vt:lpstr>游ゴシック Light</vt:lpstr>
      <vt:lpstr>Arial</vt:lpstr>
      <vt:lpstr>Calibri</vt:lpstr>
      <vt:lpstr>Calibri Light</vt:lpstr>
      <vt:lpstr>Office テーマ</vt:lpstr>
      <vt:lpstr>ポリオ根絶の活動にあなたの力を！  </vt:lpstr>
      <vt:lpstr>PowerPoint プレゼンテーション</vt:lpstr>
      <vt:lpstr>PowerPoint プレゼンテーション</vt:lpstr>
      <vt:lpstr>PowerPoint プレゼンテーション</vt:lpstr>
      <vt:lpstr>国際ロータリーが取り組んでいる 　　　　　　　ポリオとはどんな病気ですか？</vt:lpstr>
      <vt:lpstr>PowerPoint プレゼンテーション</vt:lpstr>
      <vt:lpstr>PowerPoint プレゼンテーション</vt:lpstr>
      <vt:lpstr>PowerPoint プレゼンテーション</vt:lpstr>
      <vt:lpstr>ポリオ（急性灰白髄炎）の歴史①</vt:lpstr>
      <vt:lpstr>ポリオ（急性灰白髄炎）の歴史②</vt:lpstr>
      <vt:lpstr>PowerPoint プレゼンテーション</vt:lpstr>
      <vt:lpstr>PowerPoint プレゼンテーション</vt:lpstr>
      <vt:lpstr>PowerPoint プレゼンテーション</vt:lpstr>
      <vt:lpstr>1885年ポリオプラス・プログラムの発表 アルバート・セービン博士とカルロス・カンセコ会長 　　　　　　　　　　　　　　　© Rotary International </vt:lpstr>
      <vt:lpstr>PowerPoint プレゼンテーション</vt:lpstr>
      <vt:lpstr>　GPEIの組織の変遷</vt:lpstr>
      <vt:lpstr>ＧＰＥＩとパートナーの役割①</vt:lpstr>
      <vt:lpstr>ＧＰＥＩのパートナーの役割②</vt:lpstr>
      <vt:lpstr>PowerPoint プレゼンテーション</vt:lpstr>
      <vt:lpstr>国際ロータリーのポリオ根絶活動の軌跡（4）</vt:lpstr>
      <vt:lpstr>「経口の生ワクチン」と「注射の不活化ワクチン」</vt:lpstr>
      <vt:lpstr> 　ポリオのワクチンの値段（日本の場合）</vt:lpstr>
      <vt:lpstr>PowerPoint プレゼンテーション</vt:lpstr>
      <vt:lpstr>2019年6月28、29日のG20宣言（大阪）</vt:lpstr>
      <vt:lpstr>国際ロータリーのポリオ根絶活動の軌跡（5）</vt:lpstr>
      <vt:lpstr>PowerPoint プレゼンテーション</vt:lpstr>
      <vt:lpstr>ポリオ根絶戦略2022-26（GPEI)（JUNE.2021）その１</vt:lpstr>
      <vt:lpstr>ポリオ根絶戦略2022-26(GPEI)（JUNE.2021）その２</vt:lpstr>
      <vt:lpstr>ポリオ根絶戦略2022-26(GPEI)（JUNE.2021）その3</vt:lpstr>
      <vt:lpstr>ポリオ根絶戦略2022-26（GPEI)（JUNE.2021）その4</vt:lpstr>
      <vt:lpstr>ポリオ根絶戦略2022-26（GPEI)（JUNE.2021）その5</vt:lpstr>
      <vt:lpstr>ポリオの根絶宣言</vt:lpstr>
      <vt:lpstr>PowerPoint プレゼンテーション</vt:lpstr>
      <vt:lpstr>ポリオ根絶のための基礎知識</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ポリオ根絶の活動をクラブの活性化に！  </dc:title>
  <dc:creator>オフィス １</dc:creator>
  <cp:lastModifiedBy>松本祐二</cp:lastModifiedBy>
  <cp:revision>8</cp:revision>
  <dcterms:created xsi:type="dcterms:W3CDTF">2023-02-27T12:37:17Z</dcterms:created>
  <dcterms:modified xsi:type="dcterms:W3CDTF">2023-04-23T00:00:24Z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0x0101003558CACDAEAC2B4E86C36F3FAB330980</vt:lpwstr>
  </property>
</Properties>
</file>